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6"/>
  </p:notesMasterIdLst>
  <p:sldIdLst>
    <p:sldId id="257" r:id="rId3"/>
    <p:sldId id="363" r:id="rId4"/>
    <p:sldId id="361" r:id="rId5"/>
    <p:sldId id="324" r:id="rId6"/>
    <p:sldId id="342" r:id="rId7"/>
    <p:sldId id="357" r:id="rId8"/>
    <p:sldId id="360" r:id="rId9"/>
    <p:sldId id="358" r:id="rId10"/>
    <p:sldId id="343" r:id="rId11"/>
    <p:sldId id="350" r:id="rId12"/>
    <p:sldId id="351" r:id="rId13"/>
    <p:sldId id="349" r:id="rId14"/>
    <p:sldId id="353" r:id="rId15"/>
    <p:sldId id="352" r:id="rId16"/>
    <p:sldId id="354" r:id="rId17"/>
    <p:sldId id="329" r:id="rId18"/>
    <p:sldId id="424" r:id="rId19"/>
    <p:sldId id="365" r:id="rId20"/>
    <p:sldId id="364" r:id="rId21"/>
    <p:sldId id="355" r:id="rId22"/>
    <p:sldId id="366" r:id="rId23"/>
    <p:sldId id="367" r:id="rId24"/>
    <p:sldId id="356" r:id="rId25"/>
    <p:sldId id="330" r:id="rId26"/>
    <p:sldId id="331" r:id="rId27"/>
    <p:sldId id="425" r:id="rId28"/>
    <p:sldId id="427" r:id="rId29"/>
    <p:sldId id="404" r:id="rId30"/>
    <p:sldId id="428" r:id="rId31"/>
    <p:sldId id="426" r:id="rId32"/>
    <p:sldId id="429" r:id="rId33"/>
    <p:sldId id="430" r:id="rId34"/>
    <p:sldId id="332" r:id="rId35"/>
    <p:sldId id="431" r:id="rId36"/>
    <p:sldId id="432" r:id="rId37"/>
    <p:sldId id="433" r:id="rId38"/>
    <p:sldId id="434" r:id="rId39"/>
    <p:sldId id="453" r:id="rId40"/>
    <p:sldId id="435" r:id="rId41"/>
    <p:sldId id="436" r:id="rId42"/>
    <p:sldId id="438" r:id="rId43"/>
    <p:sldId id="468" r:id="rId44"/>
    <p:sldId id="448" r:id="rId45"/>
    <p:sldId id="455" r:id="rId46"/>
    <p:sldId id="469" r:id="rId47"/>
    <p:sldId id="470" r:id="rId48"/>
    <p:sldId id="437" r:id="rId49"/>
    <p:sldId id="449" r:id="rId50"/>
    <p:sldId id="456" r:id="rId51"/>
    <p:sldId id="439" r:id="rId52"/>
    <p:sldId id="440" r:id="rId53"/>
    <p:sldId id="450" r:id="rId54"/>
    <p:sldId id="457" r:id="rId55"/>
    <p:sldId id="454" r:id="rId56"/>
    <p:sldId id="441" r:id="rId57"/>
    <p:sldId id="451" r:id="rId58"/>
    <p:sldId id="458" r:id="rId59"/>
    <p:sldId id="452" r:id="rId60"/>
    <p:sldId id="333" r:id="rId61"/>
    <p:sldId id="463" r:id="rId62"/>
    <p:sldId id="459" r:id="rId63"/>
    <p:sldId id="460" r:id="rId64"/>
    <p:sldId id="461" r:id="rId65"/>
    <p:sldId id="368" r:id="rId66"/>
    <p:sldId id="371" r:id="rId67"/>
    <p:sldId id="369" r:id="rId68"/>
    <p:sldId id="370" r:id="rId69"/>
    <p:sldId id="375" r:id="rId70"/>
    <p:sldId id="376" r:id="rId71"/>
    <p:sldId id="377" r:id="rId72"/>
    <p:sldId id="378" r:id="rId73"/>
    <p:sldId id="379" r:id="rId74"/>
    <p:sldId id="385" r:id="rId75"/>
    <p:sldId id="387" r:id="rId77"/>
    <p:sldId id="386" r:id="rId78"/>
    <p:sldId id="388" r:id="rId79"/>
    <p:sldId id="380" r:id="rId80"/>
    <p:sldId id="381" r:id="rId81"/>
    <p:sldId id="382" r:id="rId82"/>
    <p:sldId id="383" r:id="rId83"/>
    <p:sldId id="462" r:id="rId84"/>
    <p:sldId id="384" r:id="rId85"/>
    <p:sldId id="372" r:id="rId86"/>
    <p:sldId id="373" r:id="rId87"/>
    <p:sldId id="374" r:id="rId88"/>
    <p:sldId id="389" r:id="rId89"/>
    <p:sldId id="334" r:id="rId90"/>
    <p:sldId id="464" r:id="rId91"/>
    <p:sldId id="465" r:id="rId92"/>
    <p:sldId id="467" r:id="rId93"/>
    <p:sldId id="390" r:id="rId94"/>
    <p:sldId id="392" r:id="rId95"/>
    <p:sldId id="398" r:id="rId96"/>
    <p:sldId id="391" r:id="rId97"/>
    <p:sldId id="393" r:id="rId98"/>
    <p:sldId id="405" r:id="rId99"/>
    <p:sldId id="394" r:id="rId100"/>
    <p:sldId id="466" r:id="rId101"/>
    <p:sldId id="406" r:id="rId102"/>
    <p:sldId id="395" r:id="rId103"/>
    <p:sldId id="407" r:id="rId104"/>
    <p:sldId id="401" r:id="rId105"/>
    <p:sldId id="402" r:id="rId106"/>
    <p:sldId id="403" r:id="rId107"/>
    <p:sldId id="399" r:id="rId108"/>
    <p:sldId id="396" r:id="rId109"/>
    <p:sldId id="400" r:id="rId110"/>
    <p:sldId id="397" r:id="rId111"/>
    <p:sldId id="344" r:id="rId112"/>
    <p:sldId id="345" r:id="rId113"/>
    <p:sldId id="346" r:id="rId114"/>
    <p:sldId id="347" r:id="rId115"/>
    <p:sldId id="348" r:id="rId116"/>
    <p:sldId id="415" r:id="rId117"/>
    <p:sldId id="408" r:id="rId118"/>
    <p:sldId id="409" r:id="rId119"/>
    <p:sldId id="411" r:id="rId120"/>
    <p:sldId id="412" r:id="rId121"/>
    <p:sldId id="413" r:id="rId122"/>
    <p:sldId id="414" r:id="rId123"/>
    <p:sldId id="418" r:id="rId124"/>
    <p:sldId id="423" r:id="rId125"/>
    <p:sldId id="335" r:id="rId126"/>
    <p:sldId id="416" r:id="rId127"/>
    <p:sldId id="419" r:id="rId128"/>
    <p:sldId id="417" r:id="rId129"/>
    <p:sldId id="444" r:id="rId130"/>
    <p:sldId id="445" r:id="rId131"/>
    <p:sldId id="446" r:id="rId132"/>
    <p:sldId id="447" r:id="rId133"/>
    <p:sldId id="442" r:id="rId134"/>
    <p:sldId id="336" r:id="rId135"/>
    <p:sldId id="420" r:id="rId136"/>
    <p:sldId id="421" r:id="rId137"/>
    <p:sldId id="422" r:id="rId138"/>
    <p:sldId id="359" r:id="rId139"/>
    <p:sldId id="328" r:id="rId140"/>
    <p:sldId id="258" r:id="rId141"/>
    <p:sldId id="340" r:id="rId1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4" d="100"/>
          <a:sy n="64" d="100"/>
        </p:scale>
        <p:origin x="748"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notesMaster" Target="notesMasters/notesMaster1.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8" Type="http://schemas.openxmlformats.org/officeDocument/2006/relationships/customXml" Target="../customXml/item3.xml"/><Relationship Id="rId147" Type="http://schemas.openxmlformats.org/officeDocument/2006/relationships/customXml" Target="../customXml/item2.xml"/><Relationship Id="rId146" Type="http://schemas.openxmlformats.org/officeDocument/2006/relationships/customXml" Target="../customXml/item1.xml"/><Relationship Id="rId145" Type="http://schemas.openxmlformats.org/officeDocument/2006/relationships/tableStyles" Target="tableStyles.xml"/><Relationship Id="rId144" Type="http://schemas.openxmlformats.org/officeDocument/2006/relationships/viewProps" Target="viewProps.xml"/><Relationship Id="rId143" Type="http://schemas.openxmlformats.org/officeDocument/2006/relationships/presProps" Target="presProps.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184DA70-C731-4C70-880D-CCD4705E623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12A279-0833-481D-8C56-F67FD0AC6C50}"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9" name="Rectangle 8"/>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6587DA83-5663-4C9C-B9AA-0B40A3DAFF81}"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cxnSp>
        <p:nvCxnSpPr>
          <p:cNvPr id="9" name="Straight Connector 8"/>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fld id="{97669AF7-7BEB-44E4-9852-375E34362B5B}"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BAAAC38D-0552-4C82-B593-E6124DFADBE2}"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D9DF0F1C-5577-4ACB-BB62-DF8F3C494C7E}" type="datetime1">
              <a:rPr lang="en-US" smtClean="0"/>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1775B394-D9F9-4F0C-B15D-605F45CB9E9F}" type="datetime1">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fld>
            <a:endParaRPr lang="en-US" dirty="0"/>
          </a:p>
        </p:txBody>
      </p:sp>
      <p:cxnSp>
        <p:nvCxnSpPr>
          <p:cNvPr id="10" name="Straight Connector 9"/>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7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jpe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www.geeksforgeeks.org/python-built-in-functions/" TargetMode="External"/><Relationship Id="rId2" Type="http://schemas.openxmlformats.org/officeDocument/2006/relationships/hyperlink" Target="https://www.geeksforgeeks.org/python-output-using-print-function/" TargetMode="External"/><Relationship Id="rId1" Type="http://schemas.openxmlformats.org/officeDocument/2006/relationships/hyperlink" Target="https://www.geeksforgeeks.org/python-comments/"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9" Type="http://schemas.openxmlformats.org/officeDocument/2006/relationships/hyperlink" Target="https://pulse.itvedant.com/index.php/topic/preview-subtopic-content?subtopic_id=19322&amp;course_id=219&amp;preview=on" TargetMode="External"/><Relationship Id="rId8" Type="http://schemas.openxmlformats.org/officeDocument/2006/relationships/hyperlink" Target="https://pulse.itvedant.com/index.php/topic/preview-subtopic-content?subtopic_id=19321&amp;course_id=219&amp;preview=on" TargetMode="External"/><Relationship Id="rId7" Type="http://schemas.openxmlformats.org/officeDocument/2006/relationships/hyperlink" Target="https://pulse.itvedant.com/index.php/topic/preview-subtopic-content?subtopic_id=19320&amp;course_id=219&amp;preview=on" TargetMode="External"/><Relationship Id="rId6" Type="http://schemas.openxmlformats.org/officeDocument/2006/relationships/hyperlink" Target="https://pulse.itvedant.com/index.php/topic/preview-subtopic-content?subtopic_id=19319&amp;course_id=219&amp;preview=on" TargetMode="External"/><Relationship Id="rId5" Type="http://schemas.openxmlformats.org/officeDocument/2006/relationships/hyperlink" Target="https://pulse.itvedant.com/index.php/topic/preview-subtopic-content?subtopic_id=19318&amp;course_id=219&amp;preview=on" TargetMode="External"/><Relationship Id="rId4" Type="http://schemas.openxmlformats.org/officeDocument/2006/relationships/hyperlink" Target="https://pulse.itvedant.com/index.php/topic/preview-subtopic-content?subtopic_id=19317&amp;course_id=219&amp;preview=on" TargetMode="External"/><Relationship Id="rId3" Type="http://schemas.openxmlformats.org/officeDocument/2006/relationships/hyperlink" Target="https://pulse.itvedant.com/index.php/topic/preview-subtopic-content?subtopic_id=19316&amp;course_id=219&amp;preview=on" TargetMode="External"/><Relationship Id="rId2" Type="http://schemas.openxmlformats.org/officeDocument/2006/relationships/hyperlink" Target="https://pulse.itvedant.com/index.php/topic/preview-subtopic-content?subtopic_id=19315&amp;course_id=219&amp;preview=on" TargetMode="External"/><Relationship Id="rId12" Type="http://schemas.openxmlformats.org/officeDocument/2006/relationships/slideLayout" Target="../slideLayouts/slideLayout7.xml"/><Relationship Id="rId11" Type="http://schemas.openxmlformats.org/officeDocument/2006/relationships/hyperlink" Target="https://pulse.itvedant.com/index.php/topic/update-preview?id=20288&amp;course_id=219&amp;preview=on" TargetMode="External"/><Relationship Id="rId10" Type="http://schemas.openxmlformats.org/officeDocument/2006/relationships/hyperlink" Target="https://pulse.itvedant.com/index.php/topic/preview-subtopic-content?subtopic_id=19323&amp;course_id=219&amp;preview=on" TargetMode="External"/><Relationship Id="rId1" Type="http://schemas.openxmlformats.org/officeDocument/2006/relationships/hyperlink" Target="https://pulse.itvedant.com/index.php/topic/update?id=19314&amp;course_id=219" TargetMode="External"/></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hyperlink" Target="https://pulse.itvedant.com/index.php/batch-test/check-available-test?topic_id=20177&amp;course_id=219" TargetMode="External"/><Relationship Id="rId5" Type="http://schemas.openxmlformats.org/officeDocument/2006/relationships/hyperlink" Target="https://pulse.itvedant.com/index.php/topic/update-preview?id=20290&amp;course_id=219&amp;preview=on" TargetMode="External"/><Relationship Id="rId4" Type="http://schemas.openxmlformats.org/officeDocument/2006/relationships/hyperlink" Target="https://pulse.itvedant.com/index.php/topic/preview-subtopic-content?subtopic_id=19327&amp;course_id=219&amp;preview=on" TargetMode="External"/><Relationship Id="rId3" Type="http://schemas.openxmlformats.org/officeDocument/2006/relationships/hyperlink" Target="https://pulse.itvedant.com/index.php/topic/preview-subtopic-content?subtopic_id=19326&amp;course_id=219&amp;preview=on" TargetMode="External"/><Relationship Id="rId2" Type="http://schemas.openxmlformats.org/officeDocument/2006/relationships/hyperlink" Target="https://pulse.itvedant.com/index.php/topic/preview-subtopic-content?subtopic_id=19325&amp;course_id=219&amp;preview=on" TargetMode="External"/><Relationship Id="rId1" Type="http://schemas.openxmlformats.org/officeDocument/2006/relationships/hyperlink" Target="https://pulse.itvedant.com/index.php/topic/update?id=19324&amp;course_id=219" TargetMode="Externa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jpeg"/></Relationships>
</file>

<file path=ppt/slides/_rels/slide137.xml.rels><?xml version="1.0" encoding="UTF-8" standalone="yes"?>
<Relationships xmlns="http://schemas.openxmlformats.org/package/2006/relationships"><Relationship Id="rId9" Type="http://schemas.openxmlformats.org/officeDocument/2006/relationships/hyperlink" Target="https://www.programiz.com/python-programming/regex" TargetMode="External"/><Relationship Id="rId8" Type="http://schemas.openxmlformats.org/officeDocument/2006/relationships/hyperlink" Target="https://www.programiz.com/python-programming/property" TargetMode="External"/><Relationship Id="rId7" Type="http://schemas.openxmlformats.org/officeDocument/2006/relationships/hyperlink" Target="https://www.programiz.com/python-programming/decorator" TargetMode="External"/><Relationship Id="rId6" Type="http://schemas.openxmlformats.org/officeDocument/2006/relationships/hyperlink" Target="https://www.programiz.com/python-programming/closure" TargetMode="External"/><Relationship Id="rId5" Type="http://schemas.openxmlformats.org/officeDocument/2006/relationships/hyperlink" Target="https://www.programiz.com/python-programming/namespace" TargetMode="External"/><Relationship Id="rId4" Type="http://schemas.openxmlformats.org/officeDocument/2006/relationships/hyperlink" Target="https://www.programiz.com/python-programming/generator" TargetMode="External"/><Relationship Id="rId3" Type="http://schemas.openxmlformats.org/officeDocument/2006/relationships/hyperlink" Target="https://www.programiz.com/python-programming/iterator" TargetMode="External"/><Relationship Id="rId2" Type="http://schemas.openxmlformats.org/officeDocument/2006/relationships/hyperlink" Target="https://www.programiz.com/python-programming/anonymous-function" TargetMode="External"/><Relationship Id="rId19" Type="http://schemas.openxmlformats.org/officeDocument/2006/relationships/slideLayout" Target="../slideLayouts/slideLayout7.xml"/><Relationship Id="rId18" Type="http://schemas.openxmlformats.org/officeDocument/2006/relationships/hyperlink" Target="https://www.programiz.com/python-programming/args-and-kwargs" TargetMode="External"/><Relationship Id="rId17" Type="http://schemas.openxmlformats.org/officeDocument/2006/relationships/hyperlink" Target="https://www.programiz.com/python-programming/pip" TargetMode="External"/><Relationship Id="rId16" Type="http://schemas.openxmlformats.org/officeDocument/2006/relationships/hyperlink" Target="https://www.programiz.com/python-programming/json" TargetMode="External"/><Relationship Id="rId15" Type="http://schemas.openxmlformats.org/officeDocument/2006/relationships/hyperlink" Target="https://www.programiz.com/python-programming/assert-statement" TargetMode="External"/><Relationship Id="rId14" Type="http://schemas.openxmlformats.org/officeDocument/2006/relationships/hyperlink" Target="https://www.programiz.com/python-programming/keywords-identifier" TargetMode="External"/><Relationship Id="rId13" Type="http://schemas.openxmlformats.org/officeDocument/2006/relationships/hyperlink" Target="https://www.programiz.com/python-programming/precedence-associativity" TargetMode="External"/><Relationship Id="rId12" Type="http://schemas.openxmlformats.org/officeDocument/2006/relationships/hyperlink" Target="https://www.programiz.com/python-programming/datetime/strptime" TargetMode="External"/><Relationship Id="rId11" Type="http://schemas.openxmlformats.org/officeDocument/2006/relationships/hyperlink" Target="https://www.programiz.com/python-programming/datetime/strftime" TargetMode="External"/><Relationship Id="rId10" Type="http://schemas.openxmlformats.org/officeDocument/2006/relationships/hyperlink" Target="https://www.programiz.com/python-programming/datetime" TargetMode="External"/><Relationship Id="rId1" Type="http://schemas.openxmlformats.org/officeDocument/2006/relationships/hyperlink" Target="https://www.programiz.com/python-programming/list-comprehension"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geeksforgeeks.org/python-3-input-function/" TargetMode="External"/><Relationship Id="rId1" Type="http://schemas.openxmlformats.org/officeDocument/2006/relationships/hyperlink" Target="https://www.geeksforgeeks.org/python-programming-language/" TargetMode="External"/></Relationships>
</file>

<file path=ppt/slides/_rels/slide16.xml.rels><?xml version="1.0" encoding="UTF-8" standalone="yes"?>
<Relationships xmlns="http://schemas.openxmlformats.org/package/2006/relationships"><Relationship Id="rId9" Type="http://schemas.openxmlformats.org/officeDocument/2006/relationships/hyperlink" Target="https://pulse.itvedant.com/index.php/topic/update-preview?id=20282&amp;course_id=219&amp;preview=on" TargetMode="External"/><Relationship Id="rId8" Type="http://schemas.openxmlformats.org/officeDocument/2006/relationships/hyperlink" Target="https://pulse.itvedant.com/index.php/topic/preview-subtopic-content?subtopic_id=19179&amp;course_id=219&amp;preview=on" TargetMode="External"/><Relationship Id="rId7" Type="http://schemas.openxmlformats.org/officeDocument/2006/relationships/hyperlink" Target="https://pulse.itvedant.com/index.php/topic/preview-subtopic-content?subtopic_id=19178&amp;course_id=219&amp;preview=on" TargetMode="External"/><Relationship Id="rId6" Type="http://schemas.openxmlformats.org/officeDocument/2006/relationships/hyperlink" Target="https://pulse.itvedant.com/index.php/topic/preview-subtopic-content?subtopic_id=19177&amp;course_id=219&amp;preview=on" TargetMode="External"/><Relationship Id="rId5" Type="http://schemas.openxmlformats.org/officeDocument/2006/relationships/hyperlink" Target="https://pulse.itvedant.com/index.php/topic/preview-subtopic-content?subtopic_id=19176&amp;course_id=219&amp;preview=on" TargetMode="External"/><Relationship Id="rId4" Type="http://schemas.openxmlformats.org/officeDocument/2006/relationships/hyperlink" Target="https://pulse.itvedant.com/index.php/topic/preview-subtopic-content?subtopic_id=19175&amp;course_id=219&amp;preview=on" TargetMode="External"/><Relationship Id="rId3" Type="http://schemas.openxmlformats.org/officeDocument/2006/relationships/hyperlink" Target="https://pulse.itvedant.com/index.php/topic/preview-subtopic-content?subtopic_id=19174&amp;course_id=219&amp;preview=on" TargetMode="External"/><Relationship Id="rId2" Type="http://schemas.openxmlformats.org/officeDocument/2006/relationships/hyperlink" Target="https://pulse.itvedant.com/index.php/topic/preview-subtopic-content?subtopic_id=19173&amp;course_id=219&amp;preview=on" TargetMode="External"/><Relationship Id="rId11" Type="http://schemas.openxmlformats.org/officeDocument/2006/relationships/slideLayout" Target="../slideLayouts/slideLayout7.xml"/><Relationship Id="rId10" Type="http://schemas.openxmlformats.org/officeDocument/2006/relationships/image" Target="../media/image5.png"/><Relationship Id="rId1" Type="http://schemas.openxmlformats.org/officeDocument/2006/relationships/hyperlink" Target="https://pulse.itvedant.com/index.php/topic/update?id=19172&amp;course_id=219" TargetMode="Externa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jpeg"/><Relationship Id="rId2" Type="http://schemas.openxmlformats.org/officeDocument/2006/relationships/hyperlink" Target="https://pulse.itvedant.com/index.php/topic/preview-subtopic-content?subtopic_id=19179&amp;course_id=219&amp;preview=on" TargetMode="External"/><Relationship Id="rId1" Type="http://schemas.openxmlformats.org/officeDocument/2006/relationships/hyperlink" Target="https://pulse.itvedant.com/index.php/topic/preview-subtopic-content?subtopic_id=19178&amp;course_id=219&amp;preview=on" TargetMode="External"/></Relationships>
</file>

<file path=ppt/slides/_rels/slide2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hyperlink" Target="https://pulse.itvedant.com/index.php/topic/update-preview?id=20283&amp;course_id=219&amp;preview=on" TargetMode="External"/><Relationship Id="rId7" Type="http://schemas.openxmlformats.org/officeDocument/2006/relationships/hyperlink" Target="https://pulse.itvedant.com/index.php/topic/preview-subtopic-content?subtopic_id=19207&amp;course_id=219&amp;preview=on" TargetMode="External"/><Relationship Id="rId6" Type="http://schemas.openxmlformats.org/officeDocument/2006/relationships/hyperlink" Target="https://pulse.itvedant.com/index.php/topic/preview-subtopic-content?subtopic_id=19205&amp;course_id=219&amp;preview=on" TargetMode="External"/><Relationship Id="rId5" Type="http://schemas.openxmlformats.org/officeDocument/2006/relationships/hyperlink" Target="https://pulse.itvedant.com/index.php/topic/preview-subtopic-content?subtopic_id=19206&amp;course_id=219&amp;preview=on" TargetMode="External"/><Relationship Id="rId4" Type="http://schemas.openxmlformats.org/officeDocument/2006/relationships/hyperlink" Target="https://pulse.itvedant.com/index.php/topic/preview-subtopic-content?subtopic_id=19204&amp;course_id=219&amp;preview=on" TargetMode="External"/><Relationship Id="rId3" Type="http://schemas.openxmlformats.org/officeDocument/2006/relationships/hyperlink" Target="https://pulse.itvedant.com/index.php/topic/preview-subtopic-content?subtopic_id=19203&amp;course_id=219&amp;preview=on" TargetMode="External"/><Relationship Id="rId2" Type="http://schemas.openxmlformats.org/officeDocument/2006/relationships/hyperlink" Target="https://pulse.itvedant.com/index.php/topic/preview-subtopic-content?subtopic_id=19202&amp;course_id=219&amp;preview=on" TargetMode="External"/><Relationship Id="rId1" Type="http://schemas.openxmlformats.org/officeDocument/2006/relationships/hyperlink" Target="https://pulse.itvedant.com/index.php/topic/update?id=19201&amp;course_id=219" TargetMode="External"/></Relationships>
</file>

<file path=ppt/slides/_rels/slide25.xml.rels><?xml version="1.0" encoding="UTF-8" standalone="yes"?>
<Relationships xmlns="http://schemas.openxmlformats.org/package/2006/relationships"><Relationship Id="rId9" Type="http://schemas.openxmlformats.org/officeDocument/2006/relationships/hyperlink" Target="https://pulse.itvedant.com/index.php/topic/preview-subtopic-content?subtopic_id=19226&amp;course_id=219&amp;preview=on" TargetMode="External"/><Relationship Id="rId8" Type="http://schemas.openxmlformats.org/officeDocument/2006/relationships/hyperlink" Target="https://pulse.itvedant.com/index.php/topic/preview-subtopic-content?subtopic_id=19225&amp;course_id=219&amp;preview=on" TargetMode="External"/><Relationship Id="rId7" Type="http://schemas.openxmlformats.org/officeDocument/2006/relationships/hyperlink" Target="https://pulse.itvedant.com/index.php/topic/preview-subtopic-content?subtopic_id=19224&amp;course_id=219&amp;preview=on" TargetMode="External"/><Relationship Id="rId6" Type="http://schemas.openxmlformats.org/officeDocument/2006/relationships/hyperlink" Target="https://pulse.itvedant.com/index.php/topic/preview-subtopic-content?subtopic_id=19223&amp;course_id=219&amp;preview=on" TargetMode="External"/><Relationship Id="rId5" Type="http://schemas.openxmlformats.org/officeDocument/2006/relationships/hyperlink" Target="https://pulse.itvedant.com/index.php/topic/preview-subtopic-content?subtopic_id=19222&amp;course_id=219&amp;preview=on" TargetMode="External"/><Relationship Id="rId4" Type="http://schemas.openxmlformats.org/officeDocument/2006/relationships/hyperlink" Target="https://pulse.itvedant.com/index.php/topic/preview-subtopic-content?subtopic_id=19221&amp;course_id=219&amp;preview=on" TargetMode="External"/><Relationship Id="rId3" Type="http://schemas.openxmlformats.org/officeDocument/2006/relationships/hyperlink" Target="https://pulse.itvedant.com/index.php/topic/preview-subtopic-content?subtopic_id=19220&amp;course_id=219&amp;preview=on" TargetMode="External"/><Relationship Id="rId2" Type="http://schemas.openxmlformats.org/officeDocument/2006/relationships/hyperlink" Target="https://pulse.itvedant.com/index.php/topic/preview-subtopic-content?subtopic_id=19219&amp;course_id=219&amp;preview=on" TargetMode="External"/><Relationship Id="rId11" Type="http://schemas.openxmlformats.org/officeDocument/2006/relationships/slideLayout" Target="../slideLayouts/slideLayout7.xml"/><Relationship Id="rId10" Type="http://schemas.openxmlformats.org/officeDocument/2006/relationships/hyperlink" Target="https://pulse.itvedant.com/index.php/topic/update-preview?id=20284&amp;course_id=219&amp;preview=on" TargetMode="External"/><Relationship Id="rId1" Type="http://schemas.openxmlformats.org/officeDocument/2006/relationships/hyperlink" Target="https://pulse.itvedant.com/index.php/topic/update?id=19218&amp;course_id=219"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hyperlink" Target="https://www.geeksforgeeks.org/python-while-loop/" TargetMode="External"/><Relationship Id="rId1" Type="http://schemas.openxmlformats.org/officeDocument/2006/relationships/hyperlink" Target="https://www.geeksforgeeks.org/python-programming-languag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hyperlink" Target="https://pulse.itvedant.com/index.php/topic/update-preview?id=20285&amp;course_id=219&amp;preview=on" TargetMode="External"/><Relationship Id="rId6" Type="http://schemas.openxmlformats.org/officeDocument/2006/relationships/hyperlink" Target="https://pulse.itvedant.com/index.php/topic/preview-subtopic-content?subtopic_id=19232&amp;course_id=219&amp;preview=on" TargetMode="External"/><Relationship Id="rId5" Type="http://schemas.openxmlformats.org/officeDocument/2006/relationships/hyperlink" Target="https://pulse.itvedant.com/index.php/topic/preview-subtopic-content?subtopic_id=19231&amp;course_id=219&amp;preview=on" TargetMode="External"/><Relationship Id="rId4" Type="http://schemas.openxmlformats.org/officeDocument/2006/relationships/hyperlink" Target="https://pulse.itvedant.com/index.php/topic/preview-subtopic-content?subtopic_id=19230&amp;course_id=219&amp;preview=on" TargetMode="External"/><Relationship Id="rId3" Type="http://schemas.openxmlformats.org/officeDocument/2006/relationships/hyperlink" Target="https://pulse.itvedant.com/index.php/topic/preview-subtopic-content?subtopic_id=19229&amp;course_id=219&amp;preview=on" TargetMode="External"/><Relationship Id="rId2" Type="http://schemas.openxmlformats.org/officeDocument/2006/relationships/hyperlink" Target="https://pulse.itvedant.com/index.php/topic/preview-subtopic-content?subtopic_id=19228&amp;course_id=219&amp;preview=on" TargetMode="External"/><Relationship Id="rId1" Type="http://schemas.openxmlformats.org/officeDocument/2006/relationships/hyperlink" Target="https://pulse.itvedant.com/index.php/topic/update?id=19227&amp;course_id=219"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9" Type="http://schemas.openxmlformats.org/officeDocument/2006/relationships/hyperlink" Target="https://www.programiz.com/python-programming/methods/string/startswith" TargetMode="External"/><Relationship Id="rId8" Type="http://schemas.openxmlformats.org/officeDocument/2006/relationships/hyperlink" Target="https://www.programiz.com/python-programming/methods/string/split" TargetMode="External"/><Relationship Id="rId7" Type="http://schemas.openxmlformats.org/officeDocument/2006/relationships/hyperlink" Target="https://www.programiz.com/python-programming/methods/string/rstrip" TargetMode="External"/><Relationship Id="rId6" Type="http://schemas.openxmlformats.org/officeDocument/2006/relationships/hyperlink" Target="https://www.programiz.com/python-programming/methods/string/find" TargetMode="External"/><Relationship Id="rId5" Type="http://schemas.openxmlformats.org/officeDocument/2006/relationships/hyperlink" Target="https://www.programiz.com/python-programming/methods/string/replace" TargetMode="External"/><Relationship Id="rId4" Type="http://schemas.openxmlformats.org/officeDocument/2006/relationships/hyperlink" Target="https://www.programiz.com/python-programming/methods/string/partition" TargetMode="External"/><Relationship Id="rId3" Type="http://schemas.openxmlformats.org/officeDocument/2006/relationships/hyperlink" Target="https://www.programiz.com/python-programming/methods/string/lower" TargetMode="External"/><Relationship Id="rId2" Type="http://schemas.openxmlformats.org/officeDocument/2006/relationships/hyperlink" Target="https://www.programiz.com/python-programming/methods/string/upper" TargetMode="External"/><Relationship Id="rId12" Type="http://schemas.openxmlformats.org/officeDocument/2006/relationships/slideLayout" Target="../slideLayouts/slideLayout7.xml"/><Relationship Id="rId11" Type="http://schemas.openxmlformats.org/officeDocument/2006/relationships/hyperlink" Target="https://www.programiz.com/python-programming/methods/string/index" TargetMode="External"/><Relationship Id="rId10" Type="http://schemas.openxmlformats.org/officeDocument/2006/relationships/hyperlink" Target="https://www.programiz.com/python-programming/methods/string/isnumeric" TargetMode="External"/><Relationship Id="rId1" Type="http://schemas.openxmlformats.org/officeDocument/2006/relationships/tags" Target="../tags/tag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8.xml"/><Relationship Id="rId1" Type="http://schemas.openxmlformats.org/officeDocument/2006/relationships/tags" Target="../tags/tag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9" Type="http://schemas.openxmlformats.org/officeDocument/2006/relationships/hyperlink" Target="https://pulse.itvedant.com/index.php/topic/preview-subtopic-content?subtopic_id=19296&amp;course_id=219&amp;preview=on" TargetMode="External"/><Relationship Id="rId8" Type="http://schemas.openxmlformats.org/officeDocument/2006/relationships/hyperlink" Target="https://pulse.itvedant.com/index.php/topic/preview-subtopic-content?subtopic_id=19295&amp;course_id=219&amp;preview=on" TargetMode="External"/><Relationship Id="rId7" Type="http://schemas.openxmlformats.org/officeDocument/2006/relationships/hyperlink" Target="https://pulse.itvedant.com/index.php/topic/preview-subtopic-content?subtopic_id=19294&amp;course_id=219&amp;preview=on" TargetMode="External"/><Relationship Id="rId6" Type="http://schemas.openxmlformats.org/officeDocument/2006/relationships/hyperlink" Target="https://pulse.itvedant.com/index.php/topic/preview-subtopic-content?subtopic_id=19293&amp;course_id=219&amp;preview=on" TargetMode="External"/><Relationship Id="rId5" Type="http://schemas.openxmlformats.org/officeDocument/2006/relationships/hyperlink" Target="https://pulse.itvedant.com/index.php/topic/preview-subtopic-content?subtopic_id=19292&amp;course_id=219&amp;preview=on" TargetMode="External"/><Relationship Id="rId4" Type="http://schemas.openxmlformats.org/officeDocument/2006/relationships/hyperlink" Target="https://pulse.itvedant.com/index.php/topic/preview-subtopic-content?subtopic_id=19291&amp;course_id=219&amp;preview=on" TargetMode="External"/><Relationship Id="rId3" Type="http://schemas.openxmlformats.org/officeDocument/2006/relationships/hyperlink" Target="https://pulse.itvedant.com/index.php/topic/preview-subtopic-content?subtopic_id=19290&amp;course_id=219&amp;preview=on" TargetMode="External"/><Relationship Id="rId2" Type="http://schemas.openxmlformats.org/officeDocument/2006/relationships/hyperlink" Target="https://pulse.itvedant.com/index.php/topic/preview-subtopic-content?subtopic_id=19289&amp;course_id=219&amp;preview=on" TargetMode="External"/><Relationship Id="rId13" Type="http://schemas.openxmlformats.org/officeDocument/2006/relationships/slideLayout" Target="../slideLayouts/slideLayout7.xml"/><Relationship Id="rId12" Type="http://schemas.openxmlformats.org/officeDocument/2006/relationships/hyperlink" Target="https://pulse.itvedant.com/index.php/topic/update-preview?id=20286&amp;course_id=219&amp;preview=on" TargetMode="External"/><Relationship Id="rId11" Type="http://schemas.openxmlformats.org/officeDocument/2006/relationships/hyperlink" Target="https://pulse.itvedant.com/index.php/topic/preview-subtopic-content?subtopic_id=19298&amp;course_id=219&amp;preview=on" TargetMode="External"/><Relationship Id="rId10" Type="http://schemas.openxmlformats.org/officeDocument/2006/relationships/hyperlink" Target="https://pulse.itvedant.com/index.php/topic/preview-subtopic-content?subtopic_id=19297&amp;course_id=219&amp;preview=on" TargetMode="External"/><Relationship Id="rId1" Type="http://schemas.openxmlformats.org/officeDocument/2006/relationships/hyperlink" Target="https://pulse.itvedant.com/index.php/topic/update?id=19288&amp;course_id=219" TargetMode="Externa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www.programiz.com/python-programming/examples/factorial" TargetMode="External"/><Relationship Id="rId2" Type="http://schemas.openxmlformats.org/officeDocument/2006/relationships/image" Target="../media/image12.png"/><Relationship Id="rId1" Type="http://schemas.openxmlformats.org/officeDocument/2006/relationships/hyperlink" Target="https://www.programiz.com/python-programming/function" TargetMode="Externa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programiz.com/python-programming/examples/fibonacci-recursion" TargetMode="External"/><Relationship Id="rId1" Type="http://schemas.openxmlformats.org/officeDocument/2006/relationships/hyperlink" Target="https://www.programiz.com/python-programming/examples/natural-number-recursion" TargetMode="External"/></Relationships>
</file>

<file path=ppt/slides/_rels/slide7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hyperlink" Target="https://www.programiz.com/python-programming/tuple" TargetMode="External"/><Relationship Id="rId5" Type="http://schemas.openxmlformats.org/officeDocument/2006/relationships/hyperlink" Target="https://www.programiz.com/python-programming/list" TargetMode="External"/><Relationship Id="rId4" Type="http://schemas.openxmlformats.org/officeDocument/2006/relationships/hyperlink" Target="https://www.programiz.com/python-programming/methods/built-in/map" TargetMode="External"/><Relationship Id="rId3" Type="http://schemas.openxmlformats.org/officeDocument/2006/relationships/hyperlink" Target="https://www.programiz.com/python-programming/methods/built-in/all" TargetMode="External"/><Relationship Id="rId2" Type="http://schemas.openxmlformats.org/officeDocument/2006/relationships/hyperlink" Target="https://www.programiz.com/python-programming/methods/built-in/any" TargetMode="External"/><Relationship Id="rId1" Type="http://schemas.openxmlformats.org/officeDocument/2006/relationships/hyperlink" Target="https://www.programiz.com/python-programming/methods/built-in/abs"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hyperlink" Target="https://docs.python.org/3/py-modindex.html" TargetMode="External"/><Relationship Id="rId3" Type="http://schemas.openxmlformats.org/officeDocument/2006/relationships/hyperlink" Target="https://www.programiz.com/python-programming/class" TargetMode="External"/><Relationship Id="rId2" Type="http://schemas.openxmlformats.org/officeDocument/2006/relationships/hyperlink" Target="https://www.programiz.com/python-programming/function" TargetMode="External"/><Relationship Id="rId1" Type="http://schemas.openxmlformats.org/officeDocument/2006/relationships/hyperlink" Target="https://www.programiz.com/python-programming/variables-constants-literals" TargetMode="Externa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programiz.com/python-programming/examples/square-root" TargetMode="External"/><Relationship Id="rId1" Type="http://schemas.openxmlformats.org/officeDocument/2006/relationships/hyperlink" Target="https://www.programiz.com/python-programming/modules/math" TargetMode="Externa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hyperlink" Target="https://www.programiz.com/python-programming/module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www.programiz.com/python-programming/function"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www.programiz.com/python-programming/keywords-identifier"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hyperlink" Target="https://pulse.itvedant.com/index.php/topic/update-preview?id=20287&amp;course_id=219&amp;preview=on" TargetMode="External"/><Relationship Id="rId7" Type="http://schemas.openxmlformats.org/officeDocument/2006/relationships/hyperlink" Target="https://pulse.itvedant.com/index.php/topic/preview-subtopic-content?subtopic_id=19313&amp;course_id=219&amp;preview=on" TargetMode="External"/><Relationship Id="rId6" Type="http://schemas.openxmlformats.org/officeDocument/2006/relationships/hyperlink" Target="https://pulse.itvedant.com/index.php/topic/preview-subtopic-content?subtopic_id=19312&amp;course_id=219&amp;preview=on" TargetMode="External"/><Relationship Id="rId5" Type="http://schemas.openxmlformats.org/officeDocument/2006/relationships/hyperlink" Target="https://pulse.itvedant.com/index.php/topic/preview-subtopic-content?subtopic_id=19311&amp;course_id=219&amp;preview=on" TargetMode="External"/><Relationship Id="rId4" Type="http://schemas.openxmlformats.org/officeDocument/2006/relationships/hyperlink" Target="https://pulse.itvedant.com/index.php/topic/preview-subtopic-content?subtopic_id=19310&amp;course_id=219&amp;preview=on" TargetMode="External"/><Relationship Id="rId3" Type="http://schemas.openxmlformats.org/officeDocument/2006/relationships/hyperlink" Target="https://pulse.itvedant.com/index.php/topic/preview-subtopic-content?subtopic_id=19309&amp;course_id=219&amp;preview=on" TargetMode="External"/><Relationship Id="rId2" Type="http://schemas.openxmlformats.org/officeDocument/2006/relationships/hyperlink" Target="https://pulse.itvedant.com/index.php/topic/preview-subtopic-content?subtopic_id=19308&amp;course_id=219&amp;preview=on" TargetMode="External"/><Relationship Id="rId1" Type="http://schemas.openxmlformats.org/officeDocument/2006/relationships/hyperlink" Target="https://pulse.itvedant.com/index.php/topic/update?id=19307&amp;course_id=219"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image" Target="../media/image15.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p:cNvSpPr>
            <a:spLocks noGrp="1" noRot="1" noChangeAspect="1" noMove="1" noResize="1" noEditPoints="1" noAdjustHandles="1" noChangeArrowheads="1" noChangeShapeType="1" noTextEdit="1"/>
          </p:cNvSpPr>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endParaRPr lang="en-US"/>
          </a:p>
        </p:txBody>
      </p:sp>
      <p:sp>
        <p:nvSpPr>
          <p:cNvPr id="2" name="Title 1"/>
          <p:cNvSpPr>
            <a:spLocks noGrp="1"/>
          </p:cNvSpPr>
          <p:nvPr>
            <p:ph type="ctrTitle"/>
          </p:nvPr>
        </p:nvSpPr>
        <p:spPr>
          <a:xfrm>
            <a:off x="5289550" y="2740660"/>
            <a:ext cx="6253480" cy="1584325"/>
          </a:xfrm>
        </p:spPr>
        <p:txBody>
          <a:bodyPr>
            <a:normAutofit/>
          </a:bodyPr>
          <a:lstStyle/>
          <a:p>
            <a:r>
              <a:rPr lang="en-US" sz="8000" dirty="0"/>
              <a:t>Python</a:t>
            </a:r>
            <a:endParaRPr lang="en-US" sz="8000" dirty="0"/>
          </a:p>
        </p:txBody>
      </p:sp>
      <p:pic>
        <p:nvPicPr>
          <p:cNvPr id="5" name="Picture 4" descr="A picture containing building, sitting, bench, side&#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a:off x="-1" y="1"/>
            <a:ext cx="4635315" cy="6857999"/>
          </a:xfrm>
          <a:prstGeom prst="rect">
            <a:avLst/>
          </a:prstGeom>
        </p:spPr>
      </p:pic>
      <p:cxnSp>
        <p:nvCxnSpPr>
          <p:cNvPr id="24" name="Straight Connector 23"/>
          <p:cNvCxnSpPr>
            <a:cxnSpLocks noGrp="1" noRot="1" noChangeAspect="1" noMove="1" noResize="1" noEditPoints="1" noAdjustHandles="1" noChangeArrowheads="1" noChangeShapeType="1"/>
          </p:cNvCxnSpPr>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python_important_features"/>
          <p:cNvPicPr>
            <a:picLocks noChangeAspect="1"/>
          </p:cNvPicPr>
          <p:nvPr/>
        </p:nvPicPr>
        <p:blipFill>
          <a:blip r:embed="rId1"/>
          <a:stretch>
            <a:fillRect/>
          </a:stretch>
        </p:blipFill>
        <p:spPr>
          <a:xfrm>
            <a:off x="1574165" y="699770"/>
            <a:ext cx="9232900" cy="4662805"/>
          </a:xfrm>
          <a:prstGeom prst="rect">
            <a:avLst/>
          </a:prstGeom>
        </p:spPr>
      </p:pic>
      <p:sp>
        <p:nvSpPr>
          <p:cNvPr id="6" name="Text Box 5"/>
          <p:cNvSpPr txBox="1"/>
          <p:nvPr/>
        </p:nvSpPr>
        <p:spPr>
          <a:xfrm>
            <a:off x="1751330" y="5450840"/>
            <a:ext cx="6096000" cy="368300"/>
          </a:xfrm>
          <a:prstGeom prst="rect">
            <a:avLst/>
          </a:prstGeom>
          <a:noFill/>
        </p:spPr>
        <p:txBody>
          <a:bodyPr wrap="square" rtlCol="0" anchor="t">
            <a:spAutoFit/>
          </a:bodyPr>
          <a:p>
            <a:r>
              <a:rPr lang="en-US" altLang="en-US"/>
              <a:t>https://www.tutorialspoint.com/python/python_features.htm</a:t>
            </a:r>
            <a:endParaRPr 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83845" y="169228"/>
            <a:ext cx="5080000" cy="4650740"/>
          </a:xfrm>
          <a:prstGeom prst="rect">
            <a:avLst/>
          </a:prstGeom>
        </p:spPr>
        <p:txBody>
          <a:bodyPr>
            <a:spAutoFit/>
          </a:bodyPr>
          <a:p>
            <a:pPr>
              <a:spcAft>
                <a:spcPct val="60000"/>
              </a:spcAft>
            </a:pPr>
            <a:r>
              <a:rPr sz="2400" b="1">
                <a:solidFill>
                  <a:srgbClr val="FF0000"/>
                </a:solidFill>
              </a:rPr>
              <a:t>🧬 What is Inheritance?</a:t>
            </a:r>
            <a:endParaRPr sz="2400" b="1">
              <a:solidFill>
                <a:srgbClr val="FF0000"/>
              </a:solidFill>
            </a:endParaRPr>
          </a:p>
          <a:p>
            <a:r>
              <a:rPr lang="en-US" altLang="en-US" sz="1600"/>
              <a:t>Inheritance is a mechanism that allows us to inherit all the properties from another class. Acquiring base class properties and methods into a child class is known as inheritance. </a:t>
            </a:r>
            <a:endParaRPr lang="en-US" altLang="en-US" sz="1600"/>
          </a:p>
          <a:p>
            <a:endParaRPr lang="en-US" altLang="en-US" sz="1600"/>
          </a:p>
          <a:p>
            <a:r>
              <a:rPr lang="en-US" altLang="en-US" sz="1600"/>
              <a:t>The main advantage of this is re-usability and increases readability. Python supports single-level, multi-level and multiple inheritances. In python, the object is the parent class of all classes.</a:t>
            </a:r>
            <a:endParaRPr lang="en-US" altLang="en-US" sz="1600"/>
          </a:p>
          <a:p>
            <a:endParaRPr lang="en-US" altLang="en-US" sz="1600"/>
          </a:p>
          <a:p>
            <a:r>
              <a:rPr lang="en-US" altLang="en-US" sz="1600"/>
              <a:t>It generally means “inheriting or transfer of characteristics from parent to child class without any modification”. The new class is called the derived /child class and the one from which it is derived is called a parent/base class.</a:t>
            </a:r>
            <a:endParaRPr lang="en-US" altLang="en-US" sz="1600"/>
          </a:p>
          <a:p>
            <a:endParaRPr sz="1600"/>
          </a:p>
        </p:txBody>
      </p:sp>
      <p:sp>
        <p:nvSpPr>
          <p:cNvPr id="3" name="Text Box 2"/>
          <p:cNvSpPr txBox="1"/>
          <p:nvPr/>
        </p:nvSpPr>
        <p:spPr>
          <a:xfrm>
            <a:off x="6445250" y="0"/>
            <a:ext cx="6096000" cy="3953510"/>
          </a:xfrm>
          <a:prstGeom prst="rect">
            <a:avLst/>
          </a:prstGeom>
          <a:noFill/>
        </p:spPr>
        <p:txBody>
          <a:bodyPr wrap="square" rtlCol="0" anchor="t">
            <a:spAutoFit/>
          </a:bodyPr>
          <a:p>
            <a:r>
              <a:rPr sz="2200" b="1">
                <a:sym typeface="+mn-ea"/>
              </a:rPr>
              <a:t>✅ Real-world Scenario:</a:t>
            </a:r>
            <a:endParaRPr sz="2200" b="1"/>
          </a:p>
          <a:p>
            <a:r>
              <a:rPr sz="1600">
                <a:sym typeface="+mn-ea"/>
              </a:rPr>
              <a:t>Dog is a subclass of Animal.</a:t>
            </a:r>
            <a:endParaRPr sz="1600"/>
          </a:p>
          <a:p>
            <a:pPr>
              <a:spcAft>
                <a:spcPct val="60000"/>
              </a:spcAft>
            </a:pPr>
            <a:r>
              <a:rPr sz="2200" b="1">
                <a:sym typeface="+mn-ea"/>
              </a:rPr>
              <a:t>✅ Code Example:</a:t>
            </a:r>
            <a:endParaRPr sz="2200" b="1"/>
          </a:p>
          <a:p>
            <a:r>
              <a:rPr sz="1600">
                <a:sym typeface="+mn-ea"/>
              </a:rPr>
              <a:t>classAnimal:
    defspeak(self):
        print("Animal speaks")
classDog(Animal):
    defbark(self):
        print("Dog barks")
d = Dog()
d.speak()  # inherited
d.bark()   # own method</a:t>
            </a:r>
            <a:endParaRPr lang="en-US" sz="1600">
              <a:sym typeface="+mn-ea"/>
            </a:endParaRPr>
          </a:p>
        </p:txBody>
      </p:sp>
      <p:sp>
        <p:nvSpPr>
          <p:cNvPr id="4" name="Text Box 3"/>
          <p:cNvSpPr txBox="1"/>
          <p:nvPr/>
        </p:nvSpPr>
        <p:spPr>
          <a:xfrm>
            <a:off x="6435090" y="5088255"/>
            <a:ext cx="5080000" cy="1281430"/>
          </a:xfrm>
          <a:prstGeom prst="rect">
            <a:avLst/>
          </a:prstGeom>
        </p:spPr>
        <p:txBody>
          <a:bodyPr>
            <a:spAutoFit/>
          </a:bodyPr>
          <a:p>
            <a:pPr marL="0" indent="0" fontAlgn="base">
              <a:spcBef>
                <a:spcPct val="0"/>
              </a:spcBef>
              <a:spcAft>
                <a:spcPts val="1600"/>
              </a:spcAft>
            </a:pPr>
            <a:r>
              <a:rPr sz="1600" b="0" i="0">
                <a:solidFill>
                  <a:srgbClr val="4B4F58"/>
                </a:solidFill>
                <a:latin typeface="-apple-system"/>
                <a:ea typeface="-apple-system"/>
              </a:rPr>
              <a:t>Python inheritance super function – </a:t>
            </a:r>
            <a:r>
              <a:rPr sz="1600" b="1" i="0">
                <a:solidFill>
                  <a:srgbClr val="4B4F58"/>
                </a:solidFill>
                <a:latin typeface="-apple-system"/>
                <a:ea typeface="-apple-system"/>
              </a:rPr>
              <a:t>super().</a:t>
            </a:r>
            <a:endParaRPr sz="1600" b="1" i="0">
              <a:solidFill>
                <a:srgbClr val="4B4F58"/>
              </a:solidFill>
              <a:latin typeface="-apple-system"/>
              <a:ea typeface="-apple-system"/>
            </a:endParaRPr>
          </a:p>
          <a:p>
            <a:pPr marL="0" indent="0" fontAlgn="base">
              <a:spcBef>
                <a:spcPct val="0"/>
              </a:spcBef>
              <a:spcAft>
                <a:spcPts val="1600"/>
              </a:spcAft>
            </a:pPr>
            <a:r>
              <a:rPr sz="1600" b="0" i="0">
                <a:solidFill>
                  <a:srgbClr val="4B4F58"/>
                </a:solidFill>
                <a:latin typeface="-apple-system"/>
                <a:ea typeface="-apple-system"/>
              </a:rPr>
              <a:t>With inheritance, the </a:t>
            </a:r>
            <a:r>
              <a:rPr sz="1600" b="1" i="0">
                <a:solidFill>
                  <a:srgbClr val="4B4F58"/>
                </a:solidFill>
                <a:latin typeface="-apple-system"/>
                <a:ea typeface="-apple-system"/>
              </a:rPr>
              <a:t>super()</a:t>
            </a:r>
            <a:r>
              <a:rPr sz="1600" b="0" i="0">
                <a:solidFill>
                  <a:srgbClr val="4B4F58"/>
                </a:solidFill>
                <a:latin typeface="-apple-system"/>
                <a:ea typeface="-apple-system"/>
              </a:rPr>
              <a:t> function in python actually comes in quite handy. It allows us to call a method from the parent class.</a:t>
            </a:r>
            <a:endParaRPr sz="1600" b="0" i="0">
              <a:solidFill>
                <a:srgbClr val="4B4F58"/>
              </a:solidFill>
              <a:latin typeface="-apple-system"/>
              <a:ea typeface="-apple-system"/>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85090" y="187960"/>
            <a:ext cx="2973070" cy="4224020"/>
          </a:xfrm>
          <a:prstGeom prst="rect">
            <a:avLst/>
          </a:prstGeom>
        </p:spPr>
        <p:txBody>
          <a:bodyPr>
            <a:noAutofit/>
          </a:bodyPr>
          <a:p>
            <a:pPr marL="0" indent="0" fontAlgn="base">
              <a:spcBef>
                <a:spcPct val="0"/>
              </a:spcBef>
              <a:spcAft>
                <a:spcPts val="1600"/>
              </a:spcAft>
            </a:pPr>
            <a:r>
              <a:rPr sz="2000" b="1" i="0">
                <a:solidFill>
                  <a:schemeClr val="tx1"/>
                </a:solidFill>
                <a:latin typeface="-apple-system"/>
                <a:ea typeface="-apple-system"/>
              </a:rPr>
              <a:t>Different forms of inheritances:</a:t>
            </a:r>
            <a:endParaRPr sz="2000" b="1"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r>
              <a:rPr sz="2000" b="0" i="0">
                <a:solidFill>
                  <a:schemeClr val="tx1"/>
                </a:solidFill>
                <a:latin typeface="-apple-system"/>
                <a:ea typeface="-apple-system"/>
              </a:rPr>
              <a:t>Single level inheritance</a:t>
            </a: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r>
              <a:rPr sz="2000" b="0" i="0">
                <a:solidFill>
                  <a:schemeClr val="tx1"/>
                </a:solidFill>
                <a:latin typeface="-apple-system"/>
                <a:ea typeface="-apple-system"/>
              </a:rPr>
              <a:t>Multi-level inheritance</a:t>
            </a: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r>
              <a:rPr sz="2000" b="0" i="0">
                <a:solidFill>
                  <a:schemeClr val="tx1"/>
                </a:solidFill>
                <a:latin typeface="-apple-system"/>
                <a:ea typeface="-apple-system"/>
              </a:rPr>
              <a:t>Multiple inheritance</a:t>
            </a: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endParaRPr sz="2000" b="0" i="0">
              <a:solidFill>
                <a:schemeClr val="tx1"/>
              </a:solidFill>
              <a:latin typeface="-apple-system"/>
              <a:ea typeface="-apple-system"/>
            </a:endParaRPr>
          </a:p>
          <a:p>
            <a:pPr marL="457200" lvl="1" indent="0" fontAlgn="base">
              <a:spcBef>
                <a:spcPct val="0"/>
              </a:spcBef>
              <a:spcAft>
                <a:spcPct val="0"/>
              </a:spcAft>
              <a:buFont typeface="Arial" panose="020B0604020202020204"/>
              <a:buChar char="•"/>
            </a:pPr>
            <a:r>
              <a:rPr sz="2000" b="0" i="0">
                <a:solidFill>
                  <a:schemeClr val="tx1"/>
                </a:solidFill>
                <a:latin typeface="-apple-system"/>
                <a:ea typeface="-apple-system"/>
              </a:rPr>
              <a:t>Hierarchical inheritance</a:t>
            </a:r>
            <a:endParaRPr sz="2000" b="0" i="0">
              <a:solidFill>
                <a:schemeClr val="tx1"/>
              </a:solidFill>
              <a:latin typeface="-apple-system"/>
              <a:ea typeface="-apple-system"/>
            </a:endParaRPr>
          </a:p>
        </p:txBody>
      </p:sp>
      <p:pic>
        <p:nvPicPr>
          <p:cNvPr id="3" name="Picture 2"/>
          <p:cNvPicPr/>
          <p:nvPr/>
        </p:nvPicPr>
        <p:blipFill>
          <a:blip r:embed="rId1"/>
          <a:stretch>
            <a:fillRect/>
          </a:stretch>
        </p:blipFill>
        <p:spPr>
          <a:xfrm>
            <a:off x="3058160" y="0"/>
            <a:ext cx="9133840" cy="6565900"/>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150813"/>
            <a:ext cx="5080000" cy="5762625"/>
          </a:xfrm>
          <a:prstGeom prst="rect">
            <a:avLst/>
          </a:prstGeom>
        </p:spPr>
        <p:txBody>
          <a:bodyPr>
            <a:spAutoFit/>
          </a:bodyPr>
          <a:p>
            <a:pPr>
              <a:spcAft>
                <a:spcPct val="60000"/>
              </a:spcAft>
            </a:pPr>
            <a:r>
              <a:rPr sz="2300" b="1"/>
              <a:t>🔒 Encapsulation in OOP</a:t>
            </a:r>
            <a:endParaRPr sz="2300" b="1"/>
          </a:p>
          <a:p>
            <a:pPr>
              <a:spcAft>
                <a:spcPct val="60000"/>
              </a:spcAft>
            </a:pPr>
            <a:r>
              <a:rPr sz="2200" b="1"/>
              <a:t>📖 Definition:</a:t>
            </a:r>
            <a:endParaRPr sz="2200" b="1"/>
          </a:p>
          <a:p>
            <a:r>
              <a:rPr sz="1600"/>
              <a:t>Encapsulation is the process of bundling data (attributes) and methods (functions) that operate on that data into a single unit, typically a class, and restricting direct access to some of the object's components.</a:t>
            </a:r>
            <a:endParaRPr sz="1600"/>
          </a:p>
          <a:p>
            <a:r>
              <a:rPr sz="1600"/>
              <a:t>This is done to:</a:t>
            </a:r>
            <a:endParaRPr sz="1600"/>
          </a:p>
          <a:p>
            <a:endParaRPr sz="1600"/>
          </a:p>
          <a:p>
            <a:pPr>
              <a:buFont typeface="Arial" panose="020B0604020202020204"/>
              <a:buChar char="•"/>
            </a:pPr>
            <a:r>
              <a:rPr sz="1600"/>
              <a:t>Protect internal object state</a:t>
            </a:r>
            <a:endParaRPr sz="1600"/>
          </a:p>
          <a:p>
            <a:pPr>
              <a:buFont typeface="Arial" panose="020B0604020202020204"/>
              <a:buChar char="•"/>
            </a:pPr>
            <a:endParaRPr sz="1600"/>
          </a:p>
          <a:p>
            <a:pPr>
              <a:buFont typeface="Arial" panose="020B0604020202020204"/>
              <a:buChar char="•"/>
            </a:pPr>
            <a:r>
              <a:rPr sz="1600"/>
              <a:t>Control modification using getters and setters</a:t>
            </a:r>
            <a:endParaRPr sz="1600"/>
          </a:p>
          <a:p>
            <a:pPr>
              <a:spcAft>
                <a:spcPct val="60000"/>
              </a:spcAft>
            </a:pPr>
            <a:r>
              <a:rPr sz="2200" b="1"/>
              <a:t>🧠 Real-world Analogy:</a:t>
            </a:r>
            <a:endParaRPr sz="2200" b="1"/>
          </a:p>
          <a:p>
            <a:r>
              <a:rPr sz="1600"/>
              <a:t>Think of a capsule or a mobile phone:</a:t>
            </a:r>
            <a:endParaRPr sz="1600"/>
          </a:p>
          <a:p>
            <a:endParaRPr sz="1600"/>
          </a:p>
          <a:p>
            <a:pPr>
              <a:buFont typeface="Arial" panose="020B0604020202020204"/>
              <a:buChar char="•"/>
            </a:pPr>
            <a:r>
              <a:rPr sz="1600"/>
              <a:t>You use the phone to call or message (methods).</a:t>
            </a:r>
            <a:endParaRPr sz="1600"/>
          </a:p>
          <a:p>
            <a:pPr>
              <a:buFont typeface="Arial" panose="020B0604020202020204"/>
              <a:buChar char="•"/>
            </a:pPr>
            <a:endParaRPr sz="1600"/>
          </a:p>
          <a:p>
            <a:pPr>
              <a:buFont typeface="Arial" panose="020B0604020202020204"/>
              <a:buChar char="•"/>
            </a:pPr>
            <a:r>
              <a:rPr sz="1600"/>
              <a:t>You don’t see or access the inner wiring (data is hidden).</a:t>
            </a:r>
            <a:endParaRPr sz="1600"/>
          </a:p>
          <a:p>
            <a:pPr>
              <a:buFont typeface="Arial" panose="020B0604020202020204"/>
              <a:buChar char="•"/>
            </a:pPr>
            <a:endParaRPr sz="1600"/>
          </a:p>
          <a:p>
            <a:pPr>
              <a:buFont typeface="Arial" panose="020B0604020202020204"/>
              <a:buChar char="•"/>
            </a:pPr>
            <a:r>
              <a:rPr sz="1600"/>
              <a:t>You interact using buttons or screen (interface).</a:t>
            </a:r>
            <a:endParaRPr sz="1600"/>
          </a:p>
        </p:txBody>
      </p:sp>
      <p:sp>
        <p:nvSpPr>
          <p:cNvPr id="3" name="Text Box 2"/>
          <p:cNvSpPr txBox="1"/>
          <p:nvPr/>
        </p:nvSpPr>
        <p:spPr>
          <a:xfrm>
            <a:off x="5548630" y="347027"/>
            <a:ext cx="5080000" cy="337185"/>
          </a:xfrm>
          <a:prstGeom prst="rect">
            <a:avLst/>
          </a:prstGeom>
        </p:spPr>
        <p:txBody>
          <a:bodyPr>
            <a:spAutoFit/>
          </a:bodyPr>
          <a:p>
            <a:pPr>
              <a:spcAft>
                <a:spcPct val="60000"/>
              </a:spcAft>
            </a:pPr>
            <a:r>
              <a:rPr sz="1600" b="1"/>
              <a:t>🔐 Access Modifiers in Python</a:t>
            </a:r>
            <a:endParaRPr sz="1600" b="1"/>
          </a:p>
        </p:txBody>
      </p:sp>
      <p:graphicFrame>
        <p:nvGraphicFramePr>
          <p:cNvPr id="4" name="Table 3"/>
          <p:cNvGraphicFramePr/>
          <p:nvPr>
            <p:custDataLst>
              <p:tags r:id="rId1"/>
            </p:custDataLst>
          </p:nvPr>
        </p:nvGraphicFramePr>
        <p:xfrm>
          <a:off x="6311900" y="841375"/>
          <a:ext cx="5174615" cy="1645920"/>
        </p:xfrm>
        <a:graphic>
          <a:graphicData uri="http://schemas.openxmlformats.org/drawingml/2006/table">
            <a:tbl>
              <a:tblPr>
                <a:tableStyleId>{5940675A-B579-460E-94D1-54222C63F5DA}</a:tableStyleId>
              </a:tblPr>
              <a:tblGrid>
                <a:gridCol w="739140"/>
                <a:gridCol w="904240"/>
                <a:gridCol w="3531235"/>
              </a:tblGrid>
              <a:tr h="0">
                <a:tc>
                  <a:txBody>
                    <a:bodyPr/>
                    <a:p>
                      <a:r>
                        <a:rPr sz="1400"/>
                        <a:t>Access Type</a:t>
                      </a:r>
                      <a:endParaRPr sz="1400"/>
                    </a:p>
                  </a:txBody>
                  <a:tcPr anchor="ctr" anchorCtr="0"/>
                </a:tc>
                <a:tc>
                  <a:txBody>
                    <a:bodyPr/>
                    <a:p>
                      <a:r>
                        <a:rPr sz="1400"/>
                        <a:t>Prefix</a:t>
                      </a:r>
                      <a:endParaRPr sz="1400"/>
                    </a:p>
                  </a:txBody>
                  <a:tcPr anchor="ctr" anchorCtr="0"/>
                </a:tc>
                <a:tc>
                  <a:txBody>
                    <a:bodyPr/>
                    <a:p>
                      <a:r>
                        <a:rPr sz="1400"/>
                        <a:t>Meaning</a:t>
                      </a:r>
                      <a:endParaRPr sz="1400"/>
                    </a:p>
                  </a:txBody>
                  <a:tcPr anchor="ctr" anchorCtr="0"/>
                </a:tc>
              </a:tr>
              <a:tr h="0">
                <a:tc>
                  <a:txBody>
                    <a:bodyPr/>
                    <a:p>
                      <a:r>
                        <a:rPr sz="1400"/>
                        <a:t>Public</a:t>
                      </a:r>
                      <a:endParaRPr sz="1400"/>
                    </a:p>
                  </a:txBody>
                  <a:tcPr anchor="ctr" anchorCtr="0"/>
                </a:tc>
                <a:tc>
                  <a:txBody>
                    <a:bodyPr/>
                    <a:p>
                      <a:r>
                        <a:rPr sz="1400"/>
                        <a:t>None</a:t>
                      </a:r>
                      <a:endParaRPr sz="1400"/>
                    </a:p>
                  </a:txBody>
                  <a:tcPr anchor="ctr" anchorCtr="0"/>
                </a:tc>
                <a:tc>
                  <a:txBody>
                    <a:bodyPr/>
                    <a:p>
                      <a:r>
                        <a:rPr sz="1400"/>
                        <a:t>Accessible from anywhere</a:t>
                      </a:r>
                      <a:endParaRPr sz="1400"/>
                    </a:p>
                  </a:txBody>
                  <a:tcPr anchor="ctr" anchorCtr="0"/>
                </a:tc>
              </a:tr>
              <a:tr h="0">
                <a:tc>
                  <a:txBody>
                    <a:bodyPr/>
                    <a:p>
                      <a:r>
                        <a:rPr sz="1400"/>
                        <a:t>Protected</a:t>
                      </a:r>
                      <a:endParaRPr sz="1400"/>
                    </a:p>
                  </a:txBody>
                  <a:tcPr anchor="ctr" anchorCtr="0"/>
                </a:tc>
                <a:tc>
                  <a:txBody>
                    <a:bodyPr/>
                    <a:p>
                      <a:r>
                        <a:rPr sz="1400"/>
                        <a:t>_</a:t>
                      </a:r>
                      <a:endParaRPr sz="1400"/>
                    </a:p>
                  </a:txBody>
                  <a:tcPr anchor="ctr" anchorCtr="0"/>
                </a:tc>
                <a:tc>
                  <a:txBody>
                    <a:bodyPr/>
                    <a:p>
                      <a:r>
                        <a:rPr sz="1400"/>
                        <a:t>Suggests internal use only (not enforced)</a:t>
                      </a:r>
                      <a:endParaRPr sz="1400"/>
                    </a:p>
                  </a:txBody>
                  <a:tcPr anchor="ctr" anchorCtr="0"/>
                </a:tc>
              </a:tr>
              <a:tr h="0">
                <a:tc>
                  <a:txBody>
                    <a:bodyPr/>
                    <a:p>
                      <a:r>
                        <a:rPr sz="1400"/>
                        <a:t>Private</a:t>
                      </a:r>
                      <a:endParaRPr sz="1400"/>
                    </a:p>
                  </a:txBody>
                  <a:tcPr anchor="ctr" anchorCtr="0"/>
                </a:tc>
                <a:tc>
                  <a:txBody>
                    <a:bodyPr/>
                    <a:p>
                      <a:r>
                        <a:rPr sz="1400"/>
                        <a:t>__</a:t>
                      </a:r>
                      <a:endParaRPr sz="1400"/>
                    </a:p>
                  </a:txBody>
                  <a:tcPr anchor="ctr" anchorCtr="0"/>
                </a:tc>
                <a:tc>
                  <a:txBody>
                    <a:bodyPr/>
                    <a:p>
                      <a:r>
                        <a:rPr sz="1400"/>
                        <a:t>Name mangled to prevent direct access</a:t>
                      </a:r>
                      <a:endParaRPr sz="1400"/>
                    </a:p>
                  </a:txBody>
                  <a:tcPr anchor="ctr" anchorCtr="0"/>
                </a:tc>
              </a:tr>
            </a:tbl>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5885" y="62865"/>
            <a:ext cx="6198235" cy="6076950"/>
          </a:xfrm>
          <a:prstGeom prst="rect">
            <a:avLst/>
          </a:prstGeom>
        </p:spPr>
        <p:txBody>
          <a:bodyPr wrap="square">
            <a:spAutoFit/>
          </a:bodyPr>
          <a:p>
            <a:pPr>
              <a:spcAft>
                <a:spcPct val="60000"/>
              </a:spcAft>
            </a:pPr>
            <a:r>
              <a:rPr sz="2200" b="1"/>
              <a:t>🧪 Python Example of Encapsulation</a:t>
            </a:r>
            <a:endParaRPr sz="2200" b="1"/>
          </a:p>
          <a:p>
            <a:r>
              <a:rPr sz="1600"/>
              <a:t>classBankAccount:
    def__init__(self, owner, balance):
        self.owner = owner        # public
        self.__balance = balance  # private
    # Getter method
    defget_balance(self):
        return self.__balance
    # Setter method
    defdeposit(self, amount):
        if amount &gt; 0:
            self.__balance += amount
        else:
            print("Invalid amount")
    # Another method to demonstrate encapsulation
    defwithdraw(self, amount):
        if0 &lt; amount &lt;= self.__balance:
            self.__balance -= amount
        else:
            print("Insufficient funds or invalid amount")</a:t>
            </a:r>
            <a:endParaRPr sz="2200" b="1"/>
          </a:p>
        </p:txBody>
      </p:sp>
      <p:sp>
        <p:nvSpPr>
          <p:cNvPr id="3" name="Text Box 2"/>
          <p:cNvSpPr txBox="1"/>
          <p:nvPr/>
        </p:nvSpPr>
        <p:spPr>
          <a:xfrm>
            <a:off x="5692775" y="383540"/>
            <a:ext cx="4424045" cy="4609465"/>
          </a:xfrm>
          <a:prstGeom prst="rect">
            <a:avLst/>
          </a:prstGeom>
          <a:noFill/>
        </p:spPr>
        <p:txBody>
          <a:bodyPr wrap="square" rtlCol="0" anchor="t">
            <a:spAutoFit/>
          </a:bodyPr>
          <a:p>
            <a:r>
              <a:rPr sz="1600">
                <a:sym typeface="+mn-ea"/>
              </a:rPr>
              <a:t># Usage
acc = BankAccount("Alice", 1000)
print(acc.owner)
print(acc.get_balance())
acc.deposit(500)
print(acc.get_balance())
acc.withdraw(2000)  # Should print an error
</a:t>
            </a:r>
            <a:endParaRPr sz="1600"/>
          </a:p>
          <a:p>
            <a:pPr>
              <a:spcAft>
                <a:spcPct val="60000"/>
              </a:spcAft>
            </a:pPr>
            <a:r>
              <a:rPr sz="2200" b="1">
                <a:sym typeface="+mn-ea"/>
              </a:rPr>
              <a:t>🧠 Why Use Encapsulation?</a:t>
            </a:r>
            <a:endParaRPr lang="en-US" sz="2200" b="1">
              <a:sym typeface="+mn-ea"/>
            </a:endParaRPr>
          </a:p>
          <a:p>
            <a:pPr lvl="1">
              <a:spcAft>
                <a:spcPct val="60000"/>
              </a:spcAft>
            </a:pPr>
            <a:r>
              <a:rPr lang="en-US" altLang="en-US" sz="1600" b="1">
                <a:sym typeface="+mn-ea"/>
              </a:rPr>
              <a:t>✅ Prevent unauthorized access</a:t>
            </a:r>
            <a:endParaRPr lang="en-US" altLang="en-US" sz="1600" b="1">
              <a:sym typeface="+mn-ea"/>
            </a:endParaRPr>
          </a:p>
          <a:p>
            <a:pPr lvl="1">
              <a:spcAft>
                <a:spcPct val="60000"/>
              </a:spcAft>
            </a:pPr>
            <a:r>
              <a:rPr lang="en-US" altLang="en-US" sz="1600" b="1">
                <a:sym typeface="+mn-ea"/>
              </a:rPr>
              <a:t>✅ Better control of class behavior</a:t>
            </a:r>
            <a:endParaRPr lang="en-US" altLang="en-US" sz="1600" b="1">
              <a:sym typeface="+mn-ea"/>
            </a:endParaRPr>
          </a:p>
          <a:p>
            <a:pPr lvl="1">
              <a:spcAft>
                <a:spcPct val="60000"/>
              </a:spcAft>
            </a:pPr>
            <a:r>
              <a:rPr lang="en-US" altLang="en-US" sz="1600" b="1">
                <a:sym typeface="+mn-ea"/>
              </a:rPr>
              <a:t>✅ Easier maintenance and debugging</a:t>
            </a:r>
            <a:endParaRPr lang="en-US" altLang="en-US" sz="1600" b="1">
              <a:sym typeface="+mn-ea"/>
            </a:endParaRPr>
          </a:p>
          <a:p>
            <a:pPr lvl="1">
              <a:spcAft>
                <a:spcPct val="60000"/>
              </a:spcAft>
            </a:pPr>
            <a:r>
              <a:rPr lang="en-US" altLang="en-US" sz="1600" b="1">
                <a:sym typeface="+mn-ea"/>
              </a:rPr>
              <a:t>✅ Enhances security</a:t>
            </a:r>
            <a:endParaRPr lang="en-US" altLang="en-US" sz="1600" b="1">
              <a:sym typeface="+mn-ea"/>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23875" y="73978"/>
            <a:ext cx="5080000" cy="5686425"/>
          </a:xfrm>
          <a:prstGeom prst="rect">
            <a:avLst/>
          </a:prstGeom>
        </p:spPr>
        <p:txBody>
          <a:bodyPr>
            <a:spAutoFit/>
          </a:bodyPr>
          <a:p>
            <a:pPr>
              <a:spcAft>
                <a:spcPct val="60000"/>
              </a:spcAft>
            </a:pPr>
            <a:r>
              <a:rPr sz="2200" b="1"/>
              <a:t>✅ Real-world Use Case:</a:t>
            </a:r>
            <a:endParaRPr sz="2200" b="1"/>
          </a:p>
          <a:p>
            <a:r>
              <a:rPr sz="1600"/>
              <a:t>In a banking system, you don’t want users to directly access or modify their account balance. They must go through controlled methods like deposit() and withdraw().</a:t>
            </a:r>
            <a:endParaRPr sz="1600"/>
          </a:p>
          <a:p>
            <a:pPr>
              <a:spcAft>
                <a:spcPct val="60000"/>
              </a:spcAft>
            </a:pPr>
            <a:r>
              <a:rPr sz="2300" b="1"/>
              <a:t>📚 Assignment on Encapsulation</a:t>
            </a:r>
            <a:endParaRPr sz="2300" b="1"/>
          </a:p>
          <a:p>
            <a:r>
              <a:rPr sz="1600"/>
              <a:t>Problem:</a:t>
            </a:r>
            <a:endParaRPr sz="1600"/>
          </a:p>
          <a:p>
            <a:r>
              <a:rPr sz="1600"/>
              <a:t> Create a class StudentRecord that stores a student’s name and private marks. Implement methods to:</a:t>
            </a:r>
            <a:endParaRPr sz="1600"/>
          </a:p>
          <a:p>
            <a:endParaRPr sz="1600"/>
          </a:p>
          <a:p>
            <a:pPr>
              <a:buFont typeface="Arial" panose="020B0604020202020204"/>
              <a:buChar char="•"/>
            </a:pPr>
            <a:r>
              <a:rPr sz="1600"/>
              <a:t>Set marks (only if between 0-100)</a:t>
            </a:r>
            <a:endParaRPr sz="1600"/>
          </a:p>
          <a:p>
            <a:pPr>
              <a:buFont typeface="Arial" panose="020B0604020202020204"/>
              <a:buChar char="•"/>
            </a:pPr>
            <a:endParaRPr sz="1600"/>
          </a:p>
          <a:p>
            <a:pPr>
              <a:buFont typeface="Arial" panose="020B0604020202020204"/>
              <a:buChar char="•"/>
            </a:pPr>
            <a:r>
              <a:rPr sz="1600"/>
              <a:t>Get marks</a:t>
            </a:r>
            <a:endParaRPr sz="1600"/>
          </a:p>
          <a:p>
            <a:pPr>
              <a:buFont typeface="Arial" panose="020B0604020202020204"/>
              <a:buChar char="•"/>
            </a:pPr>
            <a:endParaRPr sz="1600"/>
          </a:p>
          <a:p>
            <a:pPr>
              <a:buFont typeface="Arial" panose="020B0604020202020204"/>
              <a:buChar char="•"/>
            </a:pPr>
            <a:r>
              <a:rPr sz="1600"/>
              <a:t>Show student details</a:t>
            </a:r>
            <a:endParaRPr sz="1600"/>
          </a:p>
          <a:p>
            <a:r>
              <a:rPr sz="1600"/>
              <a:t>Expected Output:</a:t>
            </a:r>
            <a:endParaRPr sz="1600"/>
          </a:p>
          <a:p>
            <a:r>
              <a:rPr sz="1600"/>
              <a:t>python</a:t>
            </a:r>
            <a:endParaRPr sz="1600"/>
          </a:p>
          <a:p>
            <a:r>
              <a:rPr sz="1600"/>
              <a:t>CopyEdit</a:t>
            </a:r>
            <a:endParaRPr sz="1600"/>
          </a:p>
          <a:p>
            <a:r>
              <a:rPr sz="1600"/>
              <a:t>s = StudentRecord("John")
s.set_marks(85)
print(s.get_marks())  # 85</a:t>
            </a:r>
            <a:endParaRPr sz="160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47955" y="0"/>
            <a:ext cx="5885815" cy="6331585"/>
          </a:xfrm>
          <a:prstGeom prst="rect">
            <a:avLst/>
          </a:prstGeom>
        </p:spPr>
        <p:txBody>
          <a:bodyPr wrap="square">
            <a:spAutoFit/>
          </a:bodyPr>
          <a:p>
            <a:pPr>
              <a:spcAft>
                <a:spcPct val="60000"/>
              </a:spcAft>
            </a:pPr>
            <a:r>
              <a:rPr sz="2300" b="1"/>
              <a:t>🔁 What is Polymorphism?</a:t>
            </a:r>
            <a:endParaRPr sz="2300" b="1"/>
          </a:p>
          <a:p>
            <a:pPr>
              <a:spcAft>
                <a:spcPct val="60000"/>
              </a:spcAft>
            </a:pPr>
            <a:r>
              <a:rPr sz="2200" b="1"/>
              <a:t>✅ Definition:</a:t>
            </a:r>
            <a:endParaRPr sz="2200" b="1"/>
          </a:p>
          <a:p>
            <a:r>
              <a:rPr sz="1600"/>
              <a:t>Same method name behaves differently depending on the context.</a:t>
            </a:r>
            <a:endParaRPr sz="1600"/>
          </a:p>
          <a:p>
            <a:pPr>
              <a:spcAft>
                <a:spcPct val="60000"/>
              </a:spcAft>
            </a:pPr>
            <a:r>
              <a:rPr sz="2200" b="1"/>
              <a:t>✅ Example 1: Built-in Polymorphism</a:t>
            </a:r>
            <a:endParaRPr sz="2200" b="1"/>
          </a:p>
          <a:p>
            <a:r>
              <a:rPr sz="1600"/>
              <a:t>print(len("Hello"))     # 5 (string length)
print(len([1, 2, 3]))   # 3 (list length)
</a:t>
            </a:r>
            <a:endParaRPr sz="1600"/>
          </a:p>
          <a:p>
            <a:pPr>
              <a:spcAft>
                <a:spcPct val="60000"/>
              </a:spcAft>
            </a:pPr>
            <a:r>
              <a:rPr sz="2200" b="1"/>
              <a:t>✅ Example 2: User-defined Polymorphism</a:t>
            </a:r>
            <a:endParaRPr sz="2200" b="1"/>
          </a:p>
          <a:p>
            <a:r>
              <a:rPr sz="1600"/>
              <a:t>class</a:t>
            </a:r>
            <a:r>
              <a:rPr lang="en-IN" sz="1600"/>
              <a:t> </a:t>
            </a:r>
            <a:r>
              <a:rPr sz="1600"/>
              <a:t>Bird:
    def</a:t>
            </a:r>
            <a:r>
              <a:rPr lang="en-IN" sz="1600"/>
              <a:t> </a:t>
            </a:r>
            <a:r>
              <a:rPr sz="1600"/>
              <a:t>fly(self):
        print("Bird can fly")
class</a:t>
            </a:r>
            <a:r>
              <a:rPr lang="en-IN" sz="1600"/>
              <a:t> </a:t>
            </a:r>
            <a:r>
              <a:rPr sz="1600"/>
              <a:t>Ostrich(Bird):
    def</a:t>
            </a:r>
            <a:r>
              <a:rPr lang="en-IN" sz="1600"/>
              <a:t> </a:t>
            </a:r>
            <a:r>
              <a:rPr sz="1600"/>
              <a:t>fly(self):
        print("Ostrich can't fly")
b1 = Bird()
b2 = Ostrich()
b1.fly()
b2.fly()</a:t>
            </a:r>
            <a:endParaRPr sz="1600"/>
          </a:p>
        </p:txBody>
      </p:sp>
      <p:sp>
        <p:nvSpPr>
          <p:cNvPr id="3" name="Text Box 2"/>
          <p:cNvSpPr txBox="1"/>
          <p:nvPr/>
        </p:nvSpPr>
        <p:spPr>
          <a:xfrm>
            <a:off x="6817995" y="128588"/>
            <a:ext cx="5080000" cy="3209925"/>
          </a:xfrm>
          <a:prstGeom prst="rect">
            <a:avLst/>
          </a:prstGeom>
        </p:spPr>
        <p:txBody>
          <a:bodyPr>
            <a:spAutoFit/>
          </a:bodyPr>
          <a:p>
            <a:pPr marL="0" indent="0" fontAlgn="base">
              <a:spcBef>
                <a:spcPct val="0"/>
              </a:spcBef>
              <a:spcAft>
                <a:spcPts val="1600"/>
              </a:spcAft>
            </a:pPr>
            <a:r>
              <a:rPr sz="1600" b="0" i="0">
                <a:solidFill>
                  <a:schemeClr val="tx1"/>
                </a:solidFill>
                <a:latin typeface="Arial" panose="020B0604020202020204" pitchFamily="34" charset="0"/>
                <a:ea typeface="-apple-system"/>
                <a:cs typeface="Arial" panose="020B0604020202020204" pitchFamily="34" charset="0"/>
              </a:rPr>
              <a:t>Polymorphism in python is used for a common function name that can be used for different types. In python, we can find the same operator or function taking multiple forms.  It is also useful in creating different classes which will have methods having the same name. The main use of polymorphism is decreasing the code length and complexity by re-using the code.</a:t>
            </a:r>
            <a:endParaRPr sz="1600" b="0" i="0">
              <a:solidFill>
                <a:schemeClr val="tx1"/>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600" b="0" i="0">
                <a:solidFill>
                  <a:schemeClr val="tx1"/>
                </a:solidFill>
                <a:latin typeface="Arial" panose="020B0604020202020204" pitchFamily="34" charset="0"/>
                <a:ea typeface="-apple-system"/>
                <a:cs typeface="Arial" panose="020B0604020202020204" pitchFamily="34" charset="0"/>
              </a:rPr>
              <a:t>Polymorphism can be done in two ways.</a:t>
            </a:r>
            <a:endParaRPr sz="1600" b="0" i="0">
              <a:solidFill>
                <a:schemeClr val="tx1"/>
              </a:solidFill>
              <a:latin typeface="Arial" panose="020B0604020202020204" pitchFamily="34" charset="0"/>
              <a:ea typeface="-apple-system"/>
              <a:cs typeface="Arial" panose="020B0604020202020204" pitchFamily="34" charset="0"/>
            </a:endParaRPr>
          </a:p>
          <a:p>
            <a:pPr marL="0" indent="0" fontAlgn="base">
              <a:spcBef>
                <a:spcPct val="0"/>
              </a:spcBef>
              <a:spcAft>
                <a:spcPct val="0"/>
              </a:spcAft>
              <a:buFont typeface="Arial" panose="020B0604020202020204"/>
              <a:buChar char="•"/>
            </a:pPr>
            <a:r>
              <a:rPr sz="1600" b="0" i="1">
                <a:solidFill>
                  <a:schemeClr val="tx1"/>
                </a:solidFill>
                <a:latin typeface="Arial" panose="020B0604020202020204" pitchFamily="34" charset="0"/>
                <a:ea typeface="-apple-system"/>
                <a:cs typeface="Arial" panose="020B0604020202020204" pitchFamily="34" charset="0"/>
              </a:rPr>
              <a:t>Method overriding</a:t>
            </a:r>
            <a:endParaRPr sz="1600" b="0" i="1">
              <a:solidFill>
                <a:schemeClr val="tx1"/>
              </a:solidFill>
              <a:latin typeface="Arial" panose="020B0604020202020204" pitchFamily="34" charset="0"/>
              <a:ea typeface="-apple-system"/>
              <a:cs typeface="Arial" panose="020B0604020202020204" pitchFamily="34" charset="0"/>
            </a:endParaRPr>
          </a:p>
          <a:p>
            <a:pPr marL="0" indent="0" fontAlgn="base">
              <a:spcBef>
                <a:spcPct val="0"/>
              </a:spcBef>
              <a:spcAft>
                <a:spcPct val="0"/>
              </a:spcAft>
              <a:buFont typeface="Arial" panose="020B0604020202020204"/>
              <a:buChar char="•"/>
            </a:pPr>
            <a:r>
              <a:rPr sz="1600" b="0" i="1">
                <a:solidFill>
                  <a:schemeClr val="tx1"/>
                </a:solidFill>
                <a:latin typeface="Arial" panose="020B0604020202020204" pitchFamily="34" charset="0"/>
                <a:ea typeface="-apple-system"/>
                <a:cs typeface="Arial" panose="020B0604020202020204" pitchFamily="34" charset="0"/>
              </a:rPr>
              <a:t>Operator overloading</a:t>
            </a:r>
            <a:endParaRPr sz="1600" b="0" i="1">
              <a:solidFill>
                <a:schemeClr val="tx1"/>
              </a:solidFill>
              <a:latin typeface="Arial" panose="020B0604020202020204" pitchFamily="34" charset="0"/>
              <a:ea typeface="-apple-system"/>
              <a:cs typeface="Arial" panose="020B0604020202020204" pitchFamily="34" charset="0"/>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6045" y="0"/>
            <a:ext cx="4463415" cy="4455160"/>
          </a:xfrm>
          <a:prstGeom prst="rect">
            <a:avLst/>
          </a:prstGeom>
        </p:spPr>
        <p:txBody>
          <a:bodyPr wrap="square">
            <a:spAutoFit/>
          </a:bodyPr>
          <a:p>
            <a:pPr>
              <a:spcAft>
                <a:spcPct val="60000"/>
              </a:spcAft>
            </a:pPr>
            <a:r>
              <a:rPr sz="2300" b="1"/>
              <a:t>🧪 Python Overloading</a:t>
            </a:r>
            <a:endParaRPr sz="2300" b="1"/>
          </a:p>
          <a:p>
            <a:pPr>
              <a:spcAft>
                <a:spcPct val="60000"/>
              </a:spcAft>
            </a:pPr>
            <a:r>
              <a:rPr sz="2200" b="1"/>
              <a:t>1️⃣ Function Overloading</a:t>
            </a:r>
            <a:endParaRPr sz="2200" b="1"/>
          </a:p>
          <a:p>
            <a:r>
              <a:rPr sz="1600"/>
              <a:t>Python does not support traditional function overloading. But it can be mimicked:</a:t>
            </a:r>
            <a:endParaRPr sz="1600"/>
          </a:p>
          <a:p>
            <a:r>
              <a:rPr sz="1600"/>
              <a:t>classGreet:
    defhello(self, name=None):
        if name:
            print("Hello", name)
        else:
            print("Hello")
g = Greet()
g.hello()
g.hello("Alice")
</a:t>
            </a:r>
            <a:endParaRPr sz="1600"/>
          </a:p>
        </p:txBody>
      </p:sp>
      <p:sp>
        <p:nvSpPr>
          <p:cNvPr id="3" name="Text Box 2"/>
          <p:cNvSpPr txBox="1"/>
          <p:nvPr/>
        </p:nvSpPr>
        <p:spPr>
          <a:xfrm>
            <a:off x="5347970" y="0"/>
            <a:ext cx="6096000" cy="5584190"/>
          </a:xfrm>
          <a:prstGeom prst="rect">
            <a:avLst/>
          </a:prstGeom>
          <a:noFill/>
        </p:spPr>
        <p:txBody>
          <a:bodyPr wrap="square" rtlCol="0" anchor="t">
            <a:spAutoFit/>
          </a:bodyPr>
          <a:p>
            <a:pPr>
              <a:spcAft>
                <a:spcPct val="60000"/>
              </a:spcAft>
            </a:pPr>
            <a:r>
              <a:rPr sz="2200" b="1">
                <a:sym typeface="+mn-ea"/>
              </a:rPr>
              <a:t>2️⃣ Operator Overloading</a:t>
            </a:r>
            <a:endParaRPr sz="2200" b="1"/>
          </a:p>
          <a:p>
            <a:r>
              <a:rPr sz="1600">
                <a:sym typeface="+mn-ea"/>
              </a:rPr>
              <a:t>Using special methods like __add__, __sub__, etc.</a:t>
            </a:r>
            <a:endParaRPr sz="1600"/>
          </a:p>
          <a:p>
            <a:r>
              <a:rPr sz="1600">
                <a:sym typeface="+mn-ea"/>
              </a:rPr>
              <a:t>python</a:t>
            </a:r>
            <a:endParaRPr sz="1600"/>
          </a:p>
          <a:p>
            <a:r>
              <a:rPr sz="1600">
                <a:sym typeface="+mn-ea"/>
              </a:rPr>
              <a:t>CopyEdit</a:t>
            </a:r>
            <a:endParaRPr sz="1600"/>
          </a:p>
          <a:p>
            <a:r>
              <a:rPr sz="1600">
                <a:sym typeface="+mn-ea"/>
              </a:rPr>
              <a:t>classPoint:
    def__init__(self, x):
        self.x = x
    def__add__(self, other):
        return Point(self.x + other.x)
    def__str__(self):
        returnf"Point({self.x})"
p1 = Point(10)
p2 = Point(20)
print(p1 + p2)
</a:t>
            </a:r>
            <a:endParaRPr sz="1600"/>
          </a:p>
          <a:p>
            <a:r>
              <a:rPr sz="1600">
                <a:sym typeface="+mn-ea"/>
              </a:rPr>
              <a:t>📝 Output:</a:t>
            </a:r>
            <a:endParaRPr sz="1600"/>
          </a:p>
          <a:p>
            <a:r>
              <a:rPr sz="1600">
                <a:sym typeface="+mn-ea"/>
              </a:rPr>
              <a:t>Point(30)
</a:t>
            </a:r>
            <a:endParaRPr lang="en-US" sz="1600">
              <a:sym typeface="+mn-ea"/>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10185" y="113030"/>
            <a:ext cx="5080000" cy="6255385"/>
          </a:xfrm>
          <a:prstGeom prst="rect">
            <a:avLst/>
          </a:prstGeom>
        </p:spPr>
        <p:txBody>
          <a:bodyPr>
            <a:spAutoFit/>
          </a:bodyPr>
          <a:p>
            <a:pPr>
              <a:spcAft>
                <a:spcPct val="60000"/>
              </a:spcAft>
            </a:pPr>
            <a:r>
              <a:rPr sz="2300" b="1"/>
              <a:t>🧱 What is Data Abstraction?</a:t>
            </a:r>
            <a:endParaRPr sz="2300" b="1"/>
          </a:p>
          <a:p>
            <a:r>
              <a:rPr sz="1600"/>
              <a:t>Hiding complex implementation and showing only essential features.</a:t>
            </a:r>
            <a:endParaRPr sz="1600"/>
          </a:p>
          <a:p>
            <a:pPr>
              <a:spcAft>
                <a:spcPct val="60000"/>
              </a:spcAft>
            </a:pPr>
            <a:r>
              <a:rPr sz="2200" b="1"/>
              <a:t>✅ Real-world Example:</a:t>
            </a:r>
            <a:endParaRPr sz="2200" b="1"/>
          </a:p>
          <a:p>
            <a:r>
              <a:rPr sz="1600"/>
              <a:t>ATM hides its internal circuit and shows only buttons/screen.</a:t>
            </a:r>
            <a:endParaRPr sz="1600"/>
          </a:p>
          <a:p>
            <a:pPr>
              <a:spcAft>
                <a:spcPct val="60000"/>
              </a:spcAft>
            </a:pPr>
            <a:r>
              <a:rPr sz="2200" b="1"/>
              <a:t>✅ Code Example using ABC:</a:t>
            </a:r>
            <a:endParaRPr sz="2200" b="1"/>
          </a:p>
          <a:p>
            <a:r>
              <a:rPr sz="1600" b="1"/>
              <a:t>from abc import ABC, abstractmethod
class</a:t>
            </a:r>
            <a:r>
              <a:rPr lang="en-IN" sz="1600" b="1"/>
              <a:t> </a:t>
            </a:r>
            <a:r>
              <a:rPr sz="1600" b="1"/>
              <a:t>Vehicle(ABC):
</a:t>
            </a:r>
            <a:endParaRPr sz="1600" b="1"/>
          </a:p>
          <a:p>
            <a:r>
              <a:rPr sz="1600" b="1"/>
              <a:t>    @abstractmethod
    def</a:t>
            </a:r>
            <a:r>
              <a:rPr lang="en-IN" sz="1600" b="1"/>
              <a:t> </a:t>
            </a:r>
            <a:r>
              <a:rPr sz="1600" b="1"/>
              <a:t>start(self):
        pass
class</a:t>
            </a:r>
            <a:r>
              <a:rPr lang="en-IN" sz="1600" b="1"/>
              <a:t> </a:t>
            </a:r>
            <a:r>
              <a:rPr sz="1600" b="1"/>
              <a:t>Bike(Vehicle):
</a:t>
            </a:r>
            <a:endParaRPr sz="1600" b="1"/>
          </a:p>
          <a:p>
            <a:r>
              <a:rPr sz="1600" b="1"/>
              <a:t>    def</a:t>
            </a:r>
            <a:r>
              <a:rPr lang="en-IN" sz="1600" b="1"/>
              <a:t> </a:t>
            </a:r>
            <a:r>
              <a:rPr sz="1600" b="1"/>
              <a:t>start(self):
        print("Bike started with a key")
b = Bike()
b.start()</a:t>
            </a:r>
            <a:endParaRPr sz="1600" b="1"/>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68275" y="345123"/>
            <a:ext cx="5080000" cy="337185"/>
          </a:xfrm>
          <a:prstGeom prst="rect">
            <a:avLst/>
          </a:prstGeom>
        </p:spPr>
        <p:txBody>
          <a:bodyPr>
            <a:spAutoFit/>
          </a:bodyPr>
          <a:p>
            <a:pPr>
              <a:spcAft>
                <a:spcPct val="60000"/>
              </a:spcAft>
            </a:pPr>
            <a:r>
              <a:rPr sz="1600" b="1"/>
              <a:t>📝 Assignment: OOP Concepts in Python</a:t>
            </a:r>
            <a:endParaRPr sz="1600" b="1"/>
          </a:p>
        </p:txBody>
      </p:sp>
      <p:graphicFrame>
        <p:nvGraphicFramePr>
          <p:cNvPr id="3" name="Table 2"/>
          <p:cNvGraphicFramePr/>
          <p:nvPr/>
        </p:nvGraphicFramePr>
        <p:xfrm>
          <a:off x="168275" y="682308"/>
          <a:ext cx="10485120" cy="4023360"/>
        </p:xfrm>
        <a:graphic>
          <a:graphicData uri="http://schemas.openxmlformats.org/drawingml/2006/table">
            <a:tbl>
              <a:tblPr/>
              <a:tblGrid>
                <a:gridCol w="1226185"/>
                <a:gridCol w="3547110"/>
                <a:gridCol w="5711825"/>
              </a:tblGrid>
              <a:tr h="0">
                <a:tc>
                  <a:txBody>
                    <a:bodyPr/>
                    <a:p>
                      <a:r>
                        <a:rPr sz="1800"/>
                        <a:t>No</a:t>
                      </a:r>
                      <a:endParaRPr sz="1800"/>
                    </a:p>
                  </a:txBody>
                  <a:tcPr anchor="ctr" anchorCtr="0">
                    <a:lnL>
                      <a:noFill/>
                    </a:lnL>
                    <a:lnR>
                      <a:noFill/>
                    </a:lnR>
                    <a:lnT>
                      <a:noFill/>
                    </a:lnT>
                    <a:lnB>
                      <a:noFill/>
                    </a:lnB>
                    <a:noFill/>
                  </a:tcPr>
                </a:tc>
                <a:tc>
                  <a:txBody>
                    <a:bodyPr/>
                    <a:p>
                      <a:r>
                        <a:rPr sz="1800"/>
                        <a:t>Topic</a:t>
                      </a:r>
                      <a:endParaRPr sz="1800"/>
                    </a:p>
                  </a:txBody>
                  <a:tcPr anchor="ctr" anchorCtr="0">
                    <a:lnL>
                      <a:noFill/>
                    </a:lnL>
                    <a:lnR>
                      <a:noFill/>
                    </a:lnR>
                    <a:lnT>
                      <a:noFill/>
                    </a:lnT>
                    <a:lnB>
                      <a:noFill/>
                    </a:lnB>
                    <a:noFill/>
                  </a:tcPr>
                </a:tc>
                <a:tc>
                  <a:txBody>
                    <a:bodyPr/>
                    <a:p>
                      <a:r>
                        <a:rPr sz="1800"/>
                        <a:t>Task</a:t>
                      </a:r>
                      <a:endParaRPr sz="1800"/>
                    </a:p>
                  </a:txBody>
                  <a:tcPr anchor="ctr" anchorCtr="0">
                    <a:lnL>
                      <a:noFill/>
                    </a:lnL>
                    <a:lnR>
                      <a:noFill/>
                    </a:lnR>
                    <a:lnT>
                      <a:noFill/>
                    </a:lnT>
                    <a:lnB>
                      <a:noFill/>
                    </a:lnB>
                    <a:noFill/>
                  </a:tcPr>
                </a:tc>
              </a:tr>
              <a:tr h="0">
                <a:tc>
                  <a:txBody>
                    <a:bodyPr/>
                    <a:p>
                      <a:r>
                        <a:rPr sz="1800"/>
                        <a:t>1</a:t>
                      </a:r>
                      <a:endParaRPr sz="1800"/>
                    </a:p>
                  </a:txBody>
                  <a:tcPr anchor="ctr" anchorCtr="0">
                    <a:lnL>
                      <a:noFill/>
                    </a:lnL>
                    <a:lnR>
                      <a:noFill/>
                    </a:lnR>
                    <a:lnT>
                      <a:noFill/>
                    </a:lnT>
                    <a:lnB>
                      <a:noFill/>
                    </a:lnB>
                    <a:noFill/>
                  </a:tcPr>
                </a:tc>
                <a:tc>
                  <a:txBody>
                    <a:bodyPr/>
                    <a:p>
                      <a:r>
                        <a:rPr sz="1800"/>
                        <a:t>Class &amp; Object</a:t>
                      </a:r>
                      <a:endParaRPr sz="1800"/>
                    </a:p>
                  </a:txBody>
                  <a:tcPr anchor="ctr" anchorCtr="0">
                    <a:lnL>
                      <a:noFill/>
                    </a:lnL>
                    <a:lnR>
                      <a:noFill/>
                    </a:lnR>
                    <a:lnT>
                      <a:noFill/>
                    </a:lnT>
                    <a:lnB>
                      <a:noFill/>
                    </a:lnB>
                    <a:noFill/>
                  </a:tcPr>
                </a:tc>
                <a:tc>
                  <a:txBody>
                    <a:bodyPr/>
                    <a:p>
                      <a:r>
                        <a:rPr sz="1800"/>
                        <a:t>Create a class Student with name, age, and method to display details</a:t>
                      </a:r>
                      <a:endParaRPr sz="1800"/>
                    </a:p>
                  </a:txBody>
                  <a:tcPr anchor="ctr" anchorCtr="0">
                    <a:lnL>
                      <a:noFill/>
                    </a:lnL>
                    <a:lnR>
                      <a:noFill/>
                    </a:lnR>
                    <a:lnT>
                      <a:noFill/>
                    </a:lnT>
                    <a:lnB>
                      <a:noFill/>
                    </a:lnB>
                    <a:noFill/>
                  </a:tcPr>
                </a:tc>
              </a:tr>
              <a:tr h="0">
                <a:tc>
                  <a:txBody>
                    <a:bodyPr/>
                    <a:p>
                      <a:r>
                        <a:rPr sz="1800"/>
                        <a:t>2</a:t>
                      </a:r>
                      <a:endParaRPr sz="1800"/>
                    </a:p>
                  </a:txBody>
                  <a:tcPr anchor="ctr" anchorCtr="0">
                    <a:lnL>
                      <a:noFill/>
                    </a:lnL>
                    <a:lnR>
                      <a:noFill/>
                    </a:lnR>
                    <a:lnT>
                      <a:noFill/>
                    </a:lnT>
                    <a:lnB>
                      <a:noFill/>
                    </a:lnB>
                    <a:noFill/>
                  </a:tcPr>
                </a:tc>
                <a:tc>
                  <a:txBody>
                    <a:bodyPr/>
                    <a:p>
                      <a:r>
                        <a:rPr sz="1800"/>
                        <a:t>Constructor</a:t>
                      </a:r>
                      <a:endParaRPr sz="1800"/>
                    </a:p>
                  </a:txBody>
                  <a:tcPr anchor="ctr" anchorCtr="0">
                    <a:lnL>
                      <a:noFill/>
                    </a:lnL>
                    <a:lnR>
                      <a:noFill/>
                    </a:lnR>
                    <a:lnT>
                      <a:noFill/>
                    </a:lnT>
                    <a:lnB>
                      <a:noFill/>
                    </a:lnB>
                    <a:noFill/>
                  </a:tcPr>
                </a:tc>
                <a:tc>
                  <a:txBody>
                    <a:bodyPr/>
                    <a:p>
                      <a:r>
                        <a:rPr sz="1800"/>
                        <a:t>Add constructor to initialize values</a:t>
                      </a:r>
                      <a:endParaRPr sz="1800"/>
                    </a:p>
                  </a:txBody>
                  <a:tcPr anchor="ctr" anchorCtr="0">
                    <a:lnL>
                      <a:noFill/>
                    </a:lnL>
                    <a:lnR>
                      <a:noFill/>
                    </a:lnR>
                    <a:lnT>
                      <a:noFill/>
                    </a:lnT>
                    <a:lnB>
                      <a:noFill/>
                    </a:lnB>
                    <a:noFill/>
                  </a:tcPr>
                </a:tc>
              </a:tr>
              <a:tr h="640080">
                <a:tc>
                  <a:txBody>
                    <a:bodyPr/>
                    <a:p>
                      <a:r>
                        <a:rPr sz="1800"/>
                        <a:t>3</a:t>
                      </a:r>
                      <a:endParaRPr sz="1800"/>
                    </a:p>
                  </a:txBody>
                  <a:tcPr anchor="ctr" anchorCtr="0">
                    <a:lnL>
                      <a:noFill/>
                    </a:lnL>
                    <a:lnR>
                      <a:noFill/>
                    </a:lnR>
                    <a:lnT>
                      <a:noFill/>
                    </a:lnT>
                    <a:lnB>
                      <a:noFill/>
                    </a:lnB>
                    <a:noFill/>
                  </a:tcPr>
                </a:tc>
                <a:tc>
                  <a:txBody>
                    <a:bodyPr/>
                    <a:p>
                      <a:r>
                        <a:rPr sz="1800"/>
                        <a:t>Inheritance</a:t>
                      </a:r>
                      <a:endParaRPr sz="1800"/>
                    </a:p>
                  </a:txBody>
                  <a:tcPr anchor="ctr" anchorCtr="0">
                    <a:lnL>
                      <a:noFill/>
                    </a:lnL>
                    <a:lnR>
                      <a:noFill/>
                    </a:lnR>
                    <a:lnT>
                      <a:noFill/>
                    </a:lnT>
                    <a:lnB>
                      <a:noFill/>
                    </a:lnB>
                    <a:noFill/>
                  </a:tcPr>
                </a:tc>
                <a:tc>
                  <a:txBody>
                    <a:bodyPr/>
                    <a:p>
                      <a:r>
                        <a:rPr sz="1800"/>
                        <a:t>Create Teacher class inheriting from Person</a:t>
                      </a:r>
                      <a:endParaRPr sz="1800"/>
                    </a:p>
                  </a:txBody>
                  <a:tcPr anchor="ctr" anchorCtr="0">
                    <a:lnL>
                      <a:noFill/>
                    </a:lnL>
                    <a:lnR>
                      <a:noFill/>
                    </a:lnR>
                    <a:lnT>
                      <a:noFill/>
                    </a:lnT>
                    <a:lnB>
                      <a:noFill/>
                    </a:lnB>
                    <a:noFill/>
                  </a:tcPr>
                </a:tc>
              </a:tr>
              <a:tr h="0">
                <a:tc>
                  <a:txBody>
                    <a:bodyPr/>
                    <a:p>
                      <a:r>
                        <a:rPr sz="1800"/>
                        <a:t>4</a:t>
                      </a:r>
                      <a:endParaRPr sz="1800"/>
                    </a:p>
                  </a:txBody>
                  <a:tcPr anchor="ctr" anchorCtr="0">
                    <a:lnL>
                      <a:noFill/>
                    </a:lnL>
                    <a:lnR>
                      <a:noFill/>
                    </a:lnR>
                    <a:lnT>
                      <a:noFill/>
                    </a:lnT>
                    <a:lnB>
                      <a:noFill/>
                    </a:lnB>
                    <a:noFill/>
                  </a:tcPr>
                </a:tc>
                <a:tc>
                  <a:txBody>
                    <a:bodyPr/>
                    <a:p>
                      <a:r>
                        <a:rPr sz="1800"/>
                        <a:t>Abstraction</a:t>
                      </a:r>
                      <a:endParaRPr sz="1800"/>
                    </a:p>
                  </a:txBody>
                  <a:tcPr anchor="ctr" anchorCtr="0">
                    <a:lnL>
                      <a:noFill/>
                    </a:lnL>
                    <a:lnR>
                      <a:noFill/>
                    </a:lnR>
                    <a:lnT>
                      <a:noFill/>
                    </a:lnT>
                    <a:lnB>
                      <a:noFill/>
                    </a:lnB>
                    <a:noFill/>
                  </a:tcPr>
                </a:tc>
                <a:tc>
                  <a:txBody>
                    <a:bodyPr/>
                    <a:p>
                      <a:r>
                        <a:rPr sz="1800"/>
                        <a:t>Create an abstract class Appliance and implement in WashingMachine</a:t>
                      </a:r>
                      <a:endParaRPr sz="1800"/>
                    </a:p>
                  </a:txBody>
                  <a:tcPr anchor="ctr" anchorCtr="0">
                    <a:lnL>
                      <a:noFill/>
                    </a:lnL>
                    <a:lnR>
                      <a:noFill/>
                    </a:lnR>
                    <a:lnT>
                      <a:noFill/>
                    </a:lnT>
                    <a:lnB>
                      <a:noFill/>
                    </a:lnB>
                    <a:noFill/>
                  </a:tcPr>
                </a:tc>
              </a:tr>
              <a:tr h="0">
                <a:tc>
                  <a:txBody>
                    <a:bodyPr/>
                    <a:p>
                      <a:r>
                        <a:rPr sz="1800"/>
                        <a:t>5</a:t>
                      </a:r>
                      <a:endParaRPr sz="1800"/>
                    </a:p>
                  </a:txBody>
                  <a:tcPr anchor="ctr" anchorCtr="0">
                    <a:lnL>
                      <a:noFill/>
                    </a:lnL>
                    <a:lnR>
                      <a:noFill/>
                    </a:lnR>
                    <a:lnT>
                      <a:noFill/>
                    </a:lnT>
                    <a:lnB>
                      <a:noFill/>
                    </a:lnB>
                    <a:noFill/>
                  </a:tcPr>
                </a:tc>
                <a:tc>
                  <a:txBody>
                    <a:bodyPr/>
                    <a:p>
                      <a:r>
                        <a:rPr sz="1800"/>
                        <a:t>Polymorphism</a:t>
                      </a:r>
                      <a:endParaRPr sz="1800"/>
                    </a:p>
                  </a:txBody>
                  <a:tcPr anchor="ctr" anchorCtr="0">
                    <a:lnL>
                      <a:noFill/>
                    </a:lnL>
                    <a:lnR>
                      <a:noFill/>
                    </a:lnR>
                    <a:lnT>
                      <a:noFill/>
                    </a:lnT>
                    <a:lnB>
                      <a:noFill/>
                    </a:lnB>
                    <a:noFill/>
                  </a:tcPr>
                </a:tc>
                <a:tc>
                  <a:txBody>
                    <a:bodyPr/>
                    <a:p>
                      <a:r>
                        <a:rPr sz="1800"/>
                        <a:t>Demonstrate function overriding in parent and child class</a:t>
                      </a:r>
                      <a:endParaRPr sz="1800"/>
                    </a:p>
                  </a:txBody>
                  <a:tcPr anchor="ctr" anchorCtr="0">
                    <a:lnL>
                      <a:noFill/>
                    </a:lnL>
                    <a:lnR>
                      <a:noFill/>
                    </a:lnR>
                    <a:lnT>
                      <a:noFill/>
                    </a:lnT>
                    <a:lnB>
                      <a:noFill/>
                    </a:lnB>
                    <a:noFill/>
                  </a:tcPr>
                </a:tc>
              </a:tr>
              <a:tr h="0">
                <a:tc>
                  <a:txBody>
                    <a:bodyPr/>
                    <a:p>
                      <a:r>
                        <a:rPr sz="1800"/>
                        <a:t>6</a:t>
                      </a:r>
                      <a:endParaRPr sz="1800"/>
                    </a:p>
                  </a:txBody>
                  <a:tcPr anchor="ctr" anchorCtr="0">
                    <a:lnL>
                      <a:noFill/>
                    </a:lnL>
                    <a:lnR>
                      <a:noFill/>
                    </a:lnR>
                    <a:lnT>
                      <a:noFill/>
                    </a:lnT>
                    <a:lnB>
                      <a:noFill/>
                    </a:lnB>
                    <a:noFill/>
                  </a:tcPr>
                </a:tc>
                <a:tc>
                  <a:txBody>
                    <a:bodyPr/>
                    <a:p>
                      <a:r>
                        <a:rPr sz="1800"/>
                        <a:t>Operator Overloading</a:t>
                      </a:r>
                      <a:endParaRPr sz="1800"/>
                    </a:p>
                  </a:txBody>
                  <a:tcPr anchor="ctr" anchorCtr="0">
                    <a:lnL>
                      <a:noFill/>
                    </a:lnL>
                    <a:lnR>
                      <a:noFill/>
                    </a:lnR>
                    <a:lnT>
                      <a:noFill/>
                    </a:lnT>
                    <a:lnB>
                      <a:noFill/>
                    </a:lnB>
                    <a:noFill/>
                  </a:tcPr>
                </a:tc>
                <a:tc>
                  <a:txBody>
                    <a:bodyPr/>
                    <a:p>
                      <a:r>
                        <a:rPr sz="1800"/>
                        <a:t>Overload + operator in a Vector class</a:t>
                      </a:r>
                      <a:endParaRPr sz="1800"/>
                    </a:p>
                  </a:txBody>
                  <a:tcPr anchor="ctr" anchorCtr="0">
                    <a:lnL>
                      <a:noFill/>
                    </a:lnL>
                    <a:lnR>
                      <a:noFill/>
                    </a:lnR>
                    <a:lnT>
                      <a:noFill/>
                    </a:lnT>
                    <a:lnB>
                      <a:noFill/>
                    </a:lnB>
                    <a:noFill/>
                  </a:tcPr>
                </a:tc>
              </a:tr>
              <a:tr h="0">
                <a:tc>
                  <a:txBody>
                    <a:bodyPr/>
                    <a:p>
                      <a:r>
                        <a:rPr sz="1800"/>
                        <a:t>7</a:t>
                      </a:r>
                      <a:endParaRPr sz="1800"/>
                    </a:p>
                  </a:txBody>
                  <a:tcPr anchor="ctr" anchorCtr="0">
                    <a:lnL>
                      <a:noFill/>
                    </a:lnL>
                    <a:lnR>
                      <a:noFill/>
                    </a:lnR>
                    <a:lnT>
                      <a:noFill/>
                    </a:lnT>
                    <a:lnB>
                      <a:noFill/>
                    </a:lnB>
                    <a:noFill/>
                  </a:tcPr>
                </a:tc>
                <a:tc>
                  <a:txBody>
                    <a:bodyPr/>
                    <a:p>
                      <a:r>
                        <a:rPr sz="1800"/>
                        <a:t>Function Overloading</a:t>
                      </a:r>
                      <a:endParaRPr sz="1800"/>
                    </a:p>
                  </a:txBody>
                  <a:tcPr anchor="ctr" anchorCtr="0">
                    <a:lnL>
                      <a:noFill/>
                    </a:lnL>
                    <a:lnR>
                      <a:noFill/>
                    </a:lnR>
                    <a:lnT>
                      <a:noFill/>
                    </a:lnT>
                    <a:lnB>
                      <a:noFill/>
                    </a:lnB>
                    <a:noFill/>
                  </a:tcPr>
                </a:tc>
                <a:tc>
                  <a:txBody>
                    <a:bodyPr/>
                    <a:p>
                      <a:r>
                        <a:rPr sz="1800"/>
                        <a:t>Create a method in a class that behaves differently based on arguments passed</a:t>
                      </a:r>
                      <a:endParaRPr sz="1800"/>
                    </a:p>
                  </a:txBody>
                  <a:tcPr anchor="ctr" anchorCtr="0">
                    <a:lnL>
                      <a:noFill/>
                    </a:lnL>
                    <a:lnR>
                      <a:noFill/>
                    </a:lnR>
                    <a:lnT>
                      <a:noFill/>
                    </a:lnT>
                    <a:lnB>
                      <a:noFill/>
                    </a:lnB>
                    <a:noFill/>
                  </a:tcPr>
                </a:tc>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30200" y="93028"/>
            <a:ext cx="5080000" cy="398780"/>
          </a:xfrm>
          <a:prstGeom prst="rect">
            <a:avLst/>
          </a:prstGeom>
        </p:spPr>
        <p:txBody>
          <a:bodyPr>
            <a:spAutoFit/>
          </a:bodyPr>
          <a:p>
            <a:pPr marL="0" indent="0"/>
            <a:r>
              <a:rPr sz="2000" b="1" i="0">
                <a:solidFill>
                  <a:srgbClr val="FF0000"/>
                </a:solidFill>
                <a:latin typeface="Poppins"/>
                <a:ea typeface="Poppins"/>
              </a:rPr>
              <a:t>Libraries vs Framework</a:t>
            </a:r>
            <a:endParaRPr sz="2000" b="1" i="0">
              <a:solidFill>
                <a:srgbClr val="FF0000"/>
              </a:solidFill>
              <a:latin typeface="Poppins"/>
              <a:ea typeface="Poppins"/>
            </a:endParaRPr>
          </a:p>
        </p:txBody>
      </p:sp>
      <p:sp>
        <p:nvSpPr>
          <p:cNvPr id="3" name="Text Box 2"/>
          <p:cNvSpPr txBox="1"/>
          <p:nvPr/>
        </p:nvSpPr>
        <p:spPr>
          <a:xfrm>
            <a:off x="6139815" y="93345"/>
            <a:ext cx="6052185" cy="6082665"/>
          </a:xfrm>
          <a:prstGeom prst="rect">
            <a:avLst/>
          </a:prstGeom>
        </p:spPr>
        <p:txBody>
          <a:bodyPr wrap="square">
            <a:spAutoFit/>
          </a:bodyPr>
          <a:p>
            <a:pPr marL="0" indent="0">
              <a:spcBef>
                <a:spcPct val="0"/>
              </a:spcBef>
              <a:spcAft>
                <a:spcPct val="0"/>
              </a:spcAft>
            </a:pPr>
            <a:r>
              <a:rPr lang="en-US" sz="3800" b="0" i="0">
                <a:solidFill>
                  <a:schemeClr val="tx1"/>
                </a:solidFill>
                <a:latin typeface="Poppins"/>
                <a:ea typeface="Poppins"/>
              </a:rPr>
              <a:t>Fram</a:t>
            </a:r>
            <a:r>
              <a:rPr sz="3800" b="0" i="0">
                <a:solidFill>
                  <a:schemeClr val="tx1"/>
                </a:solidFill>
                <a:latin typeface="Poppins"/>
                <a:ea typeface="Poppins"/>
              </a:rPr>
              <a:t>eworks</a:t>
            </a:r>
            <a:endParaRPr sz="3800" b="0" i="0">
              <a:solidFill>
                <a:schemeClr val="tx1"/>
              </a:solidFill>
              <a:latin typeface="Poppins"/>
              <a:ea typeface="Poppins"/>
            </a:endParaRPr>
          </a:p>
          <a:p>
            <a:pPr marL="0" indent="0">
              <a:spcBef>
                <a:spcPts val="1200"/>
              </a:spcBef>
              <a:spcAft>
                <a:spcPct val="0"/>
              </a:spcAft>
              <a:buFont typeface="Arial" panose="020B0604020202020204"/>
              <a:buChar char="•"/>
            </a:pPr>
            <a:r>
              <a:rPr sz="1600" b="0" i="0">
                <a:solidFill>
                  <a:schemeClr val="tx1"/>
                </a:solidFill>
                <a:latin typeface="Inter"/>
                <a:ea typeface="Inter"/>
              </a:rPr>
              <a:t>Definition: Frameworks are more comprehensive and </a:t>
            </a:r>
            <a:r>
              <a:rPr sz="1600" b="1" i="0">
                <a:solidFill>
                  <a:schemeClr val="tx1"/>
                </a:solidFill>
                <a:latin typeface="Inter"/>
                <a:ea typeface="Inter"/>
              </a:rPr>
              <a:t>provide a structure for building applications.</a:t>
            </a:r>
            <a:r>
              <a:rPr sz="1600" b="0" i="0">
                <a:solidFill>
                  <a:schemeClr val="tx1"/>
                </a:solidFill>
                <a:latin typeface="Inter"/>
                <a:ea typeface="Inter"/>
              </a:rPr>
              <a:t> They include code libraries, templates, and guidelines for how to use the libraries to develop applications.</a:t>
            </a:r>
            <a:endParaRPr sz="1600" b="0" i="0">
              <a:solidFill>
                <a:schemeClr val="tx1"/>
              </a:solidFill>
              <a:latin typeface="Inter"/>
              <a:ea typeface="Inter"/>
            </a:endParaRPr>
          </a:p>
          <a:p>
            <a:pPr marL="0" indent="0">
              <a:spcBef>
                <a:spcPts val="1200"/>
              </a:spcBef>
              <a:spcAft>
                <a:spcPct val="0"/>
              </a:spcAft>
              <a:buFont typeface="Arial" panose="020B0604020202020204"/>
              <a:buChar char="•"/>
            </a:pPr>
            <a:r>
              <a:rPr sz="1600" b="0" i="0">
                <a:solidFill>
                  <a:schemeClr val="tx1"/>
                </a:solidFill>
                <a:latin typeface="Inter"/>
                <a:ea typeface="Inter"/>
              </a:rPr>
              <a:t>Control: When using a framework, the framework is in control of the flow. It provides places for the developer to plug in their code, but the framework calls the developer's code as needed. This is known as "inversion of control."</a:t>
            </a:r>
            <a:endParaRPr sz="1600" b="0" i="0">
              <a:solidFill>
                <a:schemeClr val="tx1"/>
              </a:solidFill>
              <a:latin typeface="Inter"/>
              <a:ea typeface="Inter"/>
            </a:endParaRPr>
          </a:p>
          <a:p>
            <a:pPr marL="0" indent="0">
              <a:spcBef>
                <a:spcPts val="1200"/>
              </a:spcBef>
              <a:spcAft>
                <a:spcPct val="0"/>
              </a:spcAft>
              <a:buFont typeface="Arial" panose="020B0604020202020204"/>
              <a:buChar char="•"/>
            </a:pPr>
            <a:r>
              <a:rPr sz="1600" b="0" i="0">
                <a:solidFill>
                  <a:schemeClr val="tx1"/>
                </a:solidFill>
                <a:latin typeface="Inter"/>
                <a:ea typeface="Inter"/>
              </a:rPr>
              <a:t>Integration: Frameworks are typically used when starting a new project. Integrating a framework into an existing project can be challenging and often requires significant changes.</a:t>
            </a:r>
            <a:endParaRPr sz="1600" b="0" i="0">
              <a:solidFill>
                <a:schemeClr val="tx1"/>
              </a:solidFill>
              <a:latin typeface="Inter"/>
              <a:ea typeface="Inter"/>
            </a:endParaRPr>
          </a:p>
          <a:p>
            <a:pPr marL="0" indent="0">
              <a:spcBef>
                <a:spcPts val="1200"/>
              </a:spcBef>
              <a:spcAft>
                <a:spcPct val="0"/>
              </a:spcAft>
              <a:buFont typeface="Arial" panose="020B0604020202020204"/>
              <a:buChar char="•"/>
            </a:pPr>
            <a:r>
              <a:rPr sz="1600" b="0" i="0">
                <a:solidFill>
                  <a:schemeClr val="tx1"/>
                </a:solidFill>
                <a:latin typeface="Inter"/>
                <a:ea typeface="Inter"/>
              </a:rPr>
              <a:t>Scope: Frameworks are designed to handle a wide range of tasks, such as web application systems, plug-in managers, and GUI systems.</a:t>
            </a:r>
            <a:endParaRPr sz="1600" b="0" i="0">
              <a:solidFill>
                <a:schemeClr val="tx1"/>
              </a:solidFill>
              <a:latin typeface="Inter"/>
              <a:ea typeface="Inter"/>
            </a:endParaRPr>
          </a:p>
          <a:p>
            <a:pPr marL="0" indent="0">
              <a:spcBef>
                <a:spcPts val="1200"/>
              </a:spcBef>
              <a:spcAft>
                <a:spcPct val="0"/>
              </a:spcAft>
              <a:buFont typeface="Arial" panose="020B0604020202020204"/>
              <a:buChar char="•"/>
            </a:pPr>
            <a:r>
              <a:rPr sz="1600" b="0" i="0">
                <a:solidFill>
                  <a:schemeClr val="tx1"/>
                </a:solidFill>
                <a:latin typeface="Inter"/>
                <a:ea typeface="Inter"/>
              </a:rPr>
              <a:t>Examples: Angular, Vue.js, Spring, and Django.</a:t>
            </a:r>
            <a:endParaRPr sz="1600" b="0" i="0">
              <a:solidFill>
                <a:schemeClr val="tx1"/>
              </a:solidFill>
              <a:latin typeface="Inter"/>
              <a:ea typeface="Inter"/>
            </a:endParaRPr>
          </a:p>
          <a:p>
            <a:pPr marL="0" indent="0">
              <a:spcBef>
                <a:spcPts val="1600"/>
              </a:spcBef>
              <a:spcAft>
                <a:spcPts val="400"/>
              </a:spcAft>
            </a:pPr>
            <a:endParaRPr sz="1600" b="0" i="0">
              <a:solidFill>
                <a:schemeClr val="tx1"/>
              </a:solidFill>
              <a:latin typeface="Inter"/>
              <a:ea typeface="Inter"/>
            </a:endParaRPr>
          </a:p>
        </p:txBody>
      </p:sp>
      <p:sp>
        <p:nvSpPr>
          <p:cNvPr id="4" name="Text Box 3"/>
          <p:cNvSpPr txBox="1"/>
          <p:nvPr/>
        </p:nvSpPr>
        <p:spPr>
          <a:xfrm>
            <a:off x="330200" y="618490"/>
            <a:ext cx="5809615" cy="5641340"/>
          </a:xfrm>
          <a:prstGeom prst="rect">
            <a:avLst/>
          </a:prstGeom>
          <a:noFill/>
        </p:spPr>
        <p:txBody>
          <a:bodyPr wrap="square" rtlCol="0" anchor="t">
            <a:spAutoFit/>
          </a:bodyPr>
          <a:p>
            <a:pPr marL="0" indent="0">
              <a:spcBef>
                <a:spcPct val="0"/>
              </a:spcBef>
              <a:spcAft>
                <a:spcPct val="0"/>
              </a:spcAft>
            </a:pPr>
            <a:r>
              <a:rPr sz="1600">
                <a:solidFill>
                  <a:srgbClr val="46464A"/>
                </a:solidFill>
                <a:latin typeface="Arial" panose="020B0604020202020204" pitchFamily="34" charset="0"/>
                <a:ea typeface="Inter"/>
                <a:cs typeface="Arial" panose="020B0604020202020204" pitchFamily="34" charset="0"/>
                <a:sym typeface="+mn-ea"/>
              </a:rPr>
              <a:t>Libraries and frameworks are both tools used in software development to help developers write code more efficiently, but they serve different purposes and operate in distinct ways.</a:t>
            </a:r>
            <a:endParaRPr sz="1600" b="0" i="0">
              <a:solidFill>
                <a:srgbClr val="46464A"/>
              </a:solidFill>
              <a:latin typeface="Arial" panose="020B0604020202020204" pitchFamily="34" charset="0"/>
              <a:ea typeface="Inter"/>
              <a:cs typeface="Arial" panose="020B0604020202020204" pitchFamily="34" charset="0"/>
            </a:endParaRPr>
          </a:p>
          <a:p>
            <a:pPr marL="0" indent="0">
              <a:spcBef>
                <a:spcPts val="1600"/>
              </a:spcBef>
              <a:spcAft>
                <a:spcPts val="400"/>
              </a:spcAft>
            </a:pPr>
            <a:r>
              <a:rPr sz="3800">
                <a:solidFill>
                  <a:srgbClr val="46464A"/>
                </a:solidFill>
                <a:latin typeface="Arial" panose="020B0604020202020204" pitchFamily="34" charset="0"/>
                <a:ea typeface="Poppins"/>
                <a:cs typeface="Arial" panose="020B0604020202020204" pitchFamily="34" charset="0"/>
                <a:sym typeface="+mn-ea"/>
              </a:rPr>
              <a:t>Libraries</a:t>
            </a:r>
            <a:endParaRPr sz="3800" b="0" i="0">
              <a:solidFill>
                <a:srgbClr val="46464A"/>
              </a:solidFill>
              <a:latin typeface="Arial" panose="020B0604020202020204" pitchFamily="34" charset="0"/>
              <a:ea typeface="Poppins"/>
              <a:cs typeface="Arial" panose="020B0604020202020204" pitchFamily="34" charset="0"/>
            </a:endParaRPr>
          </a:p>
          <a:p>
            <a:pPr marL="0" indent="0">
              <a:spcBef>
                <a:spcPts val="1200"/>
              </a:spcBef>
              <a:spcAft>
                <a:spcPct val="0"/>
              </a:spcAft>
              <a:buFont typeface="Arial" panose="020B0604020202020204"/>
              <a:buChar char="•"/>
            </a:pPr>
            <a:r>
              <a:rPr sz="1600">
                <a:solidFill>
                  <a:srgbClr val="46464A"/>
                </a:solidFill>
                <a:latin typeface="Arial" panose="020B0604020202020204" pitchFamily="34" charset="0"/>
                <a:ea typeface="Inter"/>
                <a:cs typeface="Arial" panose="020B0604020202020204" pitchFamily="34" charset="0"/>
                <a:sym typeface="+mn-ea"/>
              </a:rPr>
              <a:t>Definition: Libraries are collections of pre-written code that developers can use to</a:t>
            </a:r>
            <a:r>
              <a:rPr sz="1600" b="1">
                <a:solidFill>
                  <a:srgbClr val="46464A"/>
                </a:solidFill>
                <a:latin typeface="Arial" panose="020B0604020202020204" pitchFamily="34" charset="0"/>
                <a:ea typeface="Inter"/>
                <a:cs typeface="Arial" panose="020B0604020202020204" pitchFamily="34" charset="0"/>
                <a:sym typeface="+mn-ea"/>
              </a:rPr>
              <a:t> perform specific tasks</a:t>
            </a:r>
            <a:r>
              <a:rPr sz="1600">
                <a:solidFill>
                  <a:srgbClr val="46464A"/>
                </a:solidFill>
                <a:latin typeface="Arial" panose="020B0604020202020204" pitchFamily="34" charset="0"/>
                <a:ea typeface="Inter"/>
                <a:cs typeface="Arial" panose="020B0604020202020204" pitchFamily="34" charset="0"/>
                <a:sym typeface="+mn-ea"/>
              </a:rPr>
              <a:t>. They provide predefined functions and classes to simplify the development process.</a:t>
            </a:r>
            <a:endParaRPr sz="1600" b="0" i="0">
              <a:solidFill>
                <a:srgbClr val="46464A"/>
              </a:solidFill>
              <a:latin typeface="Arial" panose="020B0604020202020204" pitchFamily="34" charset="0"/>
              <a:ea typeface="Inter"/>
              <a:cs typeface="Arial" panose="020B0604020202020204" pitchFamily="34" charset="0"/>
            </a:endParaRPr>
          </a:p>
          <a:p>
            <a:pPr marL="0" indent="0">
              <a:spcBef>
                <a:spcPts val="1200"/>
              </a:spcBef>
              <a:spcAft>
                <a:spcPct val="0"/>
              </a:spcAft>
              <a:buFont typeface="Arial" panose="020B0604020202020204"/>
              <a:buChar char="•"/>
            </a:pPr>
            <a:r>
              <a:rPr sz="1600">
                <a:solidFill>
                  <a:srgbClr val="46464A"/>
                </a:solidFill>
                <a:latin typeface="Arial" panose="020B0604020202020204" pitchFamily="34" charset="0"/>
                <a:ea typeface="Inter"/>
                <a:cs typeface="Arial" panose="020B0604020202020204" pitchFamily="34" charset="0"/>
                <a:sym typeface="+mn-ea"/>
              </a:rPr>
              <a:t>Control: When using a library, the developer is in control of the flow of the application. The developer decides when and where to call the library functions.</a:t>
            </a:r>
            <a:endParaRPr sz="1600" b="0" i="0">
              <a:solidFill>
                <a:srgbClr val="46464A"/>
              </a:solidFill>
              <a:latin typeface="Arial" panose="020B0604020202020204" pitchFamily="34" charset="0"/>
              <a:ea typeface="Inter"/>
              <a:cs typeface="Arial" panose="020B0604020202020204" pitchFamily="34" charset="0"/>
            </a:endParaRPr>
          </a:p>
          <a:p>
            <a:pPr marL="0" indent="0">
              <a:spcBef>
                <a:spcPts val="1200"/>
              </a:spcBef>
              <a:spcAft>
                <a:spcPct val="0"/>
              </a:spcAft>
              <a:buFont typeface="Arial" panose="020B0604020202020204"/>
              <a:buChar char="•"/>
            </a:pPr>
            <a:r>
              <a:rPr sz="1600">
                <a:solidFill>
                  <a:srgbClr val="46464A"/>
                </a:solidFill>
                <a:latin typeface="Arial" panose="020B0604020202020204" pitchFamily="34" charset="0"/>
                <a:ea typeface="Inter"/>
                <a:cs typeface="Arial" panose="020B0604020202020204" pitchFamily="34" charset="0"/>
                <a:sym typeface="+mn-ea"/>
              </a:rPr>
              <a:t>Integration: Libraries can be easily integrated into existing projects to add specific functionality.</a:t>
            </a:r>
            <a:endParaRPr sz="1600" b="0" i="0">
              <a:solidFill>
                <a:srgbClr val="46464A"/>
              </a:solidFill>
              <a:latin typeface="Arial" panose="020B0604020202020204" pitchFamily="34" charset="0"/>
              <a:ea typeface="Inter"/>
              <a:cs typeface="Arial" panose="020B0604020202020204" pitchFamily="34" charset="0"/>
            </a:endParaRPr>
          </a:p>
          <a:p>
            <a:pPr marL="0" indent="0">
              <a:spcBef>
                <a:spcPts val="1200"/>
              </a:spcBef>
              <a:spcAft>
                <a:spcPct val="0"/>
              </a:spcAft>
              <a:buFont typeface="Arial" panose="020B0604020202020204"/>
              <a:buChar char="•"/>
            </a:pPr>
            <a:r>
              <a:rPr sz="1600">
                <a:solidFill>
                  <a:srgbClr val="46464A"/>
                </a:solidFill>
                <a:latin typeface="Arial" panose="020B0604020202020204" pitchFamily="34" charset="0"/>
                <a:ea typeface="Inter"/>
                <a:cs typeface="Arial" panose="020B0604020202020204" pitchFamily="34" charset="0"/>
                <a:sym typeface="+mn-ea"/>
              </a:rPr>
              <a:t>Scope: Libraries typically focus on narrow scopes, such as network protocols, image manipulation, string utilities, and math operations.</a:t>
            </a:r>
            <a:endParaRPr sz="1600" b="0" i="0">
              <a:solidFill>
                <a:srgbClr val="46464A"/>
              </a:solidFill>
              <a:latin typeface="Arial" panose="020B0604020202020204" pitchFamily="34" charset="0"/>
              <a:ea typeface="Inter"/>
              <a:cs typeface="Arial" panose="020B0604020202020204" pitchFamily="34" charset="0"/>
            </a:endParaRPr>
          </a:p>
          <a:p>
            <a:pPr marL="0" indent="0">
              <a:spcBef>
                <a:spcPts val="1200"/>
              </a:spcBef>
              <a:spcAft>
                <a:spcPct val="0"/>
              </a:spcAft>
              <a:buFont typeface="Arial" panose="020B0604020202020204"/>
              <a:buChar char="•"/>
            </a:pPr>
            <a:r>
              <a:rPr sz="1600">
                <a:solidFill>
                  <a:srgbClr val="46464A"/>
                </a:solidFill>
                <a:latin typeface="Arial" panose="020B0604020202020204" pitchFamily="34" charset="0"/>
                <a:ea typeface="Inter"/>
                <a:cs typeface="Arial" panose="020B0604020202020204" pitchFamily="34" charset="0"/>
                <a:sym typeface="+mn-ea"/>
              </a:rPr>
              <a:t>Examples: jQuery, React (JS library), and Lodash.</a:t>
            </a:r>
            <a:endParaRPr lang="en-US" sz="3800">
              <a:solidFill>
                <a:srgbClr val="46464A"/>
              </a:solidFill>
              <a:latin typeface="Arial" panose="020B0604020202020204" pitchFamily="34" charset="0"/>
              <a:ea typeface="Poppins"/>
              <a:cs typeface="Arial" panose="020B0604020202020204" pitchFamily="34" charset="0"/>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689100" y="746760"/>
            <a:ext cx="6096000" cy="368300"/>
          </a:xfrm>
          <a:prstGeom prst="rect">
            <a:avLst/>
          </a:prstGeom>
          <a:noFill/>
        </p:spPr>
        <p:txBody>
          <a:bodyPr wrap="square" rtlCol="0" anchor="t">
            <a:spAutoFit/>
          </a:bodyPr>
          <a:p>
            <a:r>
              <a:rPr lang="en-US" altLang="en-US"/>
              <a:t>https://www.tutorialspoint.com/python/python_vs_cpp.htm</a:t>
            </a:r>
            <a:endParaRPr 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1155" y="0"/>
            <a:ext cx="11196320" cy="5692775"/>
          </a:xfrm>
          <a:prstGeom prst="rect">
            <a:avLst/>
          </a:prstGeom>
          <a:noFill/>
        </p:spPr>
        <p:txBody>
          <a:bodyPr wrap="square" rtlCol="0" anchor="t">
            <a:spAutoFit/>
          </a:bodyPr>
          <a:p>
            <a:pPr marL="0" indent="0">
              <a:spcBef>
                <a:spcPts val="1600"/>
              </a:spcBef>
              <a:spcAft>
                <a:spcPts val="400"/>
              </a:spcAft>
            </a:pPr>
            <a:r>
              <a:rPr sz="3800">
                <a:solidFill>
                  <a:srgbClr val="46464A"/>
                </a:solidFill>
                <a:latin typeface="Poppins"/>
                <a:ea typeface="Poppins"/>
                <a:sym typeface="+mn-ea"/>
              </a:rPr>
              <a:t>Key Differences</a:t>
            </a:r>
            <a:endParaRPr sz="3800" b="0" i="0">
              <a:solidFill>
                <a:srgbClr val="46464A"/>
              </a:solidFill>
              <a:latin typeface="Poppins"/>
              <a:ea typeface="Poppins"/>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Inversion of Control: The most significant difference is the concept of inversion of control. In a library, the developer calls the library functions. In a framework, the framework calls the developer's code.</a:t>
            </a:r>
            <a:endParaRPr sz="1600" b="0" i="0">
              <a:solidFill>
                <a:srgbClr val="46464A"/>
              </a:solidFill>
              <a:latin typeface="Inter"/>
              <a:ea typeface="Inter"/>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Flexibility vs. Structure: Libraries offer more flexibility and control to the developer, while frameworks provide a more structured and opinionated approach to development.</a:t>
            </a:r>
            <a:endParaRPr sz="1600" b="0" i="0">
              <a:solidFill>
                <a:srgbClr val="46464A"/>
              </a:solidFill>
              <a:latin typeface="Inter"/>
              <a:ea typeface="Inter"/>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Complexity: Frameworks can be more complex to learn and use due to their comprehensive nature, but they can also speed up development by providing a standardized way to build and organize code.</a:t>
            </a:r>
            <a:endParaRPr sz="1600" b="0" i="0">
              <a:solidFill>
                <a:srgbClr val="46464A"/>
              </a:solidFill>
              <a:latin typeface="Inter"/>
              <a:ea typeface="Inter"/>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Performance: Libraries generally require less code, leading to faster loading times and better performance. Frameworks, due to their extensive features, can increase loading times and decrease performance.</a:t>
            </a:r>
            <a:endParaRPr sz="1600" b="0" i="0">
              <a:solidFill>
                <a:srgbClr val="46464A"/>
              </a:solidFill>
              <a:latin typeface="Inter"/>
              <a:ea typeface="Inter"/>
            </a:endParaRPr>
          </a:p>
          <a:p>
            <a:pPr marL="0" indent="0">
              <a:spcBef>
                <a:spcPts val="1600"/>
              </a:spcBef>
              <a:spcAft>
                <a:spcPts val="400"/>
              </a:spcAft>
            </a:pPr>
            <a:r>
              <a:rPr sz="3800">
                <a:solidFill>
                  <a:srgbClr val="46464A"/>
                </a:solidFill>
                <a:latin typeface="Poppins"/>
                <a:ea typeface="Poppins"/>
                <a:sym typeface="+mn-ea"/>
              </a:rPr>
              <a:t>Use Cases</a:t>
            </a:r>
            <a:endParaRPr sz="3800" b="0" i="0">
              <a:solidFill>
                <a:srgbClr val="46464A"/>
              </a:solidFill>
              <a:latin typeface="Poppins"/>
              <a:ea typeface="Poppins"/>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Libraries: Use libraries when you need to add specific functionality to an existing project or when you want more control over the application flow.</a:t>
            </a:r>
            <a:endParaRPr sz="1600" b="0" i="0">
              <a:solidFill>
                <a:srgbClr val="46464A"/>
              </a:solidFill>
              <a:latin typeface="Inter"/>
              <a:ea typeface="Inter"/>
            </a:endParaRPr>
          </a:p>
          <a:p>
            <a:pPr marL="0" indent="0">
              <a:spcBef>
                <a:spcPts val="1200"/>
              </a:spcBef>
              <a:spcAft>
                <a:spcPct val="0"/>
              </a:spcAft>
              <a:buFont typeface="Arial" panose="020B0604020202020204"/>
              <a:buChar char="•"/>
            </a:pPr>
            <a:r>
              <a:rPr sz="1600">
                <a:solidFill>
                  <a:srgbClr val="46464A"/>
                </a:solidFill>
                <a:latin typeface="Inter"/>
                <a:ea typeface="Inter"/>
                <a:sym typeface="+mn-ea"/>
              </a:rPr>
              <a:t>Frameworks: Use frameworks when you are starting a new project and want to leverage a comprehensive set of tools and best practices to speed up development.</a:t>
            </a:r>
            <a:endParaRPr lang="en-US" sz="1600">
              <a:solidFill>
                <a:srgbClr val="46464A"/>
              </a:solidFill>
              <a:latin typeface="Inter"/>
              <a:ea typeface="Inter"/>
              <a:sym typeface="+mn-ea"/>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10185" y="0"/>
            <a:ext cx="9679940" cy="7380605"/>
          </a:xfrm>
          <a:prstGeom prst="rect">
            <a:avLst/>
          </a:prstGeom>
        </p:spPr>
        <p:txBody>
          <a:bodyPr wrap="square">
            <a:spAutoFit/>
          </a:bodyPr>
          <a:p>
            <a:pPr marL="0" indent="0">
              <a:lnSpc>
                <a:spcPct val="100000"/>
              </a:lnSpc>
              <a:spcBef>
                <a:spcPct val="0"/>
              </a:spcBef>
              <a:spcAft>
                <a:spcPts val="800"/>
              </a:spcAft>
            </a:pPr>
            <a:r>
              <a:rPr sz="2500" b="0">
                <a:solidFill>
                  <a:schemeClr val="tx1"/>
                </a:solidFill>
                <a:latin typeface="Arial" panose="020B0604020202020204" pitchFamily="34" charset="0"/>
                <a:ea typeface="Poppins"/>
                <a:cs typeface="Arial" panose="020B0604020202020204" pitchFamily="34" charset="0"/>
              </a:rPr>
              <a:t>Module vs Packages</a:t>
            </a:r>
            <a:endParaRPr sz="2500" b="0">
              <a:solidFill>
                <a:schemeClr val="tx1"/>
              </a:solidFill>
              <a:latin typeface="Arial" panose="020B0604020202020204" pitchFamily="34" charset="0"/>
              <a:ea typeface="Poppins"/>
              <a:cs typeface="Arial" panose="020B0604020202020204" pitchFamily="34" charset="0"/>
            </a:endParaRPr>
          </a:p>
          <a:p>
            <a:pPr marL="0" indent="0">
              <a:lnSpc>
                <a:spcPct val="100000"/>
              </a:lnSpc>
              <a:spcBef>
                <a:spcPct val="0"/>
              </a:spcBef>
              <a:spcAft>
                <a:spcPct val="0"/>
              </a:spcAft>
            </a:pPr>
            <a:r>
              <a:rPr b="0" i="0">
                <a:solidFill>
                  <a:schemeClr val="tx1"/>
                </a:solidFill>
                <a:latin typeface="Arial" panose="020B0604020202020204" pitchFamily="34" charset="0"/>
                <a:ea typeface="Inter"/>
                <a:cs typeface="Arial" panose="020B0604020202020204" pitchFamily="34" charset="0"/>
              </a:rPr>
              <a:t>In Python, the terms "module" and "package" refer to different levels of organization for code, each serving a specific purpose in modular programming.</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600"/>
              </a:spcBef>
              <a:spcAft>
                <a:spcPts val="400"/>
              </a:spcAft>
            </a:pPr>
            <a:r>
              <a:rPr b="0" i="0">
                <a:solidFill>
                  <a:schemeClr val="tx1"/>
                </a:solidFill>
                <a:latin typeface="Arial" panose="020B0604020202020204" pitchFamily="34" charset="0"/>
                <a:ea typeface="Poppins"/>
                <a:cs typeface="Arial" panose="020B0604020202020204" pitchFamily="34" charset="0"/>
              </a:rPr>
              <a:t>Module</a:t>
            </a:r>
            <a:endParaRPr b="0" i="0">
              <a:solidFill>
                <a:schemeClr val="tx1"/>
              </a:solidFill>
              <a:latin typeface="Arial" panose="020B0604020202020204" pitchFamily="34" charset="0"/>
              <a:ea typeface="Poppins"/>
              <a:cs typeface="Arial" panose="020B0604020202020204" pitchFamily="34" charset="0"/>
            </a:endParaRPr>
          </a:p>
          <a:p>
            <a:pPr marL="0" indent="0">
              <a:lnSpc>
                <a:spcPct val="100000"/>
              </a:lnSpc>
              <a:spcBef>
                <a:spcPts val="400"/>
              </a:spcBef>
              <a:spcAft>
                <a:spcPct val="0"/>
              </a:spcAft>
            </a:pPr>
            <a:r>
              <a:rPr b="0" i="0">
                <a:solidFill>
                  <a:schemeClr val="tx1"/>
                </a:solidFill>
                <a:latin typeface="Arial" panose="020B0604020202020204" pitchFamily="34" charset="0"/>
                <a:ea typeface="Inter"/>
                <a:cs typeface="Arial" panose="020B0604020202020204" pitchFamily="34" charset="0"/>
              </a:rPr>
              <a:t>A module is a</a:t>
            </a:r>
            <a:r>
              <a:rPr b="1" i="0">
                <a:solidFill>
                  <a:schemeClr val="tx1"/>
                </a:solidFill>
                <a:latin typeface="Arial" panose="020B0604020202020204" pitchFamily="34" charset="0"/>
                <a:ea typeface="Inter"/>
                <a:cs typeface="Arial" panose="020B0604020202020204" pitchFamily="34" charset="0"/>
              </a:rPr>
              <a:t> single file containing Python code</a:t>
            </a:r>
            <a:r>
              <a:rPr b="0" i="0">
                <a:solidFill>
                  <a:schemeClr val="tx1"/>
                </a:solidFill>
                <a:latin typeface="Arial" panose="020B0604020202020204" pitchFamily="34" charset="0"/>
                <a:ea typeface="Inter"/>
                <a:cs typeface="Arial" panose="020B0604020202020204" pitchFamily="34" charset="0"/>
              </a:rPr>
              <a:t>. It can include functions, classes, and variables. Modules are used to organize related code into reusable units. For example, a module named </a:t>
            </a:r>
            <a:r>
              <a:rPr sz="1600" b="0" i="0">
                <a:solidFill>
                  <a:schemeClr val="tx1"/>
                </a:solidFill>
                <a:latin typeface="Arial" panose="020B0604020202020204" pitchFamily="34" charset="0"/>
                <a:ea typeface="ui-monospace"/>
                <a:cs typeface="Arial" panose="020B0604020202020204" pitchFamily="34" charset="0"/>
              </a:rPr>
              <a:t>math_operations.py</a:t>
            </a:r>
            <a:r>
              <a:rPr b="0" i="0">
                <a:solidFill>
                  <a:schemeClr val="tx1"/>
                </a:solidFill>
                <a:latin typeface="Arial" panose="020B0604020202020204" pitchFamily="34" charset="0"/>
                <a:ea typeface="Inter"/>
                <a:cs typeface="Arial" panose="020B0604020202020204" pitchFamily="34" charset="0"/>
              </a:rPr>
              <a:t> might contain functions for performing various mathematical operations.</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600"/>
              </a:spcBef>
              <a:spcAft>
                <a:spcPts val="400"/>
              </a:spcAft>
            </a:pPr>
            <a:r>
              <a:rPr b="0" i="0">
                <a:solidFill>
                  <a:schemeClr val="tx1"/>
                </a:solidFill>
                <a:latin typeface="Arial" panose="020B0604020202020204" pitchFamily="34" charset="0"/>
                <a:ea typeface="Poppins"/>
                <a:cs typeface="Arial" panose="020B0604020202020204" pitchFamily="34" charset="0"/>
              </a:rPr>
              <a:t>Package</a:t>
            </a:r>
            <a:endParaRPr b="0" i="0">
              <a:solidFill>
                <a:schemeClr val="tx1"/>
              </a:solidFill>
              <a:latin typeface="Arial" panose="020B0604020202020204" pitchFamily="34" charset="0"/>
              <a:ea typeface="Poppins"/>
              <a:cs typeface="Arial" panose="020B0604020202020204" pitchFamily="34" charset="0"/>
            </a:endParaRPr>
          </a:p>
          <a:p>
            <a:pPr marL="0" indent="0">
              <a:lnSpc>
                <a:spcPct val="100000"/>
              </a:lnSpc>
              <a:spcBef>
                <a:spcPts val="400"/>
              </a:spcBef>
              <a:spcAft>
                <a:spcPct val="0"/>
              </a:spcAft>
            </a:pPr>
            <a:r>
              <a:rPr b="0" i="0">
                <a:solidFill>
                  <a:schemeClr val="tx1"/>
                </a:solidFill>
                <a:latin typeface="Arial" panose="020B0604020202020204" pitchFamily="34" charset="0"/>
                <a:ea typeface="Inter"/>
                <a:cs typeface="Arial" panose="020B0604020202020204" pitchFamily="34" charset="0"/>
              </a:rPr>
              <a:t>A package is a</a:t>
            </a:r>
            <a:r>
              <a:rPr b="1" i="0">
                <a:solidFill>
                  <a:schemeClr val="tx1"/>
                </a:solidFill>
                <a:latin typeface="Arial" panose="020B0604020202020204" pitchFamily="34" charset="0"/>
                <a:ea typeface="Inter"/>
                <a:cs typeface="Arial" panose="020B0604020202020204" pitchFamily="34" charset="0"/>
              </a:rPr>
              <a:t> way of organizing related modules into a directory hierarchy. </a:t>
            </a:r>
            <a:r>
              <a:rPr b="0" i="0">
                <a:solidFill>
                  <a:schemeClr val="tx1"/>
                </a:solidFill>
                <a:latin typeface="Arial" panose="020B0604020202020204" pitchFamily="34" charset="0"/>
                <a:ea typeface="Inter"/>
                <a:cs typeface="Arial" panose="020B0604020202020204" pitchFamily="34" charset="0"/>
              </a:rPr>
              <a:t>A package is essentially a directory that contains an </a:t>
            </a:r>
            <a:r>
              <a:rPr sz="1600" b="0" i="0">
                <a:solidFill>
                  <a:schemeClr val="tx1"/>
                </a:solidFill>
                <a:latin typeface="Arial" panose="020B0604020202020204" pitchFamily="34" charset="0"/>
                <a:ea typeface="ui-monospace"/>
                <a:cs typeface="Arial" panose="020B0604020202020204" pitchFamily="34" charset="0"/>
              </a:rPr>
              <a:t>__init__.py</a:t>
            </a:r>
            <a:r>
              <a:rPr b="0" i="0">
                <a:solidFill>
                  <a:schemeClr val="tx1"/>
                </a:solidFill>
                <a:latin typeface="Arial" panose="020B0604020202020204" pitchFamily="34" charset="0"/>
                <a:ea typeface="Inter"/>
                <a:cs typeface="Arial" panose="020B0604020202020204" pitchFamily="34" charset="0"/>
              </a:rPr>
              <a:t> file, which can be empty or include initialization code. The </a:t>
            </a:r>
            <a:r>
              <a:rPr sz="1600" b="0" i="0">
                <a:solidFill>
                  <a:schemeClr val="tx1"/>
                </a:solidFill>
                <a:latin typeface="Arial" panose="020B0604020202020204" pitchFamily="34" charset="0"/>
                <a:ea typeface="ui-monospace"/>
                <a:cs typeface="Arial" panose="020B0604020202020204" pitchFamily="34" charset="0"/>
              </a:rPr>
              <a:t>__init__.py</a:t>
            </a:r>
            <a:r>
              <a:rPr b="0" i="0">
                <a:solidFill>
                  <a:schemeClr val="tx1"/>
                </a:solidFill>
                <a:latin typeface="Arial" panose="020B0604020202020204" pitchFamily="34" charset="0"/>
                <a:ea typeface="Inter"/>
                <a:cs typeface="Arial" panose="020B0604020202020204" pitchFamily="34" charset="0"/>
              </a:rPr>
              <a:t> file marks the directory as a Python package, allowing it to be imported. Packages can contain sub-packages and modules, providing a hierarchical structure for organizing code.</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pPr>
            <a:r>
              <a:rPr b="0" i="0">
                <a:solidFill>
                  <a:schemeClr val="tx1"/>
                </a:solidFill>
                <a:latin typeface="Arial" panose="020B0604020202020204" pitchFamily="34" charset="0"/>
                <a:ea typeface="Inter"/>
                <a:cs typeface="Arial" panose="020B0604020202020204" pitchFamily="34" charset="0"/>
              </a:rPr>
              <a:t>For example, consider a package named </a:t>
            </a:r>
            <a:r>
              <a:rPr sz="1600" b="0" i="0">
                <a:solidFill>
                  <a:schemeClr val="tx1"/>
                </a:solidFill>
                <a:latin typeface="Arial" panose="020B0604020202020204" pitchFamily="34" charset="0"/>
                <a:ea typeface="ui-monospace"/>
                <a:cs typeface="Arial" panose="020B0604020202020204" pitchFamily="34" charset="0"/>
              </a:rPr>
              <a:t>my_package</a:t>
            </a:r>
            <a:r>
              <a:rPr b="0" i="0">
                <a:solidFill>
                  <a:schemeClr val="tx1"/>
                </a:solidFill>
                <a:latin typeface="Arial" panose="020B0604020202020204" pitchFamily="34" charset="0"/>
                <a:ea typeface="Inter"/>
                <a:cs typeface="Arial" panose="020B0604020202020204" pitchFamily="34" charset="0"/>
              </a:rPr>
              <a:t> with the following structure:</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pPr>
            <a:r>
              <a:rPr b="0" i="0">
                <a:solidFill>
                  <a:schemeClr val="tx1"/>
                </a:solidFill>
                <a:latin typeface="Arial" panose="020B0604020202020204" pitchFamily="34" charset="0"/>
                <a:ea typeface="Inter"/>
                <a:cs typeface="Arial" panose="020B0604020202020204" pitchFamily="34" charset="0"/>
              </a:rPr>
              <a:t>In this structure:</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buFont typeface="Arial" panose="020B0604020202020204"/>
              <a:buChar char="•"/>
            </a:pPr>
            <a:r>
              <a:rPr sz="1600" b="0" i="0">
                <a:solidFill>
                  <a:schemeClr val="tx1"/>
                </a:solidFill>
                <a:latin typeface="Arial" panose="020B0604020202020204" pitchFamily="34" charset="0"/>
                <a:ea typeface="ui-monospace"/>
                <a:cs typeface="Arial" panose="020B0604020202020204" pitchFamily="34" charset="0"/>
              </a:rPr>
              <a:t>my_package</a:t>
            </a:r>
            <a:r>
              <a:rPr b="0" i="0">
                <a:solidFill>
                  <a:schemeClr val="tx1"/>
                </a:solidFill>
                <a:latin typeface="Arial" panose="020B0604020202020204" pitchFamily="34" charset="0"/>
                <a:ea typeface="Inter"/>
                <a:cs typeface="Arial" panose="020B0604020202020204" pitchFamily="34" charset="0"/>
              </a:rPr>
              <a:t> is the package.</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buFont typeface="Arial" panose="020B0604020202020204"/>
              <a:buChar char="•"/>
            </a:pPr>
            <a:r>
              <a:rPr sz="1600" b="0" i="0">
                <a:solidFill>
                  <a:schemeClr val="tx1"/>
                </a:solidFill>
                <a:latin typeface="Arial" panose="020B0604020202020204" pitchFamily="34" charset="0"/>
                <a:ea typeface="ui-monospace"/>
                <a:cs typeface="Arial" panose="020B0604020202020204" pitchFamily="34" charset="0"/>
              </a:rPr>
              <a:t>module1.py</a:t>
            </a:r>
            <a:r>
              <a:rPr b="0" i="0">
                <a:solidFill>
                  <a:schemeClr val="tx1"/>
                </a:solidFill>
                <a:latin typeface="Arial" panose="020B0604020202020204" pitchFamily="34" charset="0"/>
                <a:ea typeface="Inter"/>
                <a:cs typeface="Arial" panose="020B0604020202020204" pitchFamily="34" charset="0"/>
              </a:rPr>
              <a:t> and </a:t>
            </a:r>
            <a:r>
              <a:rPr sz="1600" b="0" i="0">
                <a:solidFill>
                  <a:schemeClr val="tx1"/>
                </a:solidFill>
                <a:latin typeface="Arial" panose="020B0604020202020204" pitchFamily="34" charset="0"/>
                <a:ea typeface="ui-monospace"/>
                <a:cs typeface="Arial" panose="020B0604020202020204" pitchFamily="34" charset="0"/>
              </a:rPr>
              <a:t>module2.py</a:t>
            </a:r>
            <a:r>
              <a:rPr b="0" i="0">
                <a:solidFill>
                  <a:schemeClr val="tx1"/>
                </a:solidFill>
                <a:latin typeface="Arial" panose="020B0604020202020204" pitchFamily="34" charset="0"/>
                <a:ea typeface="Inter"/>
                <a:cs typeface="Arial" panose="020B0604020202020204" pitchFamily="34" charset="0"/>
              </a:rPr>
              <a:t> are modules within the package.</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buFont typeface="Arial" panose="020B0604020202020204"/>
              <a:buChar char="•"/>
            </a:pPr>
            <a:r>
              <a:rPr sz="1600" b="0" i="0">
                <a:solidFill>
                  <a:schemeClr val="tx1"/>
                </a:solidFill>
                <a:latin typeface="Arial" panose="020B0604020202020204" pitchFamily="34" charset="0"/>
                <a:ea typeface="ui-monospace"/>
                <a:cs typeface="Arial" panose="020B0604020202020204" pitchFamily="34" charset="0"/>
              </a:rPr>
              <a:t>sub_package</a:t>
            </a:r>
            <a:r>
              <a:rPr b="0" i="0">
                <a:solidFill>
                  <a:schemeClr val="tx1"/>
                </a:solidFill>
                <a:latin typeface="Arial" panose="020B0604020202020204" pitchFamily="34" charset="0"/>
                <a:ea typeface="Inter"/>
                <a:cs typeface="Arial" panose="020B0604020202020204" pitchFamily="34" charset="0"/>
              </a:rPr>
              <a:t> is a sub-package within </a:t>
            </a:r>
            <a:r>
              <a:rPr sz="1600" b="0" i="0">
                <a:solidFill>
                  <a:schemeClr val="tx1"/>
                </a:solidFill>
                <a:latin typeface="Arial" panose="020B0604020202020204" pitchFamily="34" charset="0"/>
                <a:ea typeface="ui-monospace"/>
                <a:cs typeface="Arial" panose="020B0604020202020204" pitchFamily="34" charset="0"/>
              </a:rPr>
              <a:t>my_package</a:t>
            </a:r>
            <a:r>
              <a:rPr b="0" i="0">
                <a:solidFill>
                  <a:schemeClr val="tx1"/>
                </a:solidFill>
                <a:latin typeface="Arial" panose="020B0604020202020204" pitchFamily="34" charset="0"/>
                <a:ea typeface="Inter"/>
                <a:cs typeface="Arial" panose="020B0604020202020204" pitchFamily="34" charset="0"/>
              </a:rPr>
              <a:t>.</a:t>
            </a:r>
            <a:endParaRPr b="0" i="0">
              <a:solidFill>
                <a:schemeClr val="tx1"/>
              </a:solidFill>
              <a:latin typeface="Arial" panose="020B0604020202020204" pitchFamily="34" charset="0"/>
              <a:ea typeface="Inter"/>
              <a:cs typeface="Arial" panose="020B0604020202020204" pitchFamily="34" charset="0"/>
            </a:endParaRPr>
          </a:p>
          <a:p>
            <a:pPr marL="0" indent="0">
              <a:lnSpc>
                <a:spcPct val="100000"/>
              </a:lnSpc>
              <a:spcBef>
                <a:spcPts val="1200"/>
              </a:spcBef>
              <a:spcAft>
                <a:spcPct val="0"/>
              </a:spcAft>
              <a:buFont typeface="Arial" panose="020B0604020202020204"/>
              <a:buChar char="•"/>
            </a:pPr>
            <a:r>
              <a:rPr sz="1600" b="0" i="0">
                <a:solidFill>
                  <a:schemeClr val="tx1"/>
                </a:solidFill>
                <a:latin typeface="Arial" panose="020B0604020202020204" pitchFamily="34" charset="0"/>
                <a:ea typeface="ui-monospace"/>
                <a:cs typeface="Arial" panose="020B0604020202020204" pitchFamily="34" charset="0"/>
              </a:rPr>
              <a:t>module3.py</a:t>
            </a:r>
            <a:r>
              <a:rPr b="0" i="0">
                <a:solidFill>
                  <a:schemeClr val="tx1"/>
                </a:solidFill>
                <a:latin typeface="Arial" panose="020B0604020202020204" pitchFamily="34" charset="0"/>
                <a:ea typeface="Inter"/>
                <a:cs typeface="Arial" panose="020B0604020202020204" pitchFamily="34" charset="0"/>
              </a:rPr>
              <a:t> is a module within the sub-package.</a:t>
            </a:r>
            <a:endParaRPr b="0" i="0">
              <a:solidFill>
                <a:schemeClr val="tx1"/>
              </a:solidFill>
              <a:latin typeface="Arial" panose="020B0604020202020204" pitchFamily="34" charset="0"/>
              <a:ea typeface="Inter"/>
              <a:cs typeface="Arial" panose="020B0604020202020204" pitchFamily="34" charset="0"/>
            </a:endParaRPr>
          </a:p>
        </p:txBody>
      </p:sp>
      <p:sp>
        <p:nvSpPr>
          <p:cNvPr id="3" name="Text Box 2"/>
          <p:cNvSpPr txBox="1"/>
          <p:nvPr/>
        </p:nvSpPr>
        <p:spPr>
          <a:xfrm>
            <a:off x="9890125" y="875665"/>
            <a:ext cx="2301875" cy="2030095"/>
          </a:xfrm>
          <a:prstGeom prst="rect">
            <a:avLst/>
          </a:prstGeom>
          <a:noFill/>
        </p:spPr>
        <p:txBody>
          <a:bodyPr wrap="square" rtlCol="0" anchor="t">
            <a:spAutoFit/>
          </a:bodyPr>
          <a:p>
            <a:r>
              <a:rPr lang="en-US" altLang="en-US"/>
              <a:t>my_package/</a:t>
            </a:r>
            <a:endParaRPr lang="en-US" altLang="en-US"/>
          </a:p>
          <a:p>
            <a:r>
              <a:rPr lang="en-US" altLang="en-US"/>
              <a:t>    __init__.py</a:t>
            </a:r>
            <a:endParaRPr lang="en-US" altLang="en-US"/>
          </a:p>
          <a:p>
            <a:r>
              <a:rPr lang="en-US" altLang="en-US"/>
              <a:t>    module1.py</a:t>
            </a:r>
            <a:endParaRPr lang="en-US" altLang="en-US"/>
          </a:p>
          <a:p>
            <a:r>
              <a:rPr lang="en-US" altLang="en-US"/>
              <a:t>    module2.py</a:t>
            </a:r>
            <a:endParaRPr lang="en-US" altLang="en-US"/>
          </a:p>
          <a:p>
            <a:r>
              <a:rPr lang="en-US" altLang="en-US"/>
              <a:t>    sub_package/</a:t>
            </a:r>
            <a:endParaRPr lang="en-US" altLang="en-US"/>
          </a:p>
          <a:p>
            <a:r>
              <a:rPr lang="en-US" altLang="en-US"/>
              <a:t>        __init__.py</a:t>
            </a:r>
            <a:endParaRPr lang="en-US" altLang="en-US"/>
          </a:p>
          <a:p>
            <a:r>
              <a:rPr lang="en-US" altLang="en-US"/>
              <a:t>        module3.py</a:t>
            </a:r>
            <a:endParaRPr 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7475" y="68580"/>
            <a:ext cx="8288655" cy="4836160"/>
          </a:xfrm>
          <a:prstGeom prst="rect">
            <a:avLst/>
          </a:prstGeom>
        </p:spPr>
        <p:txBody>
          <a:bodyPr wrap="square">
            <a:spAutoFit/>
          </a:bodyPr>
          <a:p>
            <a:pPr marL="0" indent="0">
              <a:spcBef>
                <a:spcPts val="1600"/>
              </a:spcBef>
              <a:spcAft>
                <a:spcPts val="400"/>
              </a:spcAft>
            </a:pPr>
            <a:r>
              <a:rPr sz="4000" b="0" i="0">
                <a:solidFill>
                  <a:srgbClr val="46464A"/>
                </a:solidFill>
                <a:latin typeface="Arial" panose="020B0604020202020204" pitchFamily="34" charset="0"/>
                <a:ea typeface="Poppins"/>
                <a:cs typeface="Arial" panose="020B0604020202020204" pitchFamily="34" charset="0"/>
              </a:rPr>
              <a:t>Importing Modules and Packages</a:t>
            </a:r>
            <a:endParaRPr sz="4000" b="0" i="0">
              <a:solidFill>
                <a:srgbClr val="46464A"/>
              </a:solidFill>
              <a:latin typeface="Arial" panose="020B0604020202020204" pitchFamily="34" charset="0"/>
              <a:ea typeface="Poppins"/>
              <a:cs typeface="Arial" panose="020B0604020202020204" pitchFamily="34" charset="0"/>
            </a:endParaRPr>
          </a:p>
          <a:p>
            <a:pPr marL="0" indent="0">
              <a:spcBef>
                <a:spcPts val="1200"/>
              </a:spcBef>
              <a:spcAft>
                <a:spcPct val="0"/>
              </a:spcAft>
              <a:buFont typeface="Arial" panose="020B0604020202020204"/>
              <a:buChar char="•"/>
            </a:pPr>
            <a:r>
              <a:rPr sz="2100" b="0" i="0">
                <a:solidFill>
                  <a:srgbClr val="46464A"/>
                </a:solidFill>
                <a:latin typeface="Arial" panose="020B0604020202020204" pitchFamily="34" charset="0"/>
                <a:ea typeface="Inter"/>
                <a:cs typeface="Arial" panose="020B0604020202020204" pitchFamily="34" charset="0"/>
              </a:rPr>
              <a:t>Importing a Module: You can import a module using the </a:t>
            </a:r>
            <a:r>
              <a:rPr sz="1900" b="0" i="0">
                <a:solidFill>
                  <a:srgbClr val="1B1B1F"/>
                </a:solidFill>
                <a:latin typeface="Arial" panose="020B0604020202020204" pitchFamily="34" charset="0"/>
                <a:ea typeface="ui-monospace"/>
                <a:cs typeface="Arial" panose="020B0604020202020204" pitchFamily="34" charset="0"/>
              </a:rPr>
              <a:t>import</a:t>
            </a:r>
            <a:r>
              <a:rPr sz="2100" b="0" i="0">
                <a:solidFill>
                  <a:srgbClr val="46464A"/>
                </a:solidFill>
                <a:latin typeface="Arial" panose="020B0604020202020204" pitchFamily="34" charset="0"/>
                <a:ea typeface="Inter"/>
                <a:cs typeface="Arial" panose="020B0604020202020204" pitchFamily="34" charset="0"/>
              </a:rPr>
              <a:t> statement. For example, to </a:t>
            </a:r>
            <a:endParaRPr sz="2100" b="0" i="0">
              <a:solidFill>
                <a:srgbClr val="46464A"/>
              </a:solidFill>
              <a:latin typeface="Arial" panose="020B0604020202020204" pitchFamily="34" charset="0"/>
              <a:ea typeface="Inter"/>
              <a:cs typeface="Arial" panose="020B0604020202020204" pitchFamily="34" charset="0"/>
            </a:endParaRPr>
          </a:p>
          <a:p>
            <a:pPr marL="0" indent="0">
              <a:spcBef>
                <a:spcPts val="1200"/>
              </a:spcBef>
              <a:spcAft>
                <a:spcPct val="0"/>
              </a:spcAft>
              <a:buFont typeface="Arial" panose="020B0604020202020204"/>
              <a:buChar char="•"/>
            </a:pPr>
            <a:r>
              <a:rPr sz="2100" b="0" i="0">
                <a:solidFill>
                  <a:srgbClr val="46464A"/>
                </a:solidFill>
                <a:latin typeface="Arial" panose="020B0604020202020204" pitchFamily="34" charset="0"/>
                <a:ea typeface="Inter"/>
                <a:cs typeface="Arial" panose="020B0604020202020204" pitchFamily="34" charset="0"/>
              </a:rPr>
              <a:t>import </a:t>
            </a:r>
            <a:r>
              <a:rPr sz="1900" b="0" i="0">
                <a:solidFill>
                  <a:srgbClr val="1B1B1F"/>
                </a:solidFill>
                <a:latin typeface="Arial" panose="020B0604020202020204" pitchFamily="34" charset="0"/>
                <a:ea typeface="ui-monospace"/>
                <a:cs typeface="Arial" panose="020B0604020202020204" pitchFamily="34" charset="0"/>
              </a:rPr>
              <a:t>module1.py</a:t>
            </a:r>
            <a:r>
              <a:rPr sz="2100" b="0" i="0">
                <a:solidFill>
                  <a:srgbClr val="46464A"/>
                </a:solidFill>
                <a:latin typeface="Arial" panose="020B0604020202020204" pitchFamily="34" charset="0"/>
                <a:ea typeface="Inter"/>
                <a:cs typeface="Arial" panose="020B0604020202020204" pitchFamily="34" charset="0"/>
              </a:rPr>
              <a:t> from </a:t>
            </a:r>
            <a:r>
              <a:rPr sz="1900" b="0" i="0">
                <a:solidFill>
                  <a:srgbClr val="1B1B1F"/>
                </a:solidFill>
                <a:latin typeface="Arial" panose="020B0604020202020204" pitchFamily="34" charset="0"/>
                <a:ea typeface="ui-monospace"/>
                <a:cs typeface="Arial" panose="020B0604020202020204" pitchFamily="34" charset="0"/>
              </a:rPr>
              <a:t>my_package</a:t>
            </a:r>
            <a:r>
              <a:rPr sz="2100" b="0" i="0">
                <a:solidFill>
                  <a:srgbClr val="46464A"/>
                </a:solidFill>
                <a:latin typeface="Arial" panose="020B0604020202020204" pitchFamily="34" charset="0"/>
                <a:ea typeface="Inter"/>
                <a:cs typeface="Arial" panose="020B0604020202020204" pitchFamily="34" charset="0"/>
              </a:rPr>
              <a:t>, you would use:</a:t>
            </a:r>
            <a:r>
              <a:rPr sz="1600" b="0" i="0">
                <a:solidFill>
                  <a:srgbClr val="D73A49"/>
                </a:solidFill>
                <a:latin typeface="Arial" panose="020B0604020202020204" pitchFamily="34" charset="0"/>
                <a:ea typeface="ui-monospace"/>
                <a:cs typeface="Arial" panose="020B0604020202020204" pitchFamily="34" charset="0"/>
              </a:rPr>
              <a:t>import</a:t>
            </a:r>
            <a:endParaRPr sz="1600" b="0" i="0">
              <a:solidFill>
                <a:srgbClr val="D73A49"/>
              </a:solidFill>
              <a:latin typeface="Arial" panose="020B0604020202020204" pitchFamily="34" charset="0"/>
              <a:ea typeface="ui-monospace"/>
              <a:cs typeface="Arial" panose="020B0604020202020204" pitchFamily="34" charset="0"/>
            </a:endParaRPr>
          </a:p>
          <a:p>
            <a:pPr marL="0" indent="0">
              <a:spcBef>
                <a:spcPts val="1200"/>
              </a:spcBef>
              <a:spcAft>
                <a:spcPct val="0"/>
              </a:spcAft>
              <a:buFont typeface="Arial" panose="020B0604020202020204"/>
              <a:buChar char="•"/>
            </a:pPr>
            <a:r>
              <a:rPr sz="2100" b="0" i="0">
                <a:solidFill>
                  <a:srgbClr val="46464A"/>
                </a:solidFill>
                <a:latin typeface="Arial" panose="020B0604020202020204" pitchFamily="34" charset="0"/>
                <a:ea typeface="Inter"/>
                <a:cs typeface="Arial" panose="020B0604020202020204" pitchFamily="34" charset="0"/>
              </a:rPr>
              <a:t>Importing a Package: You can import a package in a similar way. For example, to import the </a:t>
            </a:r>
            <a:r>
              <a:rPr sz="1900" b="0" i="0">
                <a:solidFill>
                  <a:srgbClr val="1B1B1F"/>
                </a:solidFill>
                <a:latin typeface="Arial" panose="020B0604020202020204" pitchFamily="34" charset="0"/>
                <a:ea typeface="ui-monospace"/>
                <a:cs typeface="Arial" panose="020B0604020202020204" pitchFamily="34" charset="0"/>
              </a:rPr>
              <a:t>my_package</a:t>
            </a:r>
            <a:r>
              <a:rPr sz="2100" b="0" i="0">
                <a:solidFill>
                  <a:srgbClr val="46464A"/>
                </a:solidFill>
                <a:latin typeface="Arial" panose="020B0604020202020204" pitchFamily="34" charset="0"/>
                <a:ea typeface="Inter"/>
                <a:cs typeface="Arial" panose="020B0604020202020204" pitchFamily="34" charset="0"/>
              </a:rPr>
              <a:t> package, you would use:</a:t>
            </a:r>
            <a:r>
              <a:rPr sz="1600" b="0" i="0">
                <a:solidFill>
                  <a:srgbClr val="D73A49"/>
                </a:solidFill>
                <a:latin typeface="Arial" panose="020B0604020202020204" pitchFamily="34" charset="0"/>
                <a:ea typeface="ui-monospace"/>
                <a:cs typeface="Arial" panose="020B0604020202020204" pitchFamily="34" charset="0"/>
              </a:rPr>
              <a:t>import</a:t>
            </a:r>
            <a:endParaRPr sz="1600" b="0" i="0">
              <a:solidFill>
                <a:srgbClr val="D73A49"/>
              </a:solidFill>
              <a:latin typeface="Arial" panose="020B0604020202020204" pitchFamily="34" charset="0"/>
              <a:ea typeface="ui-monospace"/>
              <a:cs typeface="Arial" panose="020B0604020202020204" pitchFamily="34" charset="0"/>
            </a:endParaRPr>
          </a:p>
          <a:p>
            <a:pPr marL="0" indent="0">
              <a:spcBef>
                <a:spcPts val="1200"/>
              </a:spcBef>
              <a:spcAft>
                <a:spcPct val="0"/>
              </a:spcAft>
              <a:buFont typeface="Arial" panose="020B0604020202020204"/>
              <a:buChar char="•"/>
            </a:pPr>
            <a:r>
              <a:rPr sz="2100" b="0" i="0">
                <a:solidFill>
                  <a:srgbClr val="46464A"/>
                </a:solidFill>
                <a:latin typeface="Arial" panose="020B0604020202020204" pitchFamily="34" charset="0"/>
                <a:ea typeface="Inter"/>
                <a:cs typeface="Arial" panose="020B0604020202020204" pitchFamily="34" charset="0"/>
              </a:rPr>
              <a:t>Importing Specific Functions or Classes: You can also import specific functions or classes from a module. For example:</a:t>
            </a:r>
            <a:endParaRPr sz="2100" b="0" i="0">
              <a:solidFill>
                <a:srgbClr val="46464A"/>
              </a:solidFill>
              <a:latin typeface="Arial" panose="020B0604020202020204" pitchFamily="34" charset="0"/>
              <a:ea typeface="Inter"/>
              <a:cs typeface="Arial" panose="020B0604020202020204" pitchFamily="34" charset="0"/>
            </a:endParaRPr>
          </a:p>
          <a:p>
            <a:pPr marL="0" indent="0">
              <a:spcBef>
                <a:spcPts val="1200"/>
              </a:spcBef>
              <a:spcAft>
                <a:spcPct val="0"/>
              </a:spcAft>
              <a:buFont typeface="Arial" panose="020B0604020202020204"/>
              <a:buChar char="•"/>
            </a:pPr>
            <a:r>
              <a:rPr lang="en-IN" sz="2100" b="0" i="0">
                <a:solidFill>
                  <a:srgbClr val="46464A"/>
                </a:solidFill>
                <a:latin typeface="Arial" panose="020B0604020202020204" pitchFamily="34" charset="0"/>
                <a:ea typeface="Inter"/>
                <a:cs typeface="Arial" panose="020B0604020202020204" pitchFamily="34" charset="0"/>
              </a:rPr>
              <a:t>import * </a:t>
            </a:r>
            <a:endParaRPr sz="2100" b="0" i="0">
              <a:solidFill>
                <a:srgbClr val="46464A"/>
              </a:solidFill>
              <a:latin typeface="Arial" panose="020B0604020202020204" pitchFamily="34" charset="0"/>
              <a:ea typeface="Inter"/>
              <a:cs typeface="Arial" panose="020B0604020202020204" pitchFamily="34" charset="0"/>
            </a:endParaRPr>
          </a:p>
          <a:p>
            <a:pPr marL="0" indent="0">
              <a:spcBef>
                <a:spcPts val="1200"/>
              </a:spcBef>
              <a:spcAft>
                <a:spcPct val="0"/>
              </a:spcAft>
              <a:buFont typeface="Arial" panose="020B0604020202020204"/>
              <a:buChar char="•"/>
            </a:pPr>
            <a:r>
              <a:rPr sz="1600" b="0" i="0">
                <a:solidFill>
                  <a:srgbClr val="D73A49"/>
                </a:solidFill>
                <a:latin typeface="Arial" panose="020B0604020202020204" pitchFamily="34" charset="0"/>
                <a:ea typeface="ui-monospace"/>
                <a:cs typeface="Arial" panose="020B0604020202020204" pitchFamily="34" charset="0"/>
              </a:rPr>
              <a:t>from</a:t>
            </a:r>
            <a:r>
              <a:rPr lang="en-IN" sz="1600" b="0" i="0">
                <a:solidFill>
                  <a:srgbClr val="D73A49"/>
                </a:solidFill>
                <a:latin typeface="Arial" panose="020B0604020202020204" pitchFamily="34" charset="0"/>
                <a:ea typeface="ui-monospace"/>
                <a:cs typeface="Arial" panose="020B0604020202020204" pitchFamily="34" charset="0"/>
              </a:rPr>
              <a:t> maths </a:t>
            </a:r>
            <a:r>
              <a:rPr sz="1600" b="0" i="0">
                <a:solidFill>
                  <a:srgbClr val="D73A49"/>
                </a:solidFill>
                <a:latin typeface="Arial" panose="020B0604020202020204" pitchFamily="34" charset="0"/>
                <a:ea typeface="ui-monospace"/>
                <a:cs typeface="Arial" panose="020B0604020202020204" pitchFamily="34" charset="0"/>
              </a:rPr>
              <a:t>import</a:t>
            </a:r>
            <a:r>
              <a:rPr lang="en-IN" sz="1600" b="0" i="0">
                <a:solidFill>
                  <a:srgbClr val="D73A49"/>
                </a:solidFill>
                <a:latin typeface="Arial" panose="020B0604020202020204" pitchFamily="34" charset="0"/>
                <a:ea typeface="ui-monospace"/>
                <a:cs typeface="Arial" panose="020B0604020202020204" pitchFamily="34" charset="0"/>
              </a:rPr>
              <a:t> trigo </a:t>
            </a:r>
            <a:endParaRPr lang="en-IN" sz="1600" b="0" i="0">
              <a:solidFill>
                <a:srgbClr val="D73A49"/>
              </a:solidFill>
              <a:latin typeface="Arial" panose="020B0604020202020204" pitchFamily="34" charset="0"/>
              <a:ea typeface="ui-monospace"/>
              <a:cs typeface="Arial" panose="020B0604020202020204" pitchFamily="34" charset="0"/>
            </a:endParaRPr>
          </a:p>
        </p:txBody>
      </p:sp>
      <p:sp>
        <p:nvSpPr>
          <p:cNvPr id="3" name="Text Box 2"/>
          <p:cNvSpPr txBox="1"/>
          <p:nvPr/>
        </p:nvSpPr>
        <p:spPr>
          <a:xfrm>
            <a:off x="0" y="5733415"/>
            <a:ext cx="3723005" cy="368300"/>
          </a:xfrm>
          <a:prstGeom prst="rect">
            <a:avLst/>
          </a:prstGeom>
          <a:noFill/>
        </p:spPr>
        <p:txBody>
          <a:bodyPr wrap="square" rtlCol="0" anchor="t">
            <a:spAutoFit/>
          </a:bodyPr>
          <a:p>
            <a:r>
              <a:rPr lang="en-US" altLang="en-US"/>
              <a:t>import my_package.module1</a:t>
            </a:r>
            <a:endParaRPr lang="en-US"/>
          </a:p>
        </p:txBody>
      </p:sp>
      <p:sp>
        <p:nvSpPr>
          <p:cNvPr id="4" name="Text Box 3"/>
          <p:cNvSpPr txBox="1"/>
          <p:nvPr/>
        </p:nvSpPr>
        <p:spPr>
          <a:xfrm>
            <a:off x="5714365" y="2876550"/>
            <a:ext cx="6096000" cy="368300"/>
          </a:xfrm>
          <a:prstGeom prst="rect">
            <a:avLst/>
          </a:prstGeom>
          <a:noFill/>
        </p:spPr>
        <p:txBody>
          <a:bodyPr wrap="square" rtlCol="0" anchor="t">
            <a:spAutoFit/>
          </a:bodyPr>
          <a:p>
            <a:r>
              <a:rPr lang="en-US" altLang="en-US"/>
              <a:t>import my_package</a:t>
            </a:r>
            <a:endParaRPr lang="en-US"/>
          </a:p>
        </p:txBody>
      </p:sp>
      <p:sp>
        <p:nvSpPr>
          <p:cNvPr id="5" name="Text Box 4"/>
          <p:cNvSpPr txBox="1"/>
          <p:nvPr/>
        </p:nvSpPr>
        <p:spPr>
          <a:xfrm>
            <a:off x="0" y="6014085"/>
            <a:ext cx="6096000" cy="368300"/>
          </a:xfrm>
          <a:prstGeom prst="rect">
            <a:avLst/>
          </a:prstGeom>
          <a:noFill/>
        </p:spPr>
        <p:txBody>
          <a:bodyPr wrap="square" rtlCol="0" anchor="t">
            <a:spAutoFit/>
          </a:bodyPr>
          <a:p>
            <a:r>
              <a:rPr lang="en-US" altLang="en-US"/>
              <a:t>from my_package.module1 import my_function</a:t>
            </a:r>
            <a:endParaRPr lang="en-US"/>
          </a:p>
        </p:txBody>
      </p:sp>
      <p:sp>
        <p:nvSpPr>
          <p:cNvPr id="6" name="Text Box 5"/>
          <p:cNvSpPr txBox="1"/>
          <p:nvPr/>
        </p:nvSpPr>
        <p:spPr>
          <a:xfrm>
            <a:off x="8154670" y="229870"/>
            <a:ext cx="4037330" cy="5621020"/>
          </a:xfrm>
          <a:prstGeom prst="rect">
            <a:avLst/>
          </a:prstGeom>
        </p:spPr>
        <p:txBody>
          <a:bodyPr wrap="square">
            <a:spAutoFit/>
          </a:bodyPr>
          <a:p>
            <a:pPr marL="0" indent="0">
              <a:spcBef>
                <a:spcPts val="1600"/>
              </a:spcBef>
              <a:spcAft>
                <a:spcPts val="400"/>
              </a:spcAft>
            </a:pPr>
            <a:r>
              <a:rPr sz="3600" b="0" i="0">
                <a:solidFill>
                  <a:srgbClr val="46464A"/>
                </a:solidFill>
                <a:latin typeface="Poppins"/>
                <a:ea typeface="Poppins"/>
              </a:rPr>
              <a:t>Key Differences</a:t>
            </a:r>
            <a:endParaRPr sz="3600" b="0" i="0">
              <a:solidFill>
                <a:srgbClr val="46464A"/>
              </a:solidFill>
              <a:latin typeface="Poppins"/>
              <a:ea typeface="Poppins"/>
            </a:endParaRPr>
          </a:p>
          <a:p>
            <a:pPr marL="0" indent="0">
              <a:spcBef>
                <a:spcPts val="1200"/>
              </a:spcBef>
              <a:spcAft>
                <a:spcPct val="0"/>
              </a:spcAft>
              <a:buFont typeface="Arial" panose="020B0604020202020204"/>
              <a:buChar char="•"/>
            </a:pPr>
            <a:r>
              <a:rPr b="0" i="0">
                <a:solidFill>
                  <a:srgbClr val="46464A"/>
                </a:solidFill>
                <a:latin typeface="Inter"/>
                <a:ea typeface="Inter"/>
              </a:rPr>
              <a:t>Scope: A module is a single file, while a package is a directory containing multiple modules and possibly sub-packages.</a:t>
            </a:r>
            <a:endParaRPr b="0" i="0">
              <a:solidFill>
                <a:srgbClr val="46464A"/>
              </a:solidFill>
              <a:latin typeface="Inter"/>
              <a:ea typeface="Inter"/>
            </a:endParaRPr>
          </a:p>
          <a:p>
            <a:pPr marL="0" indent="0">
              <a:spcBef>
                <a:spcPts val="1200"/>
              </a:spcBef>
              <a:spcAft>
                <a:spcPct val="0"/>
              </a:spcAft>
              <a:buFont typeface="Arial" panose="020B0604020202020204"/>
              <a:buChar char="•"/>
            </a:pPr>
            <a:endParaRPr b="0" i="0">
              <a:solidFill>
                <a:srgbClr val="46464A"/>
              </a:solidFill>
              <a:latin typeface="Inter"/>
              <a:ea typeface="Inter"/>
            </a:endParaRPr>
          </a:p>
          <a:p>
            <a:pPr marL="0" indent="0">
              <a:spcBef>
                <a:spcPts val="1200"/>
              </a:spcBef>
              <a:spcAft>
                <a:spcPct val="0"/>
              </a:spcAft>
              <a:buFont typeface="Arial" panose="020B0604020202020204"/>
              <a:buChar char="•"/>
            </a:pPr>
            <a:r>
              <a:rPr b="0" i="0">
                <a:solidFill>
                  <a:srgbClr val="46464A"/>
                </a:solidFill>
                <a:latin typeface="Inter"/>
                <a:ea typeface="Inter"/>
              </a:rPr>
              <a:t>Organization: Packages provide a way to organize related modules into a hierarchical structure, making it easier to manage large codebases.</a:t>
            </a:r>
            <a:endParaRPr b="0" i="0">
              <a:solidFill>
                <a:srgbClr val="46464A"/>
              </a:solidFill>
              <a:latin typeface="Inter"/>
              <a:ea typeface="Inter"/>
            </a:endParaRPr>
          </a:p>
          <a:p>
            <a:pPr marL="0" indent="0">
              <a:spcBef>
                <a:spcPts val="1200"/>
              </a:spcBef>
              <a:spcAft>
                <a:spcPct val="0"/>
              </a:spcAft>
              <a:buFont typeface="Arial" panose="020B0604020202020204"/>
              <a:buChar char="•"/>
            </a:pPr>
            <a:endParaRPr b="0" i="0">
              <a:solidFill>
                <a:srgbClr val="46464A"/>
              </a:solidFill>
              <a:latin typeface="Inter"/>
              <a:ea typeface="Inter"/>
            </a:endParaRPr>
          </a:p>
          <a:p>
            <a:pPr marL="0" indent="0">
              <a:spcBef>
                <a:spcPts val="1200"/>
              </a:spcBef>
              <a:spcAft>
                <a:spcPct val="0"/>
              </a:spcAft>
              <a:buFont typeface="Arial" panose="020B0604020202020204"/>
              <a:buChar char="•"/>
            </a:pPr>
            <a:r>
              <a:rPr b="0" i="0">
                <a:solidFill>
                  <a:srgbClr val="46464A"/>
                </a:solidFill>
                <a:latin typeface="Inter"/>
                <a:ea typeface="Inter"/>
              </a:rPr>
              <a:t>Initialization: The </a:t>
            </a:r>
            <a:r>
              <a:rPr sz="1600" b="0" i="0">
                <a:solidFill>
                  <a:srgbClr val="1B1B1F"/>
                </a:solidFill>
                <a:latin typeface="ui-monospace"/>
                <a:ea typeface="ui-monospace"/>
              </a:rPr>
              <a:t>__init__.py</a:t>
            </a:r>
            <a:r>
              <a:rPr b="0" i="0">
                <a:solidFill>
                  <a:srgbClr val="46464A"/>
                </a:solidFill>
                <a:latin typeface="Inter"/>
                <a:ea typeface="Inter"/>
              </a:rPr>
              <a:t> file in a package can contain initialization code that runs when the package is imported.</a:t>
            </a:r>
            <a:endParaRPr b="0" i="0">
              <a:solidFill>
                <a:srgbClr val="46464A"/>
              </a:solidFill>
              <a:latin typeface="Inter"/>
              <a:ea typeface="Inte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6840" y="14288"/>
            <a:ext cx="5080000" cy="2276475"/>
          </a:xfrm>
          <a:prstGeom prst="rect">
            <a:avLst/>
          </a:prstGeom>
        </p:spPr>
        <p:txBody>
          <a:bodyPr>
            <a:spAutoFit/>
          </a:bodyPr>
          <a:p>
            <a:pPr marL="0" indent="0">
              <a:spcBef>
                <a:spcPts val="1600"/>
              </a:spcBef>
              <a:spcAft>
                <a:spcPts val="400"/>
              </a:spcAft>
            </a:pPr>
            <a:r>
              <a:rPr sz="4300" b="0" i="0">
                <a:solidFill>
                  <a:srgbClr val="46464A"/>
                </a:solidFill>
                <a:latin typeface="Poppins"/>
                <a:ea typeface="Poppins"/>
              </a:rPr>
              <a:t>Example</a:t>
            </a:r>
            <a:endParaRPr sz="4300" b="0" i="0">
              <a:solidFill>
                <a:srgbClr val="46464A"/>
              </a:solidFill>
              <a:latin typeface="Poppins"/>
              <a:ea typeface="Poppins"/>
            </a:endParaRPr>
          </a:p>
          <a:p>
            <a:pPr marL="0" indent="0">
              <a:spcBef>
                <a:spcPts val="400"/>
              </a:spcBef>
              <a:spcAft>
                <a:spcPct val="0"/>
              </a:spcAft>
            </a:pPr>
            <a:r>
              <a:rPr b="0" i="0">
                <a:solidFill>
                  <a:srgbClr val="46464A"/>
                </a:solidFill>
                <a:latin typeface="Inter"/>
                <a:ea typeface="Inter"/>
              </a:rPr>
              <a:t>Here is a simple example to illustrate the difference:</a:t>
            </a:r>
            <a:endParaRPr b="0" i="0">
              <a:solidFill>
                <a:srgbClr val="46464A"/>
              </a:solidFill>
              <a:latin typeface="Inter"/>
              <a:ea typeface="Inter"/>
            </a:endParaRPr>
          </a:p>
          <a:p>
            <a:pPr marL="0" indent="0">
              <a:spcBef>
                <a:spcPts val="1600"/>
              </a:spcBef>
              <a:spcAft>
                <a:spcPts val="400"/>
              </a:spcAft>
            </a:pPr>
            <a:r>
              <a:rPr sz="4300" b="0" i="0">
                <a:solidFill>
                  <a:srgbClr val="46464A"/>
                </a:solidFill>
                <a:latin typeface="Poppins"/>
                <a:ea typeface="Poppins"/>
              </a:rPr>
              <a:t>Module: </a:t>
            </a:r>
            <a:r>
              <a:rPr sz="1600" b="0" i="0">
                <a:solidFill>
                  <a:srgbClr val="1B1B1F"/>
                </a:solidFill>
                <a:latin typeface="ui-monospace"/>
                <a:ea typeface="ui-monospace"/>
              </a:rPr>
              <a:t>math_operations.py</a:t>
            </a:r>
            <a:endParaRPr sz="1600" b="0" i="0">
              <a:solidFill>
                <a:srgbClr val="1B1B1F"/>
              </a:solidFill>
              <a:latin typeface="ui-monospace"/>
              <a:ea typeface="ui-monospace"/>
            </a:endParaRPr>
          </a:p>
        </p:txBody>
      </p:sp>
      <p:sp>
        <p:nvSpPr>
          <p:cNvPr id="3" name="Text Box 2"/>
          <p:cNvSpPr txBox="1"/>
          <p:nvPr/>
        </p:nvSpPr>
        <p:spPr>
          <a:xfrm>
            <a:off x="424180" y="2291080"/>
            <a:ext cx="6096000" cy="1476375"/>
          </a:xfrm>
          <a:prstGeom prst="rect">
            <a:avLst/>
          </a:prstGeom>
          <a:noFill/>
        </p:spPr>
        <p:txBody>
          <a:bodyPr wrap="square" rtlCol="0" anchor="t">
            <a:spAutoFit/>
          </a:bodyPr>
          <a:p>
            <a:r>
              <a:rPr lang="en-US" altLang="en-US"/>
              <a:t>def add(a, b):</a:t>
            </a:r>
            <a:endParaRPr lang="en-US" altLang="en-US"/>
          </a:p>
          <a:p>
            <a:r>
              <a:rPr lang="en-US" altLang="en-US"/>
              <a:t>    return a + b</a:t>
            </a:r>
            <a:endParaRPr lang="en-US" altLang="en-US"/>
          </a:p>
          <a:p>
            <a:endParaRPr lang="en-US" altLang="en-US"/>
          </a:p>
          <a:p>
            <a:r>
              <a:rPr lang="en-US" altLang="en-US"/>
              <a:t>def subtract(a, b):</a:t>
            </a:r>
            <a:endParaRPr lang="en-US" altLang="en-US"/>
          </a:p>
          <a:p>
            <a:r>
              <a:rPr lang="en-US" altLang="en-US"/>
              <a:t>    return a - b</a:t>
            </a:r>
            <a:endParaRPr lang="en-US"/>
          </a:p>
        </p:txBody>
      </p:sp>
      <p:sp>
        <p:nvSpPr>
          <p:cNvPr id="4" name="Text Box 3"/>
          <p:cNvSpPr txBox="1"/>
          <p:nvPr/>
        </p:nvSpPr>
        <p:spPr>
          <a:xfrm>
            <a:off x="231775" y="3940810"/>
            <a:ext cx="5080000" cy="753110"/>
          </a:xfrm>
          <a:prstGeom prst="rect">
            <a:avLst/>
          </a:prstGeom>
        </p:spPr>
        <p:txBody>
          <a:bodyPr>
            <a:spAutoFit/>
          </a:bodyPr>
          <a:p>
            <a:pPr marL="0" indent="0">
              <a:spcBef>
                <a:spcPts val="1600"/>
              </a:spcBef>
              <a:spcAft>
                <a:spcPts val="400"/>
              </a:spcAft>
            </a:pPr>
            <a:r>
              <a:rPr sz="4300" b="0" i="0">
                <a:solidFill>
                  <a:srgbClr val="46464A"/>
                </a:solidFill>
                <a:latin typeface="Poppins"/>
                <a:ea typeface="Poppins"/>
              </a:rPr>
              <a:t>Package: </a:t>
            </a:r>
            <a:r>
              <a:rPr sz="1600" b="0" i="0">
                <a:solidFill>
                  <a:srgbClr val="1B1B1F"/>
                </a:solidFill>
                <a:latin typeface="ui-monospace"/>
                <a:ea typeface="ui-monospace"/>
              </a:rPr>
              <a:t>my_package</a:t>
            </a:r>
            <a:endParaRPr sz="1600" b="0" i="0">
              <a:solidFill>
                <a:srgbClr val="1B1B1F"/>
              </a:solidFill>
              <a:latin typeface="ui-monospace"/>
              <a:ea typeface="ui-monospace"/>
            </a:endParaRPr>
          </a:p>
        </p:txBody>
      </p:sp>
      <p:sp>
        <p:nvSpPr>
          <p:cNvPr id="5" name="Text Box 4"/>
          <p:cNvSpPr txBox="1"/>
          <p:nvPr/>
        </p:nvSpPr>
        <p:spPr>
          <a:xfrm>
            <a:off x="695960" y="4693920"/>
            <a:ext cx="6096000" cy="922020"/>
          </a:xfrm>
          <a:prstGeom prst="rect">
            <a:avLst/>
          </a:prstGeom>
          <a:noFill/>
        </p:spPr>
        <p:txBody>
          <a:bodyPr wrap="square" rtlCol="0" anchor="t">
            <a:spAutoFit/>
          </a:bodyPr>
          <a:p>
            <a:r>
              <a:rPr lang="en-US" altLang="en-US"/>
              <a:t>my_package/</a:t>
            </a:r>
            <a:endParaRPr lang="en-US" altLang="en-US"/>
          </a:p>
          <a:p>
            <a:r>
              <a:rPr lang="en-US" altLang="en-US"/>
              <a:t>    __init__.py</a:t>
            </a:r>
            <a:endParaRPr lang="en-US" altLang="en-US"/>
          </a:p>
          <a:p>
            <a:r>
              <a:rPr lang="en-US" altLang="en-US"/>
              <a:t>    math_operations.py</a:t>
            </a:r>
            <a:endParaRPr lang="en-US"/>
          </a:p>
        </p:txBody>
      </p:sp>
      <p:sp>
        <p:nvSpPr>
          <p:cNvPr id="6" name="Text Box 5"/>
          <p:cNvSpPr txBox="1"/>
          <p:nvPr/>
        </p:nvSpPr>
        <p:spPr>
          <a:xfrm>
            <a:off x="5667375" y="312103"/>
            <a:ext cx="5080000" cy="337185"/>
          </a:xfrm>
          <a:prstGeom prst="rect">
            <a:avLst/>
          </a:prstGeom>
        </p:spPr>
        <p:txBody>
          <a:bodyPr>
            <a:spAutoFit/>
          </a:bodyPr>
          <a:p>
            <a:pPr marL="0" indent="0">
              <a:spcBef>
                <a:spcPts val="1600"/>
              </a:spcBef>
              <a:spcAft>
                <a:spcPts val="400"/>
              </a:spcAft>
            </a:pPr>
            <a:r>
              <a:rPr sz="1600" b="0" i="0">
                <a:solidFill>
                  <a:srgbClr val="46464A"/>
                </a:solidFill>
                <a:latin typeface="Poppins"/>
                <a:ea typeface="Poppins"/>
              </a:rPr>
              <a:t>Using the Module and Package</a:t>
            </a:r>
            <a:endParaRPr sz="1600" b="0" i="0">
              <a:solidFill>
                <a:srgbClr val="46464A"/>
              </a:solidFill>
              <a:latin typeface="Poppins"/>
              <a:ea typeface="Poppins"/>
            </a:endParaRPr>
          </a:p>
        </p:txBody>
      </p:sp>
      <p:sp>
        <p:nvSpPr>
          <p:cNvPr id="7" name="Text Box 6"/>
          <p:cNvSpPr txBox="1"/>
          <p:nvPr/>
        </p:nvSpPr>
        <p:spPr>
          <a:xfrm>
            <a:off x="5975350" y="649605"/>
            <a:ext cx="6096000" cy="3692525"/>
          </a:xfrm>
          <a:prstGeom prst="rect">
            <a:avLst/>
          </a:prstGeom>
          <a:noFill/>
        </p:spPr>
        <p:txBody>
          <a:bodyPr wrap="square" rtlCol="0" anchor="t">
            <a:spAutoFit/>
          </a:bodyPr>
          <a:p>
            <a:r>
              <a:rPr lang="en-US" altLang="en-US"/>
              <a:t># Importing the module</a:t>
            </a:r>
            <a:endParaRPr lang="en-US" altLang="en-US"/>
          </a:p>
          <a:p>
            <a:r>
              <a:rPr lang="en-US" altLang="en-US"/>
              <a:t>import my_package.math_operations</a:t>
            </a:r>
            <a:endParaRPr lang="en-US" altLang="en-US"/>
          </a:p>
          <a:p>
            <a:endParaRPr lang="en-US" altLang="en-US"/>
          </a:p>
          <a:p>
            <a:r>
              <a:rPr lang="en-US" altLang="en-US"/>
              <a:t># Using functions from the module</a:t>
            </a:r>
            <a:endParaRPr lang="en-US" altLang="en-US"/>
          </a:p>
          <a:p>
            <a:r>
              <a:rPr lang="en-US" altLang="en-US"/>
              <a:t>result = my_package.math_operations.add(10, 5)</a:t>
            </a:r>
            <a:endParaRPr lang="en-US" altLang="en-US"/>
          </a:p>
          <a:p>
            <a:r>
              <a:rPr lang="en-US" altLang="en-US"/>
              <a:t>print(result)  # Output: 15</a:t>
            </a:r>
            <a:endParaRPr lang="en-US" altLang="en-US"/>
          </a:p>
          <a:p>
            <a:endParaRPr lang="en-US" altLang="en-US"/>
          </a:p>
          <a:p>
            <a:r>
              <a:rPr lang="en-US" altLang="en-US"/>
              <a:t># Importing specific functions from the module</a:t>
            </a:r>
            <a:endParaRPr lang="en-US" altLang="en-US"/>
          </a:p>
          <a:p>
            <a:r>
              <a:rPr lang="en-US" altLang="en-US"/>
              <a:t>from my_package.math_operations import subtract</a:t>
            </a:r>
            <a:endParaRPr lang="en-US" altLang="en-US"/>
          </a:p>
          <a:p>
            <a:endParaRPr lang="en-US" altLang="en-US"/>
          </a:p>
          <a:p>
            <a:r>
              <a:rPr lang="en-US" altLang="en-US"/>
              <a:t># Using the imported function</a:t>
            </a:r>
            <a:endParaRPr lang="en-US" altLang="en-US"/>
          </a:p>
          <a:p>
            <a:r>
              <a:rPr lang="en-US" altLang="en-US"/>
              <a:t>result = subtract(10, 5)</a:t>
            </a:r>
            <a:endParaRPr lang="en-US" altLang="en-US"/>
          </a:p>
          <a:p>
            <a:r>
              <a:rPr lang="en-US" altLang="en-US"/>
              <a:t>print(result)  # Output: 5</a:t>
            </a:r>
            <a:endParaRPr lang="en-US"/>
          </a:p>
        </p:txBody>
      </p:sp>
      <p:sp>
        <p:nvSpPr>
          <p:cNvPr id="8" name="Text Box 7"/>
          <p:cNvSpPr txBox="1"/>
          <p:nvPr/>
        </p:nvSpPr>
        <p:spPr>
          <a:xfrm>
            <a:off x="5897880" y="4342130"/>
            <a:ext cx="5080000" cy="1814830"/>
          </a:xfrm>
          <a:prstGeom prst="rect">
            <a:avLst/>
          </a:prstGeom>
        </p:spPr>
        <p:txBody>
          <a:bodyPr>
            <a:spAutoFit/>
          </a:bodyPr>
          <a:p>
            <a:pPr marL="0" indent="0"/>
            <a:r>
              <a:rPr lang="en-US" sz="1600" b="0" i="0">
                <a:solidFill>
                  <a:srgbClr val="46464A"/>
                </a:solidFill>
                <a:latin typeface="Inter"/>
                <a:ea typeface="Inter"/>
              </a:rPr>
              <a:t>I</a:t>
            </a:r>
            <a:r>
              <a:rPr sz="1600" b="0" i="0">
                <a:solidFill>
                  <a:srgbClr val="46464A"/>
                </a:solidFill>
                <a:latin typeface="Inter"/>
                <a:ea typeface="Inter"/>
              </a:rPr>
              <a:t>n summary, a module is a single file containing Python code, while a package is a directory containing multiple modules and possibly sub-packages, providing a hierarchical structure for organizing code. This organization helps in managing large codebases and promotes modular programming.</a:t>
            </a:r>
            <a:endParaRPr sz="1600" b="0" i="0">
              <a:solidFill>
                <a:srgbClr val="46464A"/>
              </a:solidFill>
              <a:latin typeface="Inter"/>
              <a:ea typeface="Inte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65785" y="743267"/>
            <a:ext cx="5080000" cy="583565"/>
          </a:xfrm>
          <a:prstGeom prst="rect">
            <a:avLst/>
          </a:prstGeom>
        </p:spPr>
        <p:txBody>
          <a:bodyPr>
            <a:spAutoFit/>
          </a:bodyPr>
          <a:p>
            <a:r>
              <a:rPr sz="1600"/>
              <a:t>An exception is an error that occurs during the execution of a program and disrupts the normal flow of instructions.</a:t>
            </a:r>
            <a:endParaRPr sz="1600"/>
          </a:p>
        </p:txBody>
      </p:sp>
      <p:sp>
        <p:nvSpPr>
          <p:cNvPr id="3" name="Text Box 2"/>
          <p:cNvSpPr txBox="1"/>
          <p:nvPr/>
        </p:nvSpPr>
        <p:spPr>
          <a:xfrm>
            <a:off x="403225" y="1467485"/>
            <a:ext cx="5080000" cy="2409190"/>
          </a:xfrm>
          <a:prstGeom prst="rect">
            <a:avLst/>
          </a:prstGeom>
        </p:spPr>
        <p:txBody>
          <a:bodyPr>
            <a:spAutoFit/>
          </a:bodyPr>
          <a:p>
            <a:pPr>
              <a:spcAft>
                <a:spcPct val="60000"/>
              </a:spcAft>
            </a:pPr>
            <a:r>
              <a:rPr sz="2300" b="1"/>
              <a:t>🎯 Why Use Exception Handling?</a:t>
            </a:r>
            <a:endParaRPr sz="2300" b="1"/>
          </a:p>
          <a:p>
            <a:pPr>
              <a:buFont typeface="Arial" panose="020B0604020202020204"/>
              <a:buChar char="•"/>
            </a:pPr>
            <a:r>
              <a:rPr sz="1600"/>
              <a:t>Prevent program from crashing</a:t>
            </a:r>
            <a:endParaRPr sz="1600"/>
          </a:p>
          <a:p>
            <a:pPr>
              <a:buFont typeface="Arial" panose="020B0604020202020204"/>
              <a:buChar char="•"/>
            </a:pPr>
            <a:endParaRPr sz="1600"/>
          </a:p>
          <a:p>
            <a:pPr>
              <a:buFont typeface="Arial" panose="020B0604020202020204"/>
              <a:buChar char="•"/>
            </a:pPr>
            <a:r>
              <a:rPr sz="1600"/>
              <a:t>Provide user-friendly error messages</a:t>
            </a:r>
            <a:endParaRPr sz="1600"/>
          </a:p>
          <a:p>
            <a:pPr>
              <a:buFont typeface="Arial" panose="020B0604020202020204"/>
              <a:buChar char="•"/>
            </a:pPr>
            <a:endParaRPr sz="1600"/>
          </a:p>
          <a:p>
            <a:pPr>
              <a:buFont typeface="Arial" panose="020B0604020202020204"/>
              <a:buChar char="•"/>
            </a:pPr>
            <a:r>
              <a:rPr sz="1600"/>
              <a:t>Handle expected and unexpected errors gracefully</a:t>
            </a:r>
            <a:endParaRPr sz="1600"/>
          </a:p>
          <a:p>
            <a:pPr>
              <a:buFont typeface="Arial" panose="020B0604020202020204"/>
              <a:buChar char="•"/>
            </a:pPr>
            <a:endParaRPr sz="1600"/>
          </a:p>
          <a:p>
            <a:pPr>
              <a:buFont typeface="Arial" panose="020B0604020202020204"/>
              <a:buChar char="•"/>
            </a:pPr>
            <a:r>
              <a:rPr sz="1600"/>
              <a:t>Make code more robust and maintainable</a:t>
            </a:r>
            <a:endParaRPr sz="1600"/>
          </a:p>
        </p:txBody>
      </p:sp>
      <p:sp>
        <p:nvSpPr>
          <p:cNvPr id="4" name="Text Box 3"/>
          <p:cNvSpPr txBox="1"/>
          <p:nvPr/>
        </p:nvSpPr>
        <p:spPr>
          <a:xfrm>
            <a:off x="403225" y="240665"/>
            <a:ext cx="6096000" cy="583565"/>
          </a:xfrm>
          <a:prstGeom prst="rect">
            <a:avLst/>
          </a:prstGeom>
          <a:noFill/>
        </p:spPr>
        <p:txBody>
          <a:bodyPr wrap="square" rtlCol="0" anchor="t">
            <a:spAutoFit/>
          </a:bodyPr>
          <a:p>
            <a:pPr marL="0" indent="0"/>
            <a:r>
              <a:rPr sz="3200" b="1">
                <a:solidFill>
                  <a:srgbClr val="C00000"/>
                </a:solidFill>
                <a:latin typeface="Arial" panose="020B0604020202020204" pitchFamily="34" charset="0"/>
                <a:ea typeface="Google Sans"/>
                <a:cs typeface="Arial" panose="020B0604020202020204" pitchFamily="34" charset="0"/>
                <a:sym typeface="+mn-ea"/>
              </a:rPr>
              <a:t>Exception handling</a:t>
            </a:r>
            <a:endParaRPr lang="en-US" sz="3200" b="1">
              <a:solidFill>
                <a:srgbClr val="C00000"/>
              </a:solidFill>
              <a:latin typeface="Arial" panose="020B0604020202020204" pitchFamily="34" charset="0"/>
              <a:ea typeface="Google Sans"/>
              <a:cs typeface="Arial" panose="020B0604020202020204" pitchFamily="34" charset="0"/>
              <a:sym typeface="+mn-ea"/>
            </a:endParaRPr>
          </a:p>
        </p:txBody>
      </p:sp>
      <p:sp>
        <p:nvSpPr>
          <p:cNvPr id="5" name="Text Box 4"/>
          <p:cNvSpPr txBox="1"/>
          <p:nvPr/>
        </p:nvSpPr>
        <p:spPr>
          <a:xfrm>
            <a:off x="5981065" y="400685"/>
            <a:ext cx="5080000" cy="1424305"/>
          </a:xfrm>
          <a:prstGeom prst="rect">
            <a:avLst/>
          </a:prstGeom>
        </p:spPr>
        <p:txBody>
          <a:bodyPr>
            <a:spAutoFit/>
          </a:bodyPr>
          <a:p>
            <a:pPr>
              <a:spcAft>
                <a:spcPct val="60000"/>
              </a:spcAft>
            </a:pPr>
            <a:r>
              <a:rPr sz="2300" b="1"/>
              <a:t>🚨 Raising Exceptions Manually</a:t>
            </a:r>
            <a:endParaRPr sz="2300" b="1"/>
          </a:p>
          <a:p>
            <a:r>
              <a:rPr sz="1600"/>
              <a:t>Use raise to trigger an exception manually.</a:t>
            </a:r>
            <a:endParaRPr sz="1600"/>
          </a:p>
          <a:p>
            <a:r>
              <a:rPr sz="1600"/>
              <a:t>if age &lt; 0:
    raise ValueError("Age cannot be negative.")</a:t>
            </a:r>
            <a:endParaRPr sz="1600"/>
          </a:p>
        </p:txBody>
      </p:sp>
      <p:sp>
        <p:nvSpPr>
          <p:cNvPr id="6" name="Text Box 5"/>
          <p:cNvSpPr txBox="1"/>
          <p:nvPr/>
        </p:nvSpPr>
        <p:spPr>
          <a:xfrm>
            <a:off x="6096000" y="1825307"/>
            <a:ext cx="5080000" cy="2655570"/>
          </a:xfrm>
          <a:prstGeom prst="rect">
            <a:avLst/>
          </a:prstGeom>
        </p:spPr>
        <p:txBody>
          <a:bodyPr>
            <a:spAutoFit/>
          </a:bodyPr>
          <a:p>
            <a:pPr>
              <a:spcAft>
                <a:spcPct val="60000"/>
              </a:spcAft>
            </a:pPr>
            <a:r>
              <a:rPr sz="2300" b="1"/>
              <a:t>✍️ Creating Custom Exceptions</a:t>
            </a:r>
            <a:endParaRPr sz="2300" b="1"/>
          </a:p>
          <a:p>
            <a:r>
              <a:rPr sz="1600"/>
              <a:t>classNegativeAmountError(Exception):
    """Raised when a negative amount is used"""
    pass
defdeposit(amount):
    if amount &lt; 0:
        raise NegativeAmountError("Cannot deposit a negative amount.")</a:t>
            </a:r>
            <a:endParaRPr sz="1600"/>
          </a:p>
        </p:txBody>
      </p:sp>
      <p:sp>
        <p:nvSpPr>
          <p:cNvPr id="7" name="Text Box 6"/>
          <p:cNvSpPr txBox="1"/>
          <p:nvPr/>
        </p:nvSpPr>
        <p:spPr>
          <a:xfrm>
            <a:off x="6096000" y="4480560"/>
            <a:ext cx="6096635" cy="1670685"/>
          </a:xfrm>
          <a:prstGeom prst="rect">
            <a:avLst/>
          </a:prstGeom>
        </p:spPr>
        <p:txBody>
          <a:bodyPr wrap="square">
            <a:spAutoFit/>
          </a:bodyPr>
          <a:p>
            <a:pPr>
              <a:spcAft>
                <a:spcPct val="60000"/>
              </a:spcAft>
            </a:pPr>
            <a:r>
              <a:rPr sz="2300" b="1"/>
              <a:t>Example with Custom Exception and Handling</a:t>
            </a:r>
            <a:endParaRPr sz="2300" b="1"/>
          </a:p>
          <a:p>
            <a:pPr>
              <a:spcAft>
                <a:spcPct val="60000"/>
              </a:spcAft>
            </a:pPr>
            <a:r>
              <a:rPr sz="1600"/>
              <a:t>try:
    deposit(-100)
except NegativeAmountError as e:
    print(f"❌ Custom Error: {e}")</a:t>
            </a:r>
            <a:endParaRPr sz="160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01345" y="760095"/>
            <a:ext cx="6314440" cy="5631180"/>
          </a:xfrm>
          <a:prstGeom prst="rect">
            <a:avLst/>
          </a:prstGeom>
          <a:noFill/>
        </p:spPr>
        <p:txBody>
          <a:bodyPr wrap="square" rtlCol="0" anchor="t">
            <a:spAutoFit/>
          </a:bodyPr>
          <a:p>
            <a:r>
              <a:rPr lang="en-US" altLang="en-US" sz="2000"/>
              <a:t>try:</a:t>
            </a:r>
            <a:endParaRPr lang="en-US" altLang="en-US" sz="2000"/>
          </a:p>
          <a:p>
            <a:r>
              <a:rPr lang="en-US" altLang="en-US" sz="2000"/>
              <a:t>    # Code that might raise an exception</a:t>
            </a:r>
            <a:endParaRPr lang="en-US" altLang="en-US" sz="2000"/>
          </a:p>
          <a:p>
            <a:r>
              <a:rPr lang="en-US" altLang="en-US" sz="2000"/>
              <a:t>    result = 10 / 0  # Example: ZeroDivisionError</a:t>
            </a:r>
            <a:endParaRPr lang="en-US" altLang="en-US" sz="2000"/>
          </a:p>
          <a:p>
            <a:r>
              <a:rPr lang="en-US" altLang="en-US" sz="2000"/>
              <a:t>except ZeroDivisionError:</a:t>
            </a:r>
            <a:endParaRPr lang="en-US" altLang="en-US" sz="2000"/>
          </a:p>
          <a:p>
            <a:r>
              <a:rPr lang="en-US" altLang="en-US" sz="2000"/>
              <a:t>    # Code to handle the ZeroDivisionError</a:t>
            </a:r>
            <a:endParaRPr lang="en-US" altLang="en-US" sz="2000"/>
          </a:p>
          <a:p>
            <a:r>
              <a:rPr lang="en-US" altLang="en-US" sz="2000"/>
              <a:t>    print("Cannot divide by zero.")</a:t>
            </a:r>
            <a:endParaRPr lang="en-US" altLang="en-US" sz="2000"/>
          </a:p>
          <a:p>
            <a:r>
              <a:rPr lang="en-US" altLang="en-US" sz="2000"/>
              <a:t>except TypeError:</a:t>
            </a:r>
            <a:endParaRPr lang="en-US" altLang="en-US" sz="2000"/>
          </a:p>
          <a:p>
            <a:r>
              <a:rPr lang="en-US" altLang="en-US" sz="2000"/>
              <a:t>    # Code to handle a TypeError</a:t>
            </a:r>
            <a:endParaRPr lang="en-US" altLang="en-US" sz="2000"/>
          </a:p>
          <a:p>
            <a:r>
              <a:rPr lang="en-US" altLang="en-US" sz="2000"/>
              <a:t>    print("Type error occurred")</a:t>
            </a:r>
            <a:endParaRPr lang="en-US" altLang="en-US" sz="2000"/>
          </a:p>
          <a:p>
            <a:r>
              <a:rPr lang="en-US" altLang="en-US" sz="2000"/>
              <a:t>except Exception as e:</a:t>
            </a:r>
            <a:endParaRPr lang="en-US" altLang="en-US" sz="2000"/>
          </a:p>
          <a:p>
            <a:r>
              <a:rPr lang="en-US" altLang="en-US" sz="2000"/>
              <a:t>    # Code to handle any other exception</a:t>
            </a:r>
            <a:endParaRPr lang="en-US" altLang="en-US" sz="2000"/>
          </a:p>
          <a:p>
            <a:r>
              <a:rPr lang="en-US" altLang="en-US" sz="2000"/>
              <a:t>    print(f"An error occurred: {e}")</a:t>
            </a:r>
            <a:endParaRPr lang="en-US" altLang="en-US" sz="2000"/>
          </a:p>
          <a:p>
            <a:r>
              <a:rPr lang="en-US" altLang="en-US" sz="2000"/>
              <a:t>else:</a:t>
            </a:r>
            <a:endParaRPr lang="en-US" altLang="en-US" sz="2000"/>
          </a:p>
          <a:p>
            <a:r>
              <a:rPr lang="en-US" altLang="en-US" sz="2000"/>
              <a:t>    # Code to execute if no exception occurs</a:t>
            </a:r>
            <a:endParaRPr lang="en-US" altLang="en-US" sz="2000"/>
          </a:p>
          <a:p>
            <a:r>
              <a:rPr lang="en-US" altLang="en-US" sz="2000"/>
              <a:t>    print("No exceptions occurred.")</a:t>
            </a:r>
            <a:endParaRPr lang="en-US" altLang="en-US" sz="2000"/>
          </a:p>
          <a:p>
            <a:r>
              <a:rPr lang="en-US" altLang="en-US" sz="2000"/>
              <a:t>finally:</a:t>
            </a:r>
            <a:endParaRPr lang="en-US" altLang="en-US" sz="2000"/>
          </a:p>
          <a:p>
            <a:r>
              <a:rPr lang="en-US" altLang="en-US" sz="2000"/>
              <a:t>    # Code to execute regardless of exceptions</a:t>
            </a:r>
            <a:endParaRPr lang="en-US" altLang="en-US" sz="2000"/>
          </a:p>
          <a:p>
            <a:r>
              <a:rPr lang="en-US" altLang="en-US" sz="2000"/>
              <a:t>    print("This always executes.")</a:t>
            </a:r>
            <a:endParaRPr lang="en-US" altLang="en-US" sz="2000"/>
          </a:p>
        </p:txBody>
      </p:sp>
      <p:sp>
        <p:nvSpPr>
          <p:cNvPr id="3" name="Text Box 2"/>
          <p:cNvSpPr txBox="1"/>
          <p:nvPr/>
        </p:nvSpPr>
        <p:spPr>
          <a:xfrm>
            <a:off x="210820" y="176213"/>
            <a:ext cx="5080000" cy="583565"/>
          </a:xfrm>
          <a:prstGeom prst="rect">
            <a:avLst/>
          </a:prstGeom>
        </p:spPr>
        <p:txBody>
          <a:bodyPr>
            <a:spAutoFit/>
          </a:bodyPr>
          <a:p>
            <a:pPr marL="0" indent="0"/>
            <a:r>
              <a:rPr lang="en-IN" sz="3200" b="1" i="0">
                <a:solidFill>
                  <a:srgbClr val="C00000"/>
                </a:solidFill>
                <a:latin typeface="Arial" panose="020B0604020202020204" pitchFamily="34" charset="0"/>
                <a:ea typeface="Google Sans"/>
                <a:cs typeface="Arial" panose="020B0604020202020204" pitchFamily="34" charset="0"/>
              </a:rPr>
              <a:t>code</a:t>
            </a:r>
            <a:endParaRPr lang="en-IN" sz="3200" b="1" i="0">
              <a:solidFill>
                <a:srgbClr val="C00000"/>
              </a:solidFill>
              <a:latin typeface="Arial" panose="020B0604020202020204" pitchFamily="34" charset="0"/>
              <a:ea typeface="Google Sans"/>
              <a:cs typeface="Arial" panose="020B0604020202020204" pitchFamily="34" charset="0"/>
            </a:endParaRPr>
          </a:p>
        </p:txBody>
      </p:sp>
      <p:pic>
        <p:nvPicPr>
          <p:cNvPr id="4" name="Picture 3"/>
          <p:cNvPicPr/>
          <p:nvPr/>
        </p:nvPicPr>
        <p:blipFill>
          <a:blip r:embed="rId1"/>
          <a:srcRect l="17265" t="2480" r="25192" b="10033"/>
          <a:stretch>
            <a:fillRect/>
          </a:stretch>
        </p:blipFill>
        <p:spPr>
          <a:xfrm>
            <a:off x="6277610" y="396240"/>
            <a:ext cx="5330190" cy="4976495"/>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0" y="0"/>
            <a:ext cx="8778875" cy="5688330"/>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63830" y="150495"/>
            <a:ext cx="5080000" cy="2137410"/>
          </a:xfrm>
          <a:prstGeom prst="rect">
            <a:avLst/>
          </a:prstGeom>
        </p:spPr>
        <p:txBody>
          <a:bodyPr>
            <a:spAutoFit/>
          </a:bodyPr>
          <a:p>
            <a:pPr>
              <a:spcAft>
                <a:spcPct val="60000"/>
              </a:spcAft>
            </a:pPr>
            <a:r>
              <a:rPr sz="2200" b="1"/>
              <a:t>✅ raise in Python — Definition and Use</a:t>
            </a:r>
            <a:endParaRPr sz="2200" b="1"/>
          </a:p>
          <a:p>
            <a:r>
              <a:rPr sz="1600"/>
              <a:t>In Python, the raise keyword is used to intentionally trigger (raise) an exception when an error or undesired condition is detected.</a:t>
            </a:r>
            <a:endParaRPr sz="1600"/>
          </a:p>
          <a:p>
            <a:endParaRPr sz="1600"/>
          </a:p>
          <a:p>
            <a:r>
              <a:rPr lang="en-IN" sz="1600" b="1"/>
              <a:t>SYNTAX</a:t>
            </a:r>
            <a:endParaRPr sz="1600"/>
          </a:p>
          <a:p>
            <a:pPr lvl="1"/>
            <a:r>
              <a:rPr lang="en-US" altLang="en-US" sz="1600" b="1"/>
              <a:t>raise ExceptionType("Error message")</a:t>
            </a:r>
            <a:endParaRPr lang="en-US" altLang="en-US" sz="1600" b="1"/>
          </a:p>
        </p:txBody>
      </p:sp>
      <p:sp>
        <p:nvSpPr>
          <p:cNvPr id="3" name="Text Box 2"/>
          <p:cNvSpPr txBox="1"/>
          <p:nvPr/>
        </p:nvSpPr>
        <p:spPr>
          <a:xfrm>
            <a:off x="163830" y="2288222"/>
            <a:ext cx="5080000" cy="2383790"/>
          </a:xfrm>
          <a:prstGeom prst="rect">
            <a:avLst/>
          </a:prstGeom>
        </p:spPr>
        <p:txBody>
          <a:bodyPr>
            <a:spAutoFit/>
          </a:bodyPr>
          <a:p>
            <a:pPr>
              <a:spcAft>
                <a:spcPct val="60000"/>
              </a:spcAft>
            </a:pPr>
            <a:r>
              <a:rPr sz="2200" b="1"/>
              <a:t>🔹 Basic Example:</a:t>
            </a:r>
            <a:endParaRPr sz="2200" b="1"/>
          </a:p>
          <a:p>
            <a:r>
              <a:rPr sz="1600"/>
              <a:t>def</a:t>
            </a:r>
            <a:r>
              <a:rPr lang="en-IN" sz="1600"/>
              <a:t> </a:t>
            </a:r>
            <a:r>
              <a:rPr sz="1600"/>
              <a:t>divide(a, b):
    if b == 0:
        raise ZeroDivisionError("Cannot divide by zero!")
    return a / b
print(divide(10, 2))    # Output: 5.0
print(divide(10, 0))    # Raises: ZeroDivisionError</a:t>
            </a:r>
            <a:endParaRPr sz="1600"/>
          </a:p>
        </p:txBody>
      </p:sp>
      <p:sp>
        <p:nvSpPr>
          <p:cNvPr id="4" name="Text Box 3"/>
          <p:cNvSpPr txBox="1"/>
          <p:nvPr/>
        </p:nvSpPr>
        <p:spPr>
          <a:xfrm>
            <a:off x="5134610" y="0"/>
            <a:ext cx="7057390" cy="2383790"/>
          </a:xfrm>
          <a:prstGeom prst="rect">
            <a:avLst/>
          </a:prstGeom>
        </p:spPr>
        <p:txBody>
          <a:bodyPr wrap="square">
            <a:spAutoFit/>
          </a:bodyPr>
          <a:p>
            <a:pPr>
              <a:spcAft>
                <a:spcPct val="60000"/>
              </a:spcAft>
            </a:pPr>
            <a:r>
              <a:rPr sz="2200" b="1"/>
              <a:t>🔹 Common Use Case in Custom Validations:</a:t>
            </a:r>
            <a:endParaRPr sz="2200" b="1"/>
          </a:p>
          <a:p>
            <a:r>
              <a:rPr sz="1600"/>
              <a:t>defdeposit(amount):
    if amount &lt;= 0:
        raise ValueError("Deposit amount must be greater than zero.")
    print(f"Deposited ₹{amount}")
deposit(500)     # Works fine
deposit(-100)    # Raises ValueError</a:t>
            </a:r>
            <a:endParaRPr sz="1600"/>
          </a:p>
        </p:txBody>
      </p:sp>
      <p:sp>
        <p:nvSpPr>
          <p:cNvPr id="5" name="Text Box 4"/>
          <p:cNvSpPr txBox="1"/>
          <p:nvPr/>
        </p:nvSpPr>
        <p:spPr>
          <a:xfrm>
            <a:off x="163830" y="4671695"/>
            <a:ext cx="5257800" cy="1891030"/>
          </a:xfrm>
          <a:prstGeom prst="rect">
            <a:avLst/>
          </a:prstGeom>
        </p:spPr>
        <p:txBody>
          <a:bodyPr wrap="square">
            <a:spAutoFit/>
          </a:bodyPr>
          <a:p>
            <a:pPr>
              <a:spcAft>
                <a:spcPct val="60000"/>
              </a:spcAft>
            </a:pPr>
            <a:r>
              <a:rPr sz="2200" b="1"/>
              <a:t>🔹 Why use raise?</a:t>
            </a:r>
            <a:endParaRPr sz="2200" b="1"/>
          </a:p>
          <a:p>
            <a:pPr>
              <a:buFont typeface="Arial" panose="020B0604020202020204"/>
              <a:buChar char="•"/>
            </a:pPr>
            <a:r>
              <a:rPr sz="1600"/>
              <a:t>To enforce rules in code (e.g., input validation).</a:t>
            </a:r>
            <a:endParaRPr sz="1600"/>
          </a:p>
          <a:p>
            <a:pPr>
              <a:buFont typeface="Arial" panose="020B0604020202020204"/>
              <a:buChar char="•"/>
            </a:pPr>
            <a:r>
              <a:rPr sz="1600"/>
              <a:t>To alert developers or users when something unexpected happens.</a:t>
            </a:r>
            <a:endParaRPr sz="1600"/>
          </a:p>
          <a:p>
            <a:pPr>
              <a:buFont typeface="Arial" panose="020B0604020202020204"/>
              <a:buChar char="•"/>
            </a:pPr>
            <a:r>
              <a:rPr sz="1600"/>
              <a:t>To prevent further execution when an error state is detected.</a:t>
            </a:r>
            <a:endParaRPr sz="1600"/>
          </a:p>
        </p:txBody>
      </p:sp>
      <p:sp>
        <p:nvSpPr>
          <p:cNvPr id="6" name="Text Box 5"/>
          <p:cNvSpPr txBox="1"/>
          <p:nvPr/>
        </p:nvSpPr>
        <p:spPr>
          <a:xfrm>
            <a:off x="5243830" y="2383790"/>
            <a:ext cx="5853430" cy="906145"/>
          </a:xfrm>
          <a:prstGeom prst="rect">
            <a:avLst/>
          </a:prstGeom>
        </p:spPr>
        <p:txBody>
          <a:bodyPr wrap="square">
            <a:spAutoFit/>
          </a:bodyPr>
          <a:p>
            <a:pPr>
              <a:spcAft>
                <a:spcPct val="60000"/>
              </a:spcAft>
            </a:pPr>
            <a:r>
              <a:rPr sz="2200" b="1"/>
              <a:t>🔹 Raising Custom Exceptions:</a:t>
            </a:r>
            <a:endParaRPr sz="2200" b="1"/>
          </a:p>
          <a:p>
            <a:endParaRPr sz="1600"/>
          </a:p>
        </p:txBody>
      </p:sp>
      <p:sp>
        <p:nvSpPr>
          <p:cNvPr id="7" name="Text Box 6"/>
          <p:cNvSpPr txBox="1"/>
          <p:nvPr/>
        </p:nvSpPr>
        <p:spPr>
          <a:xfrm>
            <a:off x="5880735" y="2889250"/>
            <a:ext cx="6096000" cy="2584450"/>
          </a:xfrm>
          <a:prstGeom prst="rect">
            <a:avLst/>
          </a:prstGeom>
          <a:noFill/>
        </p:spPr>
        <p:txBody>
          <a:bodyPr wrap="square" rtlCol="0" anchor="t">
            <a:spAutoFit/>
          </a:bodyPr>
          <a:p>
            <a:r>
              <a:rPr lang="en-US" altLang="en-US"/>
              <a:t>class NegativeAmountError(Exception):</a:t>
            </a:r>
            <a:endParaRPr lang="en-US" altLang="en-US"/>
          </a:p>
          <a:p>
            <a:r>
              <a:rPr lang="en-US" altLang="en-US"/>
              <a:t>    pass</a:t>
            </a:r>
            <a:endParaRPr lang="en-US" altLang="en-US"/>
          </a:p>
          <a:p>
            <a:endParaRPr lang="en-US" altLang="en-US"/>
          </a:p>
          <a:p>
            <a:r>
              <a:rPr lang="en-US" altLang="en-US"/>
              <a:t>def withdraw(amount):</a:t>
            </a:r>
            <a:endParaRPr lang="en-US" altLang="en-US"/>
          </a:p>
          <a:p>
            <a:r>
              <a:rPr lang="en-US" altLang="en-US"/>
              <a:t>    if amount &lt; 0:</a:t>
            </a:r>
            <a:endParaRPr lang="en-US" altLang="en-US"/>
          </a:p>
          <a:p>
            <a:r>
              <a:rPr lang="en-US" altLang="en-US"/>
              <a:t>        raise NegativeAmountError("Cannot withdraw a negative amount.")</a:t>
            </a:r>
            <a:endParaRPr lang="en-US" altLang="en-US"/>
          </a:p>
          <a:p>
            <a:r>
              <a:rPr lang="en-US" altLang="en-US"/>
              <a:t>    print(f"Withdrew ₹{amount}")</a:t>
            </a:r>
            <a:endParaRPr lang="en-US" altLang="en-US"/>
          </a:p>
          <a:p>
            <a:endParaRPr 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94005" y="63500"/>
            <a:ext cx="5080000" cy="2655570"/>
          </a:xfrm>
          <a:prstGeom prst="rect">
            <a:avLst/>
          </a:prstGeom>
        </p:spPr>
        <p:txBody>
          <a:bodyPr>
            <a:spAutoFit/>
          </a:bodyPr>
          <a:p>
            <a:pPr>
              <a:spcAft>
                <a:spcPct val="60000"/>
              </a:spcAft>
            </a:pPr>
            <a:r>
              <a:rPr sz="2300" b="1"/>
              <a:t>🔧 What is Custom Error Handling?</a:t>
            </a:r>
            <a:endParaRPr sz="2300" b="1"/>
          </a:p>
          <a:p>
            <a:r>
              <a:rPr sz="1600"/>
              <a:t>Custom error handling means:</a:t>
            </a:r>
            <a:endParaRPr sz="1600"/>
          </a:p>
          <a:p>
            <a:endParaRPr sz="1600"/>
          </a:p>
          <a:p>
            <a:pPr>
              <a:buFont typeface="Arial" panose="020B0604020202020204"/>
              <a:buChar char="•"/>
            </a:pPr>
            <a:r>
              <a:rPr sz="1600"/>
              <a:t>You define your own exception classes.</a:t>
            </a:r>
            <a:endParaRPr sz="1600"/>
          </a:p>
          <a:p>
            <a:pPr>
              <a:buFont typeface="Arial" panose="020B0604020202020204"/>
              <a:buChar char="•"/>
            </a:pPr>
            <a:endParaRPr sz="1600"/>
          </a:p>
          <a:p>
            <a:pPr>
              <a:buFont typeface="Arial" panose="020B0604020202020204"/>
              <a:buChar char="•"/>
            </a:pPr>
            <a:r>
              <a:rPr sz="1600"/>
              <a:t>Use the raise keyword to trigger them when specific conditions occur.</a:t>
            </a:r>
            <a:endParaRPr sz="1600"/>
          </a:p>
          <a:p>
            <a:pPr>
              <a:buFont typeface="Arial" panose="020B0604020202020204"/>
              <a:buChar char="•"/>
            </a:pPr>
            <a:endParaRPr sz="1600"/>
          </a:p>
          <a:p>
            <a:pPr>
              <a:buFont typeface="Arial" panose="020B0604020202020204"/>
              <a:buChar char="•"/>
            </a:pPr>
            <a:r>
              <a:rPr sz="1600"/>
              <a:t>Use try-except to catch and handle them gracefully.</a:t>
            </a:r>
            <a:endParaRPr sz="1600"/>
          </a:p>
        </p:txBody>
      </p:sp>
      <p:sp>
        <p:nvSpPr>
          <p:cNvPr id="3" name="Text Box 2"/>
          <p:cNvSpPr txBox="1"/>
          <p:nvPr/>
        </p:nvSpPr>
        <p:spPr>
          <a:xfrm>
            <a:off x="179070" y="2719387"/>
            <a:ext cx="5080000" cy="3085465"/>
          </a:xfrm>
          <a:prstGeom prst="rect">
            <a:avLst/>
          </a:prstGeom>
        </p:spPr>
        <p:txBody>
          <a:bodyPr>
            <a:spAutoFit/>
          </a:bodyPr>
          <a:p>
            <a:pPr>
              <a:spcAft>
                <a:spcPct val="60000"/>
              </a:spcAft>
            </a:pPr>
            <a:r>
              <a:rPr sz="2300" b="1"/>
              <a:t>✅ Step-by-Step Example: Custom Bank Errors</a:t>
            </a:r>
            <a:endParaRPr sz="2300" b="1"/>
          </a:p>
          <a:p>
            <a:pPr>
              <a:spcAft>
                <a:spcPct val="60000"/>
              </a:spcAft>
            </a:pPr>
            <a:r>
              <a:rPr sz="2200" b="1"/>
              <a:t>🎯 Goal:</a:t>
            </a:r>
            <a:endParaRPr sz="2200" b="1"/>
          </a:p>
          <a:p>
            <a:r>
              <a:rPr sz="1600"/>
              <a:t>Build a banking app that:</a:t>
            </a:r>
            <a:endParaRPr sz="1600"/>
          </a:p>
          <a:p>
            <a:endParaRPr sz="1600"/>
          </a:p>
          <a:p>
            <a:pPr>
              <a:buFont typeface="Arial" panose="020B0604020202020204"/>
              <a:buChar char="•"/>
            </a:pPr>
            <a:r>
              <a:rPr sz="1600"/>
              <a:t>Raises custom errors like InsufficientFundsError, NegativeAmountError</a:t>
            </a:r>
            <a:endParaRPr sz="1600"/>
          </a:p>
          <a:p>
            <a:pPr>
              <a:buFont typeface="Arial" panose="020B0604020202020204"/>
              <a:buChar char="•"/>
            </a:pPr>
            <a:endParaRPr sz="1600"/>
          </a:p>
          <a:p>
            <a:pPr>
              <a:buFont typeface="Arial" panose="020B0604020202020204"/>
              <a:buChar char="•"/>
            </a:pPr>
            <a:r>
              <a:rPr sz="1600"/>
              <a:t>Uses try-except blocks to handle these</a:t>
            </a:r>
            <a:endParaRPr sz="1600"/>
          </a:p>
        </p:txBody>
      </p:sp>
      <p:sp>
        <p:nvSpPr>
          <p:cNvPr id="4" name="Text Box 3"/>
          <p:cNvSpPr txBox="1"/>
          <p:nvPr/>
        </p:nvSpPr>
        <p:spPr>
          <a:xfrm>
            <a:off x="5374005" y="63500"/>
            <a:ext cx="6480810" cy="2629535"/>
          </a:xfrm>
          <a:prstGeom prst="rect">
            <a:avLst/>
          </a:prstGeom>
        </p:spPr>
        <p:txBody>
          <a:bodyPr wrap="square">
            <a:spAutoFit/>
          </a:bodyPr>
          <a:p>
            <a:pPr>
              <a:spcAft>
                <a:spcPct val="60000"/>
              </a:spcAft>
            </a:pPr>
            <a:r>
              <a:rPr sz="2200" b="1"/>
              <a:t>🧱 Step 1: Define Custom Exception Classes</a:t>
            </a:r>
            <a:endParaRPr sz="2200" b="1"/>
          </a:p>
          <a:p>
            <a:r>
              <a:rPr sz="1600"/>
              <a:t>class</a:t>
            </a:r>
            <a:r>
              <a:rPr lang="en-IN" sz="1600"/>
              <a:t> </a:t>
            </a:r>
            <a:r>
              <a:rPr sz="1600"/>
              <a:t>NegativeAmountError(Exception):
    """Raised when the amount is negative."""
    pass
class</a:t>
            </a:r>
            <a:r>
              <a:rPr lang="en-IN" sz="1600"/>
              <a:t> </a:t>
            </a:r>
            <a:r>
              <a:rPr sz="1600"/>
              <a:t>InsufficientFundsError(Exception):
    """Raised when trying to withdraw more than the balance."""
    pass
</a:t>
            </a:r>
            <a:endParaRPr sz="160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6680" y="83820"/>
            <a:ext cx="5989320" cy="5584190"/>
          </a:xfrm>
          <a:prstGeom prst="rect">
            <a:avLst/>
          </a:prstGeom>
        </p:spPr>
        <p:txBody>
          <a:bodyPr wrap="square">
            <a:spAutoFit/>
          </a:bodyPr>
          <a:p>
            <a:pPr>
              <a:spcAft>
                <a:spcPct val="60000"/>
              </a:spcAft>
            </a:pPr>
            <a:r>
              <a:rPr sz="2200" b="1"/>
              <a:t>🧱 Step 2: Create a Class that Uses Them</a:t>
            </a:r>
            <a:endParaRPr sz="2200" b="1"/>
          </a:p>
          <a:p>
            <a:r>
              <a:rPr sz="1600"/>
              <a:t>classBankAccount:
    def__init__(self, name):
        self.name = name
        self.balance = 0.0
    defdeposit(self, amount):
        if amount &lt;= 0:
            raise NegativeAmountError("Deposit amount must be positive.")
        self.balance += amount
        print(f"✅ Deposited ₹{amount}. Balance: ₹{self.balance}")
    defwithdraw(self, amount):
        if amount &lt;= 0:
            raise NegativeAmountError("Withdrawal amount must be positive.")
        if amount &gt; self.balance:
            raise InsufficientFundsError("Insufficient balance.")
        self.balance -= amount
        print(f"✅ Withdrew ₹{amount}. Balance: ₹{self.balance}")</a:t>
            </a:r>
            <a:endParaRPr sz="1600"/>
          </a:p>
        </p:txBody>
      </p:sp>
      <p:sp>
        <p:nvSpPr>
          <p:cNvPr id="3" name="Text Box 2"/>
          <p:cNvSpPr txBox="1"/>
          <p:nvPr/>
        </p:nvSpPr>
        <p:spPr>
          <a:xfrm>
            <a:off x="6283960" y="221298"/>
            <a:ext cx="5080000" cy="3707130"/>
          </a:xfrm>
          <a:prstGeom prst="rect">
            <a:avLst/>
          </a:prstGeom>
        </p:spPr>
        <p:txBody>
          <a:bodyPr>
            <a:spAutoFit/>
          </a:bodyPr>
          <a:p>
            <a:pPr>
              <a:spcAft>
                <a:spcPct val="60000"/>
              </a:spcAft>
            </a:pPr>
            <a:r>
              <a:rPr sz="2200" b="1"/>
              <a:t>🧪 Step 3: Handle the Custom Errors Using try-except</a:t>
            </a:r>
            <a:endParaRPr sz="2200" b="1"/>
          </a:p>
          <a:p>
            <a:r>
              <a:rPr sz="1600"/>
              <a:t># Create a new bank account
account = BankAccount("Alice")
try:
    account.deposit(1000)
    account.withdraw(1500)  # Triggers InsufficientFundsError
except NegativeAmountError as nae:
    print(f"❌ Error: {nae}")
except InsufficientFundsError as ife:
    print(f"❌ Error: {ife}")</a:t>
            </a:r>
            <a:endParaRPr sz="1600"/>
          </a:p>
        </p:txBody>
      </p:sp>
      <p:sp>
        <p:nvSpPr>
          <p:cNvPr id="4" name="Text Box 3"/>
          <p:cNvSpPr txBox="1"/>
          <p:nvPr/>
        </p:nvSpPr>
        <p:spPr>
          <a:xfrm>
            <a:off x="6452235" y="4030980"/>
            <a:ext cx="5080000" cy="2162810"/>
          </a:xfrm>
          <a:prstGeom prst="rect">
            <a:avLst/>
          </a:prstGeom>
        </p:spPr>
        <p:txBody>
          <a:bodyPr>
            <a:spAutoFit/>
          </a:bodyPr>
          <a:p>
            <a:pPr>
              <a:spcAft>
                <a:spcPct val="60000"/>
              </a:spcAft>
            </a:pPr>
            <a:r>
              <a:rPr sz="2300" b="1"/>
              <a:t>🎯 Exercise for Practice:</a:t>
            </a:r>
            <a:endParaRPr sz="2300" b="1"/>
          </a:p>
          <a:p>
            <a:pPr>
              <a:buAutoNum type="arabicPeriod"/>
            </a:pPr>
            <a:r>
              <a:rPr sz="1600"/>
              <a:t>Add a method transfer(amount, other_account) with custom InvalidTransferError.</a:t>
            </a:r>
            <a:endParaRPr sz="1600"/>
          </a:p>
          <a:p>
            <a:pPr>
              <a:buAutoNum type="arabicPeriod"/>
            </a:pPr>
            <a:r>
              <a:rPr sz="1600"/>
              <a:t>Log all errors with timestamps using the logging module.</a:t>
            </a:r>
            <a:endParaRPr sz="1600"/>
          </a:p>
          <a:p>
            <a:pPr>
              <a:buAutoNum type="arabicPeriod"/>
            </a:pPr>
            <a:r>
              <a:rPr sz="1600"/>
              <a:t>Use finally to print "Transaction complete" whether error occurs or not.</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94005" y="109855"/>
            <a:ext cx="5885180" cy="4184650"/>
          </a:xfrm>
          <a:prstGeom prst="rect">
            <a:avLst/>
          </a:prstGeom>
        </p:spPr>
        <p:txBody>
          <a:bodyPr wrap="square">
            <a:spAutoFit/>
          </a:bodyPr>
          <a:p>
            <a:pPr marL="0" indent="0" algn="l" fontAlgn="base">
              <a:spcBef>
                <a:spcPct val="0"/>
              </a:spcBef>
              <a:spcAft>
                <a:spcPct val="0"/>
              </a:spcAft>
            </a:pPr>
            <a:r>
              <a:rPr sz="2100" b="1" i="0">
                <a:solidFill>
                  <a:srgbClr val="273239"/>
                </a:solidFill>
                <a:latin typeface="Nunito"/>
                <a:ea typeface="Nunito"/>
              </a:rPr>
              <a:t>Key Features of Python</a:t>
            </a:r>
            <a:endParaRPr sz="2100" b="1" i="0">
              <a:solidFill>
                <a:srgbClr val="273239"/>
              </a:solidFill>
              <a:latin typeface="Nunito"/>
              <a:ea typeface="Nunito"/>
            </a:endParaRPr>
          </a:p>
          <a:p>
            <a:pPr marL="0" indent="0" algn="l" fontAlgn="base">
              <a:spcBef>
                <a:spcPct val="0"/>
              </a:spcBef>
              <a:spcAft>
                <a:spcPct val="0"/>
              </a:spcAft>
            </a:pPr>
            <a:endParaRPr sz="2100" b="1"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Easy to Learn and Use: </a:t>
            </a:r>
            <a:r>
              <a:rPr sz="1600" b="0" i="0">
                <a:solidFill>
                  <a:srgbClr val="273239"/>
                </a:solidFill>
                <a:latin typeface="Nunito"/>
                <a:ea typeface="Nunito"/>
              </a:rPr>
              <a:t>Python’s simple and readable syntax makes it beginner-friendly.</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Cross-Platform Compatibility: </a:t>
            </a:r>
            <a:r>
              <a:rPr sz="1600" b="0" i="0">
                <a:solidFill>
                  <a:srgbClr val="273239"/>
                </a:solidFill>
                <a:latin typeface="Nunito"/>
                <a:ea typeface="Nunito"/>
              </a:rPr>
              <a:t>Python runs seamlessly on Windows, macOS, and Linux.</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Extensive Libraries:</a:t>
            </a:r>
            <a:r>
              <a:rPr sz="1600" b="0" i="0">
                <a:solidFill>
                  <a:srgbClr val="273239"/>
                </a:solidFill>
                <a:latin typeface="Nunito"/>
                <a:ea typeface="Nunito"/>
              </a:rPr>
              <a:t> Includes robust libraries for tasks like web development, data analysis, and machine learning.</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Dynamic Typing: </a:t>
            </a:r>
            <a:r>
              <a:rPr sz="1600" b="0" i="0">
                <a:solidFill>
                  <a:srgbClr val="273239"/>
                </a:solidFill>
                <a:latin typeface="Nunito"/>
                <a:ea typeface="Nunito"/>
              </a:rPr>
              <a:t>Variable types are determined automatically at runtime, simplifying code writing.</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Versatile:</a:t>
            </a:r>
            <a:r>
              <a:rPr sz="1600" b="0" i="0">
                <a:solidFill>
                  <a:srgbClr val="273239"/>
                </a:solidFill>
                <a:latin typeface="Nunito"/>
                <a:ea typeface="Nunito"/>
              </a:rPr>
              <a:t> Supports multiple programming paradigms, including object-oriented, functional, and procedural programming.</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1" i="0">
                <a:solidFill>
                  <a:srgbClr val="273239"/>
                </a:solidFill>
                <a:latin typeface="Nunito"/>
                <a:ea typeface="Nunito"/>
              </a:rPr>
              <a:t>Open Source:</a:t>
            </a:r>
            <a:r>
              <a:rPr sz="1600" b="0" i="0">
                <a:solidFill>
                  <a:srgbClr val="273239"/>
                </a:solidFill>
                <a:latin typeface="Nunito"/>
                <a:ea typeface="Nunito"/>
              </a:rPr>
              <a:t> Python is free to use, distribute, and modify.</a:t>
            </a:r>
            <a:endParaRPr sz="1600" b="0" i="0">
              <a:solidFill>
                <a:srgbClr val="273239"/>
              </a:solidFill>
              <a:latin typeface="Nunito"/>
              <a:ea typeface="Nunito"/>
            </a:endParaRPr>
          </a:p>
        </p:txBody>
      </p:sp>
      <p:sp>
        <p:nvSpPr>
          <p:cNvPr id="3" name="Text Box 2"/>
          <p:cNvSpPr txBox="1"/>
          <p:nvPr/>
        </p:nvSpPr>
        <p:spPr>
          <a:xfrm>
            <a:off x="6514465" y="280670"/>
            <a:ext cx="5581650" cy="5092700"/>
          </a:xfrm>
          <a:prstGeom prst="rect">
            <a:avLst/>
          </a:prstGeom>
        </p:spPr>
        <p:txBody>
          <a:bodyPr wrap="square">
            <a:spAutoFit/>
          </a:bodyPr>
          <a:p>
            <a:pPr marL="0" indent="0" algn="l" fontAlgn="base">
              <a:spcBef>
                <a:spcPct val="0"/>
              </a:spcBef>
              <a:spcAft>
                <a:spcPct val="0"/>
              </a:spcAft>
            </a:pPr>
            <a:r>
              <a:rPr sz="2100" b="1" i="0">
                <a:solidFill>
                  <a:srgbClr val="273239"/>
                </a:solidFill>
                <a:latin typeface="Nunito"/>
                <a:ea typeface="Nunito"/>
              </a:rPr>
              <a:t>Python Comments</a:t>
            </a:r>
            <a:endParaRPr sz="2100" b="1" i="0">
              <a:solidFill>
                <a:srgbClr val="273239"/>
              </a:solidFill>
              <a:latin typeface="Nunito"/>
              <a:ea typeface="Nunito"/>
            </a:endParaRPr>
          </a:p>
          <a:p>
            <a:pPr marL="0" indent="0" algn="l" fontAlgn="base">
              <a:spcBef>
                <a:spcPct val="0"/>
              </a:spcBef>
              <a:spcAft>
                <a:spcPct val="0"/>
              </a:spcAft>
            </a:pPr>
            <a:r>
              <a:rPr sz="1600" b="0" i="0" u="sng">
                <a:solidFill>
                  <a:srgbClr val="357960"/>
                </a:solidFill>
                <a:latin typeface="Nunito"/>
                <a:ea typeface="Nunito"/>
                <a:hlinkClick r:id="rId1"/>
              </a:rPr>
              <a:t>Comments in Python</a:t>
            </a:r>
            <a:r>
              <a:rPr sz="1600" b="0" i="0">
                <a:solidFill>
                  <a:srgbClr val="273239"/>
                </a:solidFill>
                <a:latin typeface="Nunito"/>
                <a:ea typeface="Nunito"/>
              </a:rPr>
              <a:t> are the lines in the code that are ignored by the interpreter during the execution of the program.</a:t>
            </a:r>
            <a:endParaRPr sz="1600" b="0" i="0">
              <a:solidFill>
                <a:srgbClr val="273239"/>
              </a:solidFill>
              <a:latin typeface="Nunito"/>
              <a:ea typeface="Nunito"/>
            </a:endParaRPr>
          </a:p>
          <a:p>
            <a:pPr marL="0" indent="0" algn="l" fontAlgn="base">
              <a:spcBef>
                <a:spcPct val="0"/>
              </a:spcBef>
              <a:spcAft>
                <a:spcPct val="0"/>
              </a:spcAft>
            </a:pP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Comments enhance the readability of the code.</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Comment can be used to identify functionality or structure the code-base.</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Comment can help understanding unusual or tricky scenarios handled by the code to prevent accidental removal or changes.</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Comments can be used to prevent executing any specific part of your code, while making changes or testing.</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lang="en-US" altLang="en-US" sz="1600" b="1" i="0">
                <a:solidFill>
                  <a:srgbClr val="273239"/>
                </a:solidFill>
                <a:latin typeface="Nunito"/>
                <a:ea typeface="Nunito"/>
              </a:rPr>
              <a:t># I am single line comment</a:t>
            </a:r>
            <a:endParaRPr lang="en-US" altLang="en-US" sz="1600" b="1" i="0">
              <a:solidFill>
                <a:srgbClr val="273239"/>
              </a:solidFill>
              <a:latin typeface="Nunito"/>
              <a:ea typeface="Nunito"/>
            </a:endParaRPr>
          </a:p>
          <a:p>
            <a:pPr marL="0" indent="0" algn="l" fontAlgn="base">
              <a:spcBef>
                <a:spcPct val="0"/>
              </a:spcBef>
              <a:spcAft>
                <a:spcPct val="0"/>
              </a:spcAft>
              <a:buFont typeface="Arial" panose="020B0604020202020204"/>
              <a:buChar char="•"/>
            </a:pPr>
            <a:endParaRPr lang="en-US" altLang="en-US" sz="1600" b="1" i="0">
              <a:solidFill>
                <a:srgbClr val="273239"/>
              </a:solidFill>
              <a:latin typeface="Nunito"/>
              <a:ea typeface="Nunito"/>
            </a:endParaRPr>
          </a:p>
          <a:p>
            <a:pPr marL="0" indent="0" algn="l" fontAlgn="base">
              <a:spcBef>
                <a:spcPct val="0"/>
              </a:spcBef>
              <a:spcAft>
                <a:spcPct val="0"/>
              </a:spcAft>
              <a:buFont typeface="Arial" panose="020B0604020202020204"/>
              <a:buChar char="•"/>
            </a:pPr>
            <a:r>
              <a:rPr lang="en-US" altLang="en-US" sz="1600" b="1" i="0">
                <a:solidFill>
                  <a:srgbClr val="273239"/>
                </a:solidFill>
                <a:latin typeface="Nunito"/>
                <a:ea typeface="Nunito"/>
              </a:rPr>
              <a:t>""" Multi-line comment used</a:t>
            </a:r>
            <a:endParaRPr lang="en-US" altLang="en-US" sz="1600" b="1" i="0">
              <a:solidFill>
                <a:srgbClr val="273239"/>
              </a:solidFill>
              <a:latin typeface="Nunito"/>
              <a:ea typeface="Nunito"/>
            </a:endParaRPr>
          </a:p>
          <a:p>
            <a:pPr marL="0" indent="0" algn="l" fontAlgn="base">
              <a:spcBef>
                <a:spcPct val="0"/>
              </a:spcBef>
              <a:spcAft>
                <a:spcPct val="0"/>
              </a:spcAft>
              <a:buFont typeface="Arial" panose="020B0604020202020204"/>
              <a:buChar char="•"/>
            </a:pPr>
            <a:r>
              <a:rPr lang="en-US" altLang="en-US" sz="1600" b="1" i="0">
                <a:solidFill>
                  <a:srgbClr val="273239"/>
                </a:solidFill>
                <a:latin typeface="Nunito"/>
                <a:ea typeface="Nunito"/>
              </a:rPr>
              <a:t>print("Python Comments") """</a:t>
            </a:r>
            <a:endParaRPr lang="en-US" altLang="en-US" sz="1600" b="1" i="0">
              <a:solidFill>
                <a:srgbClr val="273239"/>
              </a:solidFill>
              <a:latin typeface="Nunito"/>
              <a:ea typeface="Nunito"/>
            </a:endParaRPr>
          </a:p>
          <a:p>
            <a:pPr marL="0" indent="0" algn="l" fontAlgn="base">
              <a:spcBef>
                <a:spcPct val="0"/>
              </a:spcBef>
              <a:spcAft>
                <a:spcPct val="0"/>
              </a:spcAft>
              <a:buFont typeface="Arial" panose="020B0604020202020204"/>
              <a:buChar char="•"/>
            </a:pPr>
            <a:endParaRPr lang="en-US" altLang="en-US" sz="1600" b="1" i="0">
              <a:solidFill>
                <a:srgbClr val="273239"/>
              </a:solidFill>
              <a:latin typeface="Nunito"/>
              <a:ea typeface="Nunito"/>
            </a:endParaRPr>
          </a:p>
        </p:txBody>
      </p:sp>
      <p:sp>
        <p:nvSpPr>
          <p:cNvPr id="4" name="Text Box 3"/>
          <p:cNvSpPr txBox="1"/>
          <p:nvPr/>
        </p:nvSpPr>
        <p:spPr>
          <a:xfrm>
            <a:off x="294005" y="4493260"/>
            <a:ext cx="11802110" cy="1863090"/>
          </a:xfrm>
          <a:prstGeom prst="rect">
            <a:avLst/>
          </a:prstGeom>
        </p:spPr>
        <p:txBody>
          <a:bodyPr wrap="square">
            <a:noAutofit/>
          </a:bodyPr>
          <a:p>
            <a:pPr marL="0" indent="0" algn="l" fontAlgn="base">
              <a:lnSpc>
                <a:spcPct val="92000"/>
              </a:lnSpc>
              <a:spcBef>
                <a:spcPct val="0"/>
              </a:spcBef>
              <a:spcAft>
                <a:spcPct val="0"/>
              </a:spcAft>
            </a:pPr>
            <a:r>
              <a:rPr sz="1600" b="1" i="0">
                <a:solidFill>
                  <a:srgbClr val="273239"/>
                </a:solidFill>
                <a:latin typeface="Nunito"/>
                <a:ea typeface="Nunito"/>
              </a:rPr>
              <a:t>Here’s the “Hello World” program:</a:t>
            </a:r>
            <a:endParaRPr sz="1600" b="1" i="0">
              <a:solidFill>
                <a:srgbClr val="273239"/>
              </a:solidFill>
              <a:latin typeface="Nunito"/>
              <a:ea typeface="Nunito"/>
            </a:endParaRPr>
          </a:p>
          <a:p>
            <a:pPr marL="0" indent="0" fontAlgn="base">
              <a:lnSpc>
                <a:spcPct val="92000"/>
              </a:lnSpc>
              <a:spcBef>
                <a:spcPct val="0"/>
              </a:spcBef>
              <a:spcAft>
                <a:spcPct val="0"/>
              </a:spcAft>
            </a:pPr>
            <a:r>
              <a:rPr sz="2000">
                <a:solidFill>
                  <a:srgbClr val="008000"/>
                </a:solidFill>
                <a:latin typeface="Consolas" panose="020B0609020204030204"/>
                <a:ea typeface="Consolas" panose="020B0609020204030204"/>
              </a:rPr>
              <a:t>print</a:t>
            </a:r>
            <a:r>
              <a:rPr sz="2000">
                <a:latin typeface="Consolas" panose="020B0609020204030204"/>
                <a:ea typeface="Consolas" panose="020B0609020204030204"/>
              </a:rPr>
              <a:t>(</a:t>
            </a:r>
            <a:r>
              <a:rPr sz="2000">
                <a:solidFill>
                  <a:srgbClr val="BA2121"/>
                </a:solidFill>
                <a:latin typeface="Consolas" panose="020B0609020204030204"/>
                <a:ea typeface="Consolas" panose="020B0609020204030204"/>
              </a:rPr>
              <a:t>"Hello, World!"</a:t>
            </a:r>
            <a:r>
              <a:rPr sz="2000">
                <a:latin typeface="Consolas" panose="020B0609020204030204"/>
                <a:ea typeface="Consolas" panose="020B0609020204030204"/>
              </a:rPr>
              <a:t>)</a:t>
            </a:r>
            <a:endParaRPr sz="2000">
              <a:latin typeface="Consolas" panose="020B0609020204030204"/>
              <a:ea typeface="Consolas" panose="020B0609020204030204"/>
            </a:endParaRPr>
          </a:p>
          <a:p>
            <a:pPr marL="0" indent="0" algn="l" fontAlgn="base">
              <a:spcBef>
                <a:spcPct val="0"/>
              </a:spcBef>
              <a:spcAft>
                <a:spcPct val="0"/>
              </a:spcAft>
            </a:pPr>
            <a:r>
              <a:rPr sz="1600" b="0" i="0">
                <a:solidFill>
                  <a:srgbClr val="273239"/>
                </a:solidFill>
                <a:latin typeface="Nunito"/>
                <a:ea typeface="Nunito"/>
              </a:rPr>
              <a:t>Output</a:t>
            </a:r>
            <a:endParaRPr sz="1600" b="0" i="0">
              <a:solidFill>
                <a:srgbClr val="273239"/>
              </a:solidFill>
              <a:latin typeface="Nunito"/>
              <a:ea typeface="Nunito"/>
            </a:endParaRPr>
          </a:p>
          <a:p>
            <a:pPr marL="0" indent="0" algn="l" fontAlgn="base">
              <a:spcBef>
                <a:spcPct val="0"/>
              </a:spcBef>
              <a:spcAft>
                <a:spcPct val="0"/>
              </a:spcAft>
            </a:pPr>
            <a:r>
              <a:rPr sz="1600" b="1" i="0">
                <a:solidFill>
                  <a:srgbClr val="273239"/>
                </a:solidFill>
                <a:latin typeface="Nunito"/>
                <a:ea typeface="Nunito"/>
              </a:rPr>
              <a:t>How does this work:</a:t>
            </a:r>
            <a:endParaRPr sz="1600" b="1"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u="sng">
                <a:solidFill>
                  <a:srgbClr val="357960"/>
                </a:solidFill>
                <a:latin typeface="Nunito"/>
                <a:ea typeface="Nunito"/>
                <a:hlinkClick r:id="rId2"/>
              </a:rPr>
              <a:t>print()</a:t>
            </a:r>
            <a:r>
              <a:rPr sz="1600" b="0" i="0">
                <a:solidFill>
                  <a:srgbClr val="273239"/>
                </a:solidFill>
                <a:latin typeface="Nunito"/>
                <a:ea typeface="Nunito"/>
              </a:rPr>
              <a:t> is a </a:t>
            </a:r>
            <a:r>
              <a:rPr sz="1600" b="0" i="0" u="sng">
                <a:solidFill>
                  <a:srgbClr val="357960"/>
                </a:solidFill>
                <a:latin typeface="Nunito"/>
                <a:ea typeface="Nunito"/>
                <a:hlinkClick r:id="rId3"/>
              </a:rPr>
              <a:t>built-in function</a:t>
            </a:r>
            <a:r>
              <a:rPr sz="1600" b="0" i="0">
                <a:solidFill>
                  <a:srgbClr val="273239"/>
                </a:solidFill>
                <a:latin typeface="Nunito"/>
                <a:ea typeface="Nunito"/>
              </a:rPr>
              <a:t> in Python that tells the program to display something on the screen. We need to add the string in parenthesis of print() function that we are displaying on the screen.</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“Hello, World!” is a string text that we want to display. Strings are always enclosed in quotation marks.</a:t>
            </a:r>
            <a:endParaRPr sz="1600" b="0" i="0">
              <a:solidFill>
                <a:srgbClr val="273239"/>
              </a:solidFill>
              <a:latin typeface="Nunito"/>
              <a:ea typeface="Nunito"/>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0" y="0"/>
            <a:ext cx="5447665" cy="6400800"/>
          </a:xfrm>
          <a:prstGeom prst="rect">
            <a:avLst/>
          </a:prstGeom>
          <a:noFill/>
        </p:spPr>
        <p:txBody>
          <a:bodyPr wrap="square" rtlCol="0" anchor="t">
            <a:spAutoFit/>
          </a:bodyPr>
          <a:p>
            <a:r>
              <a:rPr lang="en-US" altLang="en-US" sz="1400" b="1">
                <a:solidFill>
                  <a:srgbClr val="FF0000"/>
                </a:solidFill>
              </a:rPr>
              <a:t># Custom exception</a:t>
            </a:r>
            <a:endParaRPr lang="en-US" altLang="en-US" sz="1400" b="1">
              <a:solidFill>
                <a:srgbClr val="FF0000"/>
              </a:solidFill>
            </a:endParaRPr>
          </a:p>
          <a:p>
            <a:r>
              <a:rPr lang="en-US" altLang="en-US" sz="1200"/>
              <a:t>class NegativeExceptionError(Exception):</a:t>
            </a:r>
            <a:endParaRPr lang="en-US" altLang="en-US" sz="1200"/>
          </a:p>
          <a:p>
            <a:r>
              <a:rPr lang="en-US" altLang="en-US" sz="1200"/>
              <a:t>    pass</a:t>
            </a:r>
            <a:endParaRPr lang="en-US" altLang="en-US" sz="1200"/>
          </a:p>
          <a:p>
            <a:r>
              <a:rPr lang="en-US" altLang="en-US" sz="1200"/>
              <a:t>class BankAccount:</a:t>
            </a:r>
            <a:endParaRPr lang="en-US" altLang="en-US" sz="1200"/>
          </a:p>
          <a:p>
            <a:r>
              <a:rPr lang="en-US" altLang="en-US" sz="1200"/>
              <a:t>    def __init__(self, owner, balance: int):</a:t>
            </a:r>
            <a:endParaRPr lang="en-US" altLang="en-US" sz="1200"/>
          </a:p>
          <a:p>
            <a:r>
              <a:rPr lang="en-US" altLang="en-US" sz="1200"/>
              <a:t>        self.owner = owner</a:t>
            </a:r>
            <a:endParaRPr lang="en-US" altLang="en-US" sz="1200"/>
          </a:p>
          <a:p>
            <a:r>
              <a:rPr lang="en-US" altLang="en-US" sz="1200"/>
              <a:t>        self.__balance = balance</a:t>
            </a:r>
            <a:endParaRPr lang="en-US" altLang="en-US" sz="1200"/>
          </a:p>
          <a:p>
            <a:endParaRPr lang="en-US" altLang="en-US" sz="1200"/>
          </a:p>
          <a:p>
            <a:r>
              <a:rPr lang="en-US" altLang="en-US" sz="1200"/>
              <a:t>    def get_balance(self):</a:t>
            </a:r>
            <a:endParaRPr lang="en-US" altLang="en-US" sz="1200"/>
          </a:p>
          <a:p>
            <a:r>
              <a:rPr lang="en-US" altLang="en-US" sz="1200"/>
              <a:t>        return self.__balance</a:t>
            </a:r>
            <a:endParaRPr lang="en-US" altLang="en-US" sz="1200"/>
          </a:p>
          <a:p>
            <a:endParaRPr lang="en-US" altLang="en-US" sz="1200"/>
          </a:p>
          <a:p>
            <a:r>
              <a:rPr lang="en-US" altLang="en-US" sz="1200"/>
              <a:t>    def deposit(self, amount):</a:t>
            </a:r>
            <a:endParaRPr lang="en-US" altLang="en-US" sz="1200"/>
          </a:p>
          <a:p>
            <a:r>
              <a:rPr lang="en-US" altLang="en-US" sz="1200"/>
              <a:t>        try:</a:t>
            </a:r>
            <a:endParaRPr lang="en-US" altLang="en-US" sz="1200"/>
          </a:p>
          <a:p>
            <a:r>
              <a:rPr lang="en-US" altLang="en-US" sz="1200"/>
              <a:t>            if amount &lt;= 0:</a:t>
            </a:r>
            <a:endParaRPr lang="en-US" altLang="en-US" sz="1200"/>
          </a:p>
          <a:p>
            <a:r>
              <a:rPr lang="en-US" altLang="en-US" sz="1200"/>
              <a:t>                raise NegativeExceptionError("Deposit amount must be positive.")</a:t>
            </a:r>
            <a:endParaRPr lang="en-US" altLang="en-US" sz="1200"/>
          </a:p>
          <a:p>
            <a:r>
              <a:rPr lang="en-US" altLang="en-US" sz="1200"/>
              <a:t>            self.__balance += amount</a:t>
            </a:r>
            <a:endParaRPr lang="en-US" altLang="en-US" sz="1200"/>
          </a:p>
          <a:p>
            <a:r>
              <a:rPr lang="en-US" altLang="en-US" sz="1200"/>
              <a:t>            print(f"✅ Deposited ₹{amount}. Balance: ₹{self.__balance}")</a:t>
            </a:r>
            <a:endParaRPr lang="en-US" altLang="en-US" sz="1200"/>
          </a:p>
          <a:p>
            <a:r>
              <a:rPr lang="en-US" altLang="en-US" sz="1200"/>
              <a:t>        </a:t>
            </a:r>
            <a:endParaRPr lang="en-US" altLang="en-US" sz="1200"/>
          </a:p>
          <a:p>
            <a:r>
              <a:rPr lang="en-US" altLang="en-US" sz="1200"/>
              <a:t>        except NegativeExceptionError as e:</a:t>
            </a:r>
            <a:endParaRPr lang="en-US" altLang="en-US" sz="1200"/>
          </a:p>
          <a:p>
            <a:r>
              <a:rPr lang="en-US" altLang="en-US" sz="1200"/>
              <a:t>            print(f"❌ Error: {e}")</a:t>
            </a:r>
            <a:endParaRPr lang="en-US" altLang="en-US" sz="1200"/>
          </a:p>
          <a:p>
            <a:r>
              <a:rPr lang="en-US" altLang="en-US" sz="1200"/>
              <a:t>        </a:t>
            </a:r>
            <a:endParaRPr lang="en-US" altLang="en-US" sz="1200"/>
          </a:p>
          <a:p>
            <a:r>
              <a:rPr lang="en-US" altLang="en-US" sz="1200"/>
              <a:t>        print("Deposit method executed.")</a:t>
            </a:r>
            <a:endParaRPr lang="en-US" altLang="en-US" sz="1200"/>
          </a:p>
          <a:p>
            <a:endParaRPr lang="en-US" altLang="en-US" sz="1200"/>
          </a:p>
          <a:p>
            <a:r>
              <a:rPr lang="en-US" altLang="en-US" sz="1200"/>
              <a:t>    def withdraw(self, amount):</a:t>
            </a:r>
            <a:endParaRPr lang="en-US" altLang="en-US" sz="1200"/>
          </a:p>
          <a:p>
            <a:r>
              <a:rPr lang="en-US" altLang="en-US" sz="1200"/>
              <a:t>        try:</a:t>
            </a:r>
            <a:endParaRPr lang="en-US" altLang="en-US" sz="1200"/>
          </a:p>
          <a:p>
            <a:r>
              <a:rPr lang="en-US" altLang="en-US" sz="1200"/>
              <a:t>            if amount &lt;= 0:</a:t>
            </a:r>
            <a:endParaRPr lang="en-US" altLang="en-US" sz="1200"/>
          </a:p>
          <a:p>
            <a:r>
              <a:rPr lang="en-US" altLang="en-US" sz="1200"/>
              <a:t>                raise NegativeExceptionError("Withdrawal amount must be positive.")</a:t>
            </a:r>
            <a:endParaRPr lang="en-US" altLang="en-US" sz="1200"/>
          </a:p>
          <a:p>
            <a:r>
              <a:rPr lang="en-US" altLang="en-US" sz="1200"/>
              <a:t>            if amount &gt; self.__balance:</a:t>
            </a:r>
            <a:endParaRPr lang="en-US" altLang="en-US" sz="1200"/>
          </a:p>
          <a:p>
            <a:r>
              <a:rPr lang="en-US" altLang="en-US" sz="1200"/>
              <a:t>                raise NegativeExceptionError("Insufficient balance.")</a:t>
            </a:r>
            <a:endParaRPr lang="en-US" altLang="en-US" sz="1200"/>
          </a:p>
          <a:p>
            <a:r>
              <a:rPr lang="en-US" altLang="en-US" sz="1200"/>
              <a:t>            self.__balance -= amount</a:t>
            </a:r>
            <a:endParaRPr lang="en-US" altLang="en-US" sz="1200"/>
          </a:p>
          <a:p>
            <a:r>
              <a:rPr lang="en-US" altLang="en-US" sz="1200"/>
              <a:t>            print(f"✅ Withdrew ₹{amount}. Balance: ₹{self.__balance}")</a:t>
            </a:r>
            <a:endParaRPr lang="en-US" altLang="en-US" sz="1200"/>
          </a:p>
          <a:p>
            <a:r>
              <a:rPr lang="en-US" altLang="en-US" sz="1200"/>
              <a:t>        except NegativeExceptionError as e:</a:t>
            </a:r>
            <a:endParaRPr lang="en-US" altLang="en-US" sz="1200"/>
          </a:p>
          <a:p>
            <a:r>
              <a:rPr lang="en-US" altLang="en-US" sz="1200"/>
              <a:t>            print(f"❌ Error: {e}")</a:t>
            </a:r>
            <a:endParaRPr lang="en-US" altLang="en-US" sz="1200"/>
          </a:p>
          <a:p>
            <a:r>
              <a:rPr lang="en-US" altLang="en-US" sz="1200"/>
              <a:t>        print("Withdraw method executed.")</a:t>
            </a:r>
            <a:endParaRPr lang="en-US" altLang="en-US" sz="1200"/>
          </a:p>
        </p:txBody>
      </p:sp>
      <p:sp>
        <p:nvSpPr>
          <p:cNvPr id="4" name="Text Box 3"/>
          <p:cNvSpPr txBox="1"/>
          <p:nvPr/>
        </p:nvSpPr>
        <p:spPr>
          <a:xfrm>
            <a:off x="5943600" y="121285"/>
            <a:ext cx="6096000" cy="2306955"/>
          </a:xfrm>
          <a:prstGeom prst="rect">
            <a:avLst/>
          </a:prstGeom>
          <a:noFill/>
        </p:spPr>
        <p:txBody>
          <a:bodyPr wrap="square" rtlCol="0" anchor="t">
            <a:spAutoFit/>
          </a:bodyPr>
          <a:p>
            <a:endParaRPr lang="en-US" altLang="en-US"/>
          </a:p>
          <a:p>
            <a:r>
              <a:rPr lang="en-US" altLang="en-US">
                <a:sym typeface="+mn-ea"/>
              </a:rPr>
              <a:t># Testing</a:t>
            </a:r>
            <a:endParaRPr lang="en-US" altLang="en-US"/>
          </a:p>
          <a:p>
            <a:r>
              <a:rPr lang="en-US" altLang="en-US">
                <a:sym typeface="+mn-ea"/>
              </a:rPr>
              <a:t>a = BankAccount("Raj", 0)</a:t>
            </a:r>
            <a:endParaRPr lang="en-US" altLang="en-US"/>
          </a:p>
          <a:p>
            <a:r>
              <a:rPr lang="en-US" altLang="en-US">
                <a:sym typeface="+mn-ea"/>
              </a:rPr>
              <a:t>a.deposit(-78)    # Error handled</a:t>
            </a:r>
            <a:endParaRPr lang="en-US" altLang="en-US"/>
          </a:p>
          <a:p>
            <a:r>
              <a:rPr lang="en-US" altLang="en-US">
                <a:sym typeface="+mn-ea"/>
              </a:rPr>
              <a:t>a.deposit(1000)   # Success</a:t>
            </a:r>
            <a:endParaRPr lang="en-US" altLang="en-US"/>
          </a:p>
          <a:p>
            <a:r>
              <a:rPr lang="en-US" altLang="en-US">
                <a:sym typeface="+mn-ea"/>
              </a:rPr>
              <a:t>a.withdraw(2000)  # Insufficient balance error handled</a:t>
            </a:r>
            <a:endParaRPr lang="en-US" altLang="en-US"/>
          </a:p>
          <a:p>
            <a:r>
              <a:rPr lang="en-US" altLang="en-US">
                <a:sym typeface="+mn-ea"/>
              </a:rPr>
              <a:t>a.withdraw(-500)  # Negative amount error handled</a:t>
            </a:r>
            <a:endParaRPr lang="en-US" altLang="en-US"/>
          </a:p>
          <a:p>
            <a:endParaRPr lang="en-US" alt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ext Box 7"/>
          <p:cNvSpPr txBox="1"/>
          <p:nvPr/>
        </p:nvSpPr>
        <p:spPr>
          <a:xfrm>
            <a:off x="405765" y="381953"/>
            <a:ext cx="5080000" cy="337185"/>
          </a:xfrm>
          <a:prstGeom prst="rect">
            <a:avLst/>
          </a:prstGeom>
        </p:spPr>
        <p:txBody>
          <a:bodyPr>
            <a:spAutoFit/>
          </a:bodyPr>
          <a:p>
            <a:pPr>
              <a:spcAft>
                <a:spcPct val="60000"/>
              </a:spcAft>
            </a:pPr>
            <a:r>
              <a:rPr sz="1600" b="1"/>
              <a:t>📚 Summary</a:t>
            </a:r>
            <a:endParaRPr sz="1600" b="1"/>
          </a:p>
        </p:txBody>
      </p:sp>
      <p:graphicFrame>
        <p:nvGraphicFramePr>
          <p:cNvPr id="9" name="Table 8"/>
          <p:cNvGraphicFramePr/>
          <p:nvPr/>
        </p:nvGraphicFramePr>
        <p:xfrm>
          <a:off x="405765" y="719138"/>
          <a:ext cx="10485120" cy="5425440"/>
        </p:xfrm>
        <a:graphic>
          <a:graphicData uri="http://schemas.openxmlformats.org/drawingml/2006/table">
            <a:tbl>
              <a:tblPr>
                <a:tableStyleId>{D7AC3CCA-C797-4891-BE02-D94E43425B78}</a:tableStyleId>
              </a:tblPr>
              <a:tblGrid>
                <a:gridCol w="5242560"/>
                <a:gridCol w="5242560"/>
              </a:tblGrid>
              <a:tr h="0">
                <a:tc>
                  <a:txBody>
                    <a:bodyPr/>
                    <a:p>
                      <a:r>
                        <a:rPr sz="3200"/>
                        <a:t>Keyword</a:t>
                      </a:r>
                      <a:endParaRPr sz="3200"/>
                    </a:p>
                  </a:txBody>
                  <a:tcPr anchor="ctr" anchorCtr="0"/>
                </a:tc>
                <a:tc>
                  <a:txBody>
                    <a:bodyPr/>
                    <a:p>
                      <a:r>
                        <a:rPr sz="3200"/>
                        <a:t>Purpose</a:t>
                      </a:r>
                      <a:endParaRPr sz="3200"/>
                    </a:p>
                  </a:txBody>
                  <a:tcPr anchor="ctr" anchorCtr="0"/>
                </a:tc>
              </a:tr>
              <a:tr h="125730">
                <a:tc>
                  <a:txBody>
                    <a:bodyPr/>
                    <a:p>
                      <a:r>
                        <a:rPr sz="3200"/>
                        <a:t>try</a:t>
                      </a:r>
                      <a:endParaRPr sz="3200"/>
                    </a:p>
                  </a:txBody>
                  <a:tcPr anchor="ctr" anchorCtr="0"/>
                </a:tc>
                <a:tc>
                  <a:txBody>
                    <a:bodyPr/>
                    <a:p>
                      <a:r>
                        <a:rPr sz="3200"/>
                        <a:t>Wraps code that might throw error</a:t>
                      </a:r>
                      <a:endParaRPr sz="3200"/>
                    </a:p>
                  </a:txBody>
                  <a:tcPr anchor="ctr" anchorCtr="0"/>
                </a:tc>
              </a:tr>
              <a:tr h="0">
                <a:tc>
                  <a:txBody>
                    <a:bodyPr/>
                    <a:p>
                      <a:r>
                        <a:rPr sz="3200"/>
                        <a:t>except</a:t>
                      </a:r>
                      <a:endParaRPr sz="3200"/>
                    </a:p>
                  </a:txBody>
                  <a:tcPr anchor="ctr" anchorCtr="0"/>
                </a:tc>
                <a:tc>
                  <a:txBody>
                    <a:bodyPr/>
                    <a:p>
                      <a:r>
                        <a:rPr sz="3200"/>
                        <a:t>Handles specific or general exceptions</a:t>
                      </a:r>
                      <a:endParaRPr sz="3200"/>
                    </a:p>
                  </a:txBody>
                  <a:tcPr anchor="ctr" anchorCtr="0"/>
                </a:tc>
              </a:tr>
              <a:tr h="167640">
                <a:tc>
                  <a:txBody>
                    <a:bodyPr/>
                    <a:p>
                      <a:r>
                        <a:rPr sz="3200"/>
                        <a:t>else</a:t>
                      </a:r>
                      <a:endParaRPr sz="3200"/>
                    </a:p>
                  </a:txBody>
                  <a:tcPr anchor="ctr" anchorCtr="0"/>
                </a:tc>
                <a:tc>
                  <a:txBody>
                    <a:bodyPr/>
                    <a:p>
                      <a:r>
                        <a:rPr sz="3200"/>
                        <a:t>Runs when no error occurs</a:t>
                      </a:r>
                      <a:endParaRPr sz="3200"/>
                    </a:p>
                  </a:txBody>
                  <a:tcPr anchor="ctr" anchorCtr="0"/>
                </a:tc>
              </a:tr>
              <a:tr h="0">
                <a:tc>
                  <a:txBody>
                    <a:bodyPr/>
                    <a:p>
                      <a:r>
                        <a:rPr sz="3200"/>
                        <a:t>finally</a:t>
                      </a:r>
                      <a:endParaRPr sz="3200"/>
                    </a:p>
                  </a:txBody>
                  <a:tcPr anchor="ctr" anchorCtr="0"/>
                </a:tc>
                <a:tc>
                  <a:txBody>
                    <a:bodyPr/>
                    <a:p>
                      <a:r>
                        <a:rPr sz="3200"/>
                        <a:t>Always runs (error or no error)</a:t>
                      </a:r>
                      <a:endParaRPr sz="3200"/>
                    </a:p>
                  </a:txBody>
                  <a:tcPr anchor="ctr" anchorCtr="0"/>
                </a:tc>
              </a:tr>
              <a:tr h="0">
                <a:tc>
                  <a:txBody>
                    <a:bodyPr/>
                    <a:p>
                      <a:r>
                        <a:rPr sz="3200"/>
                        <a:t>raise</a:t>
                      </a:r>
                      <a:endParaRPr sz="3200"/>
                    </a:p>
                  </a:txBody>
                  <a:tcPr anchor="ctr" anchorCtr="0"/>
                </a:tc>
                <a:tc>
                  <a:txBody>
                    <a:bodyPr/>
                    <a:p>
                      <a:r>
                        <a:rPr sz="3200"/>
                        <a:t>Manually triggers an exception</a:t>
                      </a:r>
                      <a:endParaRPr sz="3200"/>
                    </a:p>
                  </a:txBody>
                  <a:tcPr anchor="ctr" anchorCtr="0"/>
                </a:tc>
              </a:tr>
            </a:tbl>
          </a:graphicData>
        </a:graphic>
      </p:graphicFrame>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6325870" y="1068705"/>
            <a:ext cx="5833110" cy="3860800"/>
          </a:xfrm>
          <a:prstGeom prst="rect">
            <a:avLst/>
          </a:prstGeom>
        </p:spPr>
        <p:txBody>
          <a:bodyPr wrap="square">
            <a:spAutoFit/>
          </a:bodyPr>
          <a:p>
            <a:pPr>
              <a:spcAft>
                <a:spcPct val="60000"/>
              </a:spcAft>
            </a:pPr>
            <a:r>
              <a:rPr sz="2200" b="1"/>
              <a:t>Example Usage:</a:t>
            </a:r>
            <a:endParaRPr sz="2200" b="1"/>
          </a:p>
          <a:p>
            <a:r>
              <a:rPr sz="1600"/>
              <a:t>defwithdraw(balance, amount):
    if amount &gt; balance:
        raise InsufficientFundsError(balance, amount)
    return balance - amount
# Test
try:
    withdraw(100, 150)
except InsufficientFundsError as e:
    print(e)
</a:t>
            </a:r>
            <a:endParaRPr sz="1600"/>
          </a:p>
          <a:p>
            <a:r>
              <a:rPr sz="1600"/>
              <a:t>This gives you a more informative and practical custom exception than using pass.</a:t>
            </a:r>
            <a:endParaRPr sz="1600"/>
          </a:p>
        </p:txBody>
      </p:sp>
      <p:sp>
        <p:nvSpPr>
          <p:cNvPr id="5" name="Text Box 4"/>
          <p:cNvSpPr txBox="1"/>
          <p:nvPr/>
        </p:nvSpPr>
        <p:spPr>
          <a:xfrm>
            <a:off x="0" y="0"/>
            <a:ext cx="6325870" cy="6245860"/>
          </a:xfrm>
          <a:prstGeom prst="rect">
            <a:avLst/>
          </a:prstGeom>
          <a:noFill/>
        </p:spPr>
        <p:txBody>
          <a:bodyPr wrap="square" rtlCol="0" anchor="t">
            <a:spAutoFit/>
          </a:bodyPr>
          <a:p>
            <a:r>
              <a:rPr sz="1600">
                <a:sym typeface="+mn-ea"/>
              </a:rPr>
              <a:t>The pass statement is a placeholder that does nothing. </a:t>
            </a:r>
            <a:endParaRPr sz="1600">
              <a:sym typeface="+mn-ea"/>
            </a:endParaRPr>
          </a:p>
          <a:p>
            <a:endParaRPr sz="1600">
              <a:sym typeface="+mn-ea"/>
            </a:endParaRPr>
          </a:p>
          <a:p>
            <a:r>
              <a:rPr sz="1600">
                <a:sym typeface="+mn-ea"/>
              </a:rPr>
              <a:t>If you want your custom exception InsufficientFundsError to do more — such as display a custom error message — you can override the __init__ or __str__ method. Here's how you can do it:</a:t>
            </a:r>
            <a:endParaRPr sz="1600">
              <a:sym typeface="+mn-ea"/>
            </a:endParaRPr>
          </a:p>
          <a:p>
            <a:endParaRPr sz="1600"/>
          </a:p>
          <a:p>
            <a:pPr>
              <a:spcAft>
                <a:spcPct val="60000"/>
              </a:spcAft>
            </a:pPr>
            <a:r>
              <a:rPr sz="2200" b="1">
                <a:sym typeface="+mn-ea"/>
              </a:rPr>
              <a:t>✅ With Custom Error Message:</a:t>
            </a:r>
            <a:endParaRPr sz="2200" b="1"/>
          </a:p>
          <a:p>
            <a:r>
              <a:rPr sz="1600">
                <a:sym typeface="+mn-ea"/>
              </a:rPr>
              <a:t>classInsufficientFundsError(Exception):
    def__init__(self, message="Insufficient funds in the account."):
        self.message = message
        super().__init__(self.message)
</a:t>
            </a:r>
            <a:endParaRPr sz="1600"/>
          </a:p>
          <a:p>
            <a:pPr>
              <a:spcAft>
                <a:spcPct val="60000"/>
              </a:spcAft>
            </a:pPr>
            <a:r>
              <a:rPr sz="2200" b="1">
                <a:sym typeface="+mn-ea"/>
              </a:rPr>
              <a:t>✅ With Dynamic Details (e.g., balance and amount):</a:t>
            </a:r>
            <a:endParaRPr sz="2200" b="1"/>
          </a:p>
          <a:p>
            <a:r>
              <a:rPr sz="1600">
                <a:sym typeface="+mn-ea"/>
              </a:rPr>
              <a:t>classInsufficientFundsError(Exception):
    def__init__(self, balance, amount):
        self.balance = balance
        self.amount = amount
        message = f"Transaction failed: Tried to withdraw {amount}, but only {balance} is available."
        super().__init__(message)
</a:t>
            </a:r>
            <a:endParaRPr lang="en-US" sz="1600">
              <a:sym typeface="+mn-ea"/>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67030" y="160973"/>
            <a:ext cx="5080000" cy="3043555"/>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File Handling</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What is file Handling</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Different Modes to Open File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Opening Files in Python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Reading Files in Python -Read,Readline ,Readlines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Writing to the Files in Python -Write ,Writelines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7" tooltip="Add sub topic content"/>
              </a:rPr>
              <a:t>Closing Files in Python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8" tooltip="Add sub topic content"/>
              </a:rPr>
              <a:t>Working with file pointers - Seek ,Tell</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9" tooltip="Add sub topic content"/>
              </a:rPr>
              <a:t>Pickling &amp; Unpickling</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0" tooltip="Add sub topic content"/>
              </a:rPr>
              <a:t>Exception Handling[try,except,finally)</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1"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p:txBody>
      </p:sp>
      <p:sp>
        <p:nvSpPr>
          <p:cNvPr id="3" name="Text Box 2"/>
          <p:cNvSpPr txBox="1"/>
          <p:nvPr/>
        </p:nvSpPr>
        <p:spPr>
          <a:xfrm>
            <a:off x="581025" y="3613150"/>
            <a:ext cx="6096000" cy="368300"/>
          </a:xfrm>
          <a:prstGeom prst="rect">
            <a:avLst/>
          </a:prstGeom>
          <a:noFill/>
        </p:spPr>
        <p:txBody>
          <a:bodyPr wrap="square" rtlCol="0" anchor="t">
            <a:spAutoFit/>
          </a:bodyPr>
          <a:p>
            <a:pPr indent="0">
              <a:buFont typeface="Arial" panose="020B0604020202020204" pitchFamily="34" charset="0"/>
              <a:buNone/>
            </a:pPr>
            <a:r>
              <a:rPr lang="en-US">
                <a:sym typeface="+mn-ea"/>
              </a:rPr>
              <a:t>https://www.tutorialspoint.com/python/index.htm</a:t>
            </a:r>
            <a:endParaRPr lang="en-US">
              <a:sym typeface="+mn-ea"/>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54965" y="3429000"/>
            <a:ext cx="2769870" cy="398780"/>
          </a:xfrm>
          <a:prstGeom prst="rect">
            <a:avLst/>
          </a:prstGeom>
        </p:spPr>
        <p:txBody>
          <a:bodyPr wrap="square">
            <a:spAutoFit/>
          </a:bodyPr>
          <a:p>
            <a:pPr>
              <a:spcAft>
                <a:spcPct val="60000"/>
              </a:spcAft>
            </a:pPr>
            <a:r>
              <a:rPr sz="2000" b="1"/>
              <a:t>🔑 Key File Operations</a:t>
            </a:r>
            <a:endParaRPr sz="2000" b="1"/>
          </a:p>
        </p:txBody>
      </p:sp>
      <p:graphicFrame>
        <p:nvGraphicFramePr>
          <p:cNvPr id="5" name="Table 4"/>
          <p:cNvGraphicFramePr/>
          <p:nvPr>
            <p:custDataLst>
              <p:tags r:id="rId1"/>
            </p:custDataLst>
          </p:nvPr>
        </p:nvGraphicFramePr>
        <p:xfrm>
          <a:off x="774065" y="4081780"/>
          <a:ext cx="8435975" cy="1828800"/>
        </p:xfrm>
        <a:graphic>
          <a:graphicData uri="http://schemas.openxmlformats.org/drawingml/2006/table">
            <a:tbl>
              <a:tblPr/>
              <a:tblGrid>
                <a:gridCol w="2289810"/>
                <a:gridCol w="1920875"/>
                <a:gridCol w="4225290"/>
              </a:tblGrid>
              <a:tr h="0">
                <a:tc>
                  <a:txBody>
                    <a:bodyPr/>
                    <a:p>
                      <a:r>
                        <a:rPr sz="2000"/>
                        <a:t>Operation</a:t>
                      </a:r>
                      <a:endParaRPr sz="2000"/>
                    </a:p>
                  </a:txBody>
                  <a:tcPr marL="0" marR="0" marT="0" marB="0" anchor="ctr" anchorCtr="0">
                    <a:lnL>
                      <a:noFill/>
                    </a:lnL>
                    <a:lnR>
                      <a:noFill/>
                    </a:lnR>
                    <a:lnT>
                      <a:noFill/>
                    </a:lnT>
                    <a:lnB>
                      <a:noFill/>
                    </a:lnB>
                    <a:noFill/>
                  </a:tcPr>
                </a:tc>
                <a:tc>
                  <a:txBody>
                    <a:bodyPr/>
                    <a:p>
                      <a:r>
                        <a:rPr sz="2000"/>
                        <a:t>Mode</a:t>
                      </a:r>
                      <a:endParaRPr sz="2000"/>
                    </a:p>
                  </a:txBody>
                  <a:tcPr marL="0" marR="0" marT="0" marB="0" anchor="ctr" anchorCtr="0">
                    <a:lnL>
                      <a:noFill/>
                    </a:lnL>
                    <a:lnR>
                      <a:noFill/>
                    </a:lnR>
                    <a:lnT>
                      <a:noFill/>
                    </a:lnT>
                    <a:lnB>
                      <a:noFill/>
                    </a:lnB>
                    <a:noFill/>
                  </a:tcPr>
                </a:tc>
                <a:tc>
                  <a:txBody>
                    <a:bodyPr/>
                    <a:p>
                      <a:r>
                        <a:rPr sz="2000"/>
                        <a:t>Description</a:t>
                      </a:r>
                      <a:endParaRPr sz="2000"/>
                    </a:p>
                  </a:txBody>
                  <a:tcPr marL="0" marR="0" marT="0" marB="0" anchor="ctr" anchorCtr="0">
                    <a:lnL>
                      <a:noFill/>
                    </a:lnL>
                    <a:lnR>
                      <a:noFill/>
                    </a:lnR>
                    <a:lnT>
                      <a:noFill/>
                    </a:lnT>
                    <a:lnB>
                      <a:noFill/>
                    </a:lnB>
                    <a:noFill/>
                  </a:tcPr>
                </a:tc>
              </a:tr>
              <a:tr h="0">
                <a:tc>
                  <a:txBody>
                    <a:bodyPr/>
                    <a:p>
                      <a:r>
                        <a:rPr sz="2000"/>
                        <a:t>Read</a:t>
                      </a:r>
                      <a:endParaRPr sz="2000"/>
                    </a:p>
                  </a:txBody>
                  <a:tcPr marL="0" marR="0" marT="0" marB="0" anchor="ctr" anchorCtr="0">
                    <a:lnL>
                      <a:noFill/>
                    </a:lnL>
                    <a:lnR>
                      <a:noFill/>
                    </a:lnR>
                    <a:lnT>
                      <a:noFill/>
                    </a:lnT>
                    <a:lnB>
                      <a:noFill/>
                    </a:lnB>
                    <a:noFill/>
                  </a:tcPr>
                </a:tc>
                <a:tc>
                  <a:txBody>
                    <a:bodyPr/>
                    <a:p>
                      <a:r>
                        <a:rPr sz="2000"/>
                        <a:t>'r'</a:t>
                      </a:r>
                      <a:endParaRPr sz="2000"/>
                    </a:p>
                  </a:txBody>
                  <a:tcPr marL="0" marR="0" marT="0" marB="0" anchor="ctr" anchorCtr="0">
                    <a:lnL>
                      <a:noFill/>
                    </a:lnL>
                    <a:lnR>
                      <a:noFill/>
                    </a:lnR>
                    <a:lnT>
                      <a:noFill/>
                    </a:lnT>
                    <a:lnB>
                      <a:noFill/>
                    </a:lnB>
                    <a:noFill/>
                  </a:tcPr>
                </a:tc>
                <a:tc>
                  <a:txBody>
                    <a:bodyPr/>
                    <a:p>
                      <a:r>
                        <a:rPr sz="2000"/>
                        <a:t>Opens a file for reading (default)</a:t>
                      </a:r>
                      <a:endParaRPr sz="2000"/>
                    </a:p>
                  </a:txBody>
                  <a:tcPr marL="0" marR="0" marT="0" marB="0" anchor="ctr" anchorCtr="0">
                    <a:lnL>
                      <a:noFill/>
                    </a:lnL>
                    <a:lnR>
                      <a:noFill/>
                    </a:lnR>
                    <a:lnT>
                      <a:noFill/>
                    </a:lnT>
                    <a:lnB>
                      <a:noFill/>
                    </a:lnB>
                    <a:noFill/>
                  </a:tcPr>
                </a:tc>
              </a:tr>
              <a:tr h="0">
                <a:tc>
                  <a:txBody>
                    <a:bodyPr/>
                    <a:p>
                      <a:r>
                        <a:rPr sz="2000"/>
                        <a:t>Write</a:t>
                      </a:r>
                      <a:endParaRPr sz="2000"/>
                    </a:p>
                  </a:txBody>
                  <a:tcPr marL="0" marR="0" marT="0" marB="0" anchor="ctr" anchorCtr="0">
                    <a:lnL>
                      <a:noFill/>
                    </a:lnL>
                    <a:lnR>
                      <a:noFill/>
                    </a:lnR>
                    <a:lnT>
                      <a:noFill/>
                    </a:lnT>
                    <a:lnB>
                      <a:noFill/>
                    </a:lnB>
                    <a:noFill/>
                  </a:tcPr>
                </a:tc>
                <a:tc>
                  <a:txBody>
                    <a:bodyPr/>
                    <a:p>
                      <a:r>
                        <a:rPr sz="2000"/>
                        <a:t>'w'</a:t>
                      </a:r>
                      <a:endParaRPr sz="2000"/>
                    </a:p>
                  </a:txBody>
                  <a:tcPr marL="0" marR="0" marT="0" marB="0" anchor="ctr" anchorCtr="0">
                    <a:lnL>
                      <a:noFill/>
                    </a:lnL>
                    <a:lnR>
                      <a:noFill/>
                    </a:lnR>
                    <a:lnT>
                      <a:noFill/>
                    </a:lnT>
                    <a:lnB>
                      <a:noFill/>
                    </a:lnB>
                    <a:noFill/>
                  </a:tcPr>
                </a:tc>
                <a:tc>
                  <a:txBody>
                    <a:bodyPr/>
                    <a:p>
                      <a:r>
                        <a:rPr sz="2000"/>
                        <a:t>Opens a file for writing (overwrites)</a:t>
                      </a:r>
                      <a:endParaRPr sz="2000"/>
                    </a:p>
                  </a:txBody>
                  <a:tcPr marL="0" marR="0" marT="0" marB="0" anchor="ctr" anchorCtr="0">
                    <a:lnL>
                      <a:noFill/>
                    </a:lnL>
                    <a:lnR>
                      <a:noFill/>
                    </a:lnR>
                    <a:lnT>
                      <a:noFill/>
                    </a:lnT>
                    <a:lnB>
                      <a:noFill/>
                    </a:lnB>
                    <a:noFill/>
                  </a:tcPr>
                </a:tc>
              </a:tr>
              <a:tr h="0">
                <a:tc>
                  <a:txBody>
                    <a:bodyPr/>
                    <a:p>
                      <a:r>
                        <a:rPr sz="2000"/>
                        <a:t>Append</a:t>
                      </a:r>
                      <a:endParaRPr sz="2000"/>
                    </a:p>
                  </a:txBody>
                  <a:tcPr marL="0" marR="0" marT="0" marB="0" anchor="ctr" anchorCtr="0">
                    <a:lnL>
                      <a:noFill/>
                    </a:lnL>
                    <a:lnR>
                      <a:noFill/>
                    </a:lnR>
                    <a:lnT>
                      <a:noFill/>
                    </a:lnT>
                    <a:lnB>
                      <a:noFill/>
                    </a:lnB>
                    <a:noFill/>
                  </a:tcPr>
                </a:tc>
                <a:tc>
                  <a:txBody>
                    <a:bodyPr/>
                    <a:p>
                      <a:r>
                        <a:rPr sz="2000"/>
                        <a:t>'a'</a:t>
                      </a:r>
                      <a:endParaRPr sz="2000"/>
                    </a:p>
                  </a:txBody>
                  <a:tcPr marL="0" marR="0" marT="0" marB="0" anchor="ctr" anchorCtr="0">
                    <a:lnL>
                      <a:noFill/>
                    </a:lnL>
                    <a:lnR>
                      <a:noFill/>
                    </a:lnR>
                    <a:lnT>
                      <a:noFill/>
                    </a:lnT>
                    <a:lnB>
                      <a:noFill/>
                    </a:lnB>
                    <a:noFill/>
                  </a:tcPr>
                </a:tc>
                <a:tc>
                  <a:txBody>
                    <a:bodyPr/>
                    <a:p>
                      <a:r>
                        <a:rPr sz="2000"/>
                        <a:t>Opens a file for appending</a:t>
                      </a:r>
                      <a:endParaRPr sz="2000"/>
                    </a:p>
                  </a:txBody>
                  <a:tcPr marL="0" marR="0" marT="0" marB="0" anchor="ctr" anchorCtr="0">
                    <a:lnL>
                      <a:noFill/>
                    </a:lnL>
                    <a:lnR>
                      <a:noFill/>
                    </a:lnR>
                    <a:lnT>
                      <a:noFill/>
                    </a:lnT>
                    <a:lnB>
                      <a:noFill/>
                    </a:lnB>
                    <a:noFill/>
                  </a:tcPr>
                </a:tc>
              </a:tr>
              <a:tr h="0">
                <a:tc>
                  <a:txBody>
                    <a:bodyPr/>
                    <a:p>
                      <a:r>
                        <a:rPr sz="2000"/>
                        <a:t>Read/Write</a:t>
                      </a:r>
                      <a:endParaRPr sz="2000"/>
                    </a:p>
                  </a:txBody>
                  <a:tcPr marL="0" marR="0" marT="0" marB="0" anchor="ctr" anchorCtr="0">
                    <a:lnL>
                      <a:noFill/>
                    </a:lnL>
                    <a:lnR>
                      <a:noFill/>
                    </a:lnR>
                    <a:lnT>
                      <a:noFill/>
                    </a:lnT>
                    <a:lnB>
                      <a:noFill/>
                    </a:lnB>
                    <a:noFill/>
                  </a:tcPr>
                </a:tc>
                <a:tc>
                  <a:txBody>
                    <a:bodyPr/>
                    <a:p>
                      <a:r>
                        <a:rPr sz="2000"/>
                        <a:t>'r+'</a:t>
                      </a:r>
                      <a:endParaRPr sz="2000"/>
                    </a:p>
                  </a:txBody>
                  <a:tcPr marL="0" marR="0" marT="0" marB="0" anchor="ctr" anchorCtr="0">
                    <a:lnL>
                      <a:noFill/>
                    </a:lnL>
                    <a:lnR>
                      <a:noFill/>
                    </a:lnR>
                    <a:lnT>
                      <a:noFill/>
                    </a:lnT>
                    <a:lnB>
                      <a:noFill/>
                    </a:lnB>
                    <a:noFill/>
                  </a:tcPr>
                </a:tc>
                <a:tc>
                  <a:txBody>
                    <a:bodyPr/>
                    <a:p>
                      <a:r>
                        <a:rPr sz="2000"/>
                        <a:t>Opens for reading and writing</a:t>
                      </a:r>
                      <a:endParaRPr sz="2000"/>
                    </a:p>
                  </a:txBody>
                  <a:tcPr marL="0" marR="0" marT="0" marB="0" anchor="ctr" anchorCtr="0">
                    <a:lnL>
                      <a:noFill/>
                    </a:lnL>
                    <a:lnR>
                      <a:noFill/>
                    </a:lnR>
                    <a:lnT>
                      <a:noFill/>
                    </a:lnT>
                    <a:lnB>
                      <a:noFill/>
                    </a:lnB>
                    <a:noFill/>
                  </a:tcPr>
                </a:tc>
              </a:tr>
              <a:tr h="0">
                <a:tc>
                  <a:txBody>
                    <a:bodyPr/>
                    <a:p>
                      <a:r>
                        <a:rPr sz="2000"/>
                        <a:t>Binary</a:t>
                      </a:r>
                      <a:endParaRPr sz="2000"/>
                    </a:p>
                  </a:txBody>
                  <a:tcPr marL="0" marR="0" marT="0" marB="0" anchor="ctr" anchorCtr="0">
                    <a:lnL>
                      <a:noFill/>
                    </a:lnL>
                    <a:lnR>
                      <a:noFill/>
                    </a:lnR>
                    <a:lnT>
                      <a:noFill/>
                    </a:lnT>
                    <a:lnB>
                      <a:noFill/>
                    </a:lnB>
                    <a:noFill/>
                  </a:tcPr>
                </a:tc>
                <a:tc>
                  <a:txBody>
                    <a:bodyPr/>
                    <a:p>
                      <a:r>
                        <a:rPr sz="2000"/>
                        <a:t>'rb', 'wb'</a:t>
                      </a:r>
                      <a:endParaRPr sz="2000"/>
                    </a:p>
                  </a:txBody>
                  <a:tcPr marL="0" marR="0" marT="0" marB="0" anchor="ctr" anchorCtr="0">
                    <a:lnL>
                      <a:noFill/>
                    </a:lnL>
                    <a:lnR>
                      <a:noFill/>
                    </a:lnR>
                    <a:lnT>
                      <a:noFill/>
                    </a:lnT>
                    <a:lnB>
                      <a:noFill/>
                    </a:lnB>
                    <a:noFill/>
                  </a:tcPr>
                </a:tc>
                <a:tc>
                  <a:txBody>
                    <a:bodyPr/>
                    <a:p>
                      <a:r>
                        <a:rPr sz="2000"/>
                        <a:t>For binary files like images</a:t>
                      </a:r>
                      <a:endParaRPr sz="2000"/>
                    </a:p>
                  </a:txBody>
                  <a:tcPr marL="0" marR="0" marT="0" marB="0" anchor="ctr" anchorCtr="0">
                    <a:lnL>
                      <a:noFill/>
                    </a:lnL>
                    <a:lnR>
                      <a:noFill/>
                    </a:lnR>
                    <a:lnT>
                      <a:noFill/>
                    </a:lnT>
                    <a:lnB>
                      <a:noFill/>
                    </a:lnB>
                    <a:noFill/>
                  </a:tcPr>
                </a:tc>
              </a:tr>
            </a:tbl>
          </a:graphicData>
        </a:graphic>
      </p:graphicFrame>
      <p:sp>
        <p:nvSpPr>
          <p:cNvPr id="7" name="Text Box 6"/>
          <p:cNvSpPr txBox="1"/>
          <p:nvPr/>
        </p:nvSpPr>
        <p:spPr>
          <a:xfrm>
            <a:off x="7653655" y="128905"/>
            <a:ext cx="4327525" cy="1485900"/>
          </a:xfrm>
          <a:prstGeom prst="rect">
            <a:avLst/>
          </a:prstGeom>
        </p:spPr>
        <p:txBody>
          <a:bodyPr wrap="square">
            <a:spAutoFit/>
          </a:bodyPr>
          <a:p>
            <a:pPr>
              <a:spcAft>
                <a:spcPct val="60000"/>
              </a:spcAft>
            </a:pPr>
            <a:r>
              <a:rPr sz="2300" b="1"/>
              <a:t>🧱 Basic Syntax</a:t>
            </a:r>
            <a:endParaRPr sz="2300" b="1"/>
          </a:p>
          <a:p>
            <a:r>
              <a:rPr sz="2000" b="1"/>
              <a:t>file = open("filename.txt", "mode")</a:t>
            </a:r>
            <a:r>
              <a:rPr sz="1600"/>
              <a:t>
# Perform operations
file.close()</a:t>
            </a:r>
            <a:endParaRPr sz="1600"/>
          </a:p>
        </p:txBody>
      </p:sp>
      <p:sp>
        <p:nvSpPr>
          <p:cNvPr id="6" name="Text Box 5"/>
          <p:cNvSpPr txBox="1"/>
          <p:nvPr/>
        </p:nvSpPr>
        <p:spPr>
          <a:xfrm>
            <a:off x="127635" y="-15875"/>
            <a:ext cx="7327265" cy="3444875"/>
          </a:xfrm>
          <a:prstGeom prst="rect">
            <a:avLst/>
          </a:prstGeom>
        </p:spPr>
        <p:txBody>
          <a:bodyPr wrap="square">
            <a:noAutofit/>
          </a:bodyPr>
          <a:p>
            <a:pPr>
              <a:spcAft>
                <a:spcPct val="60000"/>
              </a:spcAft>
            </a:pPr>
            <a:r>
              <a:rPr sz="2800" b="1">
                <a:latin typeface="Arial" panose="020B0604020202020204" pitchFamily="34" charset="0"/>
                <a:cs typeface="Arial" panose="020B0604020202020204" pitchFamily="34" charset="0"/>
              </a:rPr>
              <a:t>🧾 1. What is File Handling?</a:t>
            </a:r>
            <a:endParaRPr sz="2800" b="1">
              <a:latin typeface="Arial" panose="020B0604020202020204" pitchFamily="34" charset="0"/>
              <a:cs typeface="Arial" panose="020B0604020202020204" pitchFamily="34" charset="0"/>
            </a:endParaRPr>
          </a:p>
          <a:p>
            <a:r>
              <a:rPr>
                <a:latin typeface="Arial" panose="020B0604020202020204" pitchFamily="34" charset="0"/>
                <a:cs typeface="Arial" panose="020B0604020202020204" pitchFamily="34" charset="0"/>
              </a:rPr>
              <a:t> File handling in Python is the process of performing operations such as opening, reading, writing, and closing files. It allows programs to store and retrieve data permanently.</a:t>
            </a:r>
            <a:endParaRPr>
              <a:latin typeface="Arial" panose="020B0604020202020204" pitchFamily="34" charset="0"/>
              <a:cs typeface="Arial" panose="020B0604020202020204" pitchFamily="34" charset="0"/>
            </a:endParaRPr>
          </a:p>
          <a:p>
            <a:r>
              <a:rPr b="1">
                <a:latin typeface="Arial" panose="020B0604020202020204" pitchFamily="34" charset="0"/>
                <a:cs typeface="Arial" panose="020B0604020202020204" pitchFamily="34" charset="0"/>
              </a:rPr>
              <a:t>Use Case:</a:t>
            </a:r>
            <a:endParaRPr b="1">
              <a:latin typeface="Arial" panose="020B0604020202020204" pitchFamily="34" charset="0"/>
              <a:cs typeface="Arial" panose="020B0604020202020204" pitchFamily="34" charset="0"/>
            </a:endParaRPr>
          </a:p>
          <a:p>
            <a:r>
              <a:rPr>
                <a:latin typeface="Arial" panose="020B0604020202020204" pitchFamily="34" charset="0"/>
                <a:cs typeface="Arial" panose="020B0604020202020204" pitchFamily="34" charset="0"/>
              </a:rPr>
              <a:t> Used in applications like log storage, report generation, configuration reading, and persistent data storage.</a:t>
            </a:r>
            <a:endParaRPr>
              <a:latin typeface="Arial" panose="020B0604020202020204" pitchFamily="34" charset="0"/>
              <a:cs typeface="Arial" panose="020B0604020202020204" pitchFamily="34" charset="0"/>
            </a:endParaRPr>
          </a:p>
          <a:p>
            <a:r>
              <a:rPr b="1">
                <a:latin typeface="Arial" panose="020B0604020202020204" pitchFamily="34" charset="0"/>
                <a:cs typeface="Arial" panose="020B0604020202020204" pitchFamily="34" charset="0"/>
              </a:rPr>
              <a:t>Business Scenario:</a:t>
            </a:r>
            <a:endParaRPr b="1">
              <a:latin typeface="Arial" panose="020B0604020202020204" pitchFamily="34" charset="0"/>
              <a:cs typeface="Arial" panose="020B0604020202020204" pitchFamily="34" charset="0"/>
            </a:endParaRPr>
          </a:p>
          <a:p>
            <a:r>
              <a:rPr>
                <a:latin typeface="Arial" panose="020B0604020202020204" pitchFamily="34" charset="0"/>
                <a:cs typeface="Arial" panose="020B0604020202020204" pitchFamily="34" charset="0"/>
              </a:rPr>
              <a:t>A retail application stores daily sales data in a .txt file. File handling is used to read the data at the end of the day and generate reports.</a:t>
            </a:r>
            <a:endParaRPr>
              <a:latin typeface="Arial" panose="020B0604020202020204" pitchFamily="34" charset="0"/>
              <a:cs typeface="Arial" panose="020B0604020202020204" pitchFamily="34" charset="0"/>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0"/>
            <a:ext cx="4530090" cy="6060440"/>
          </a:xfrm>
          <a:prstGeom prst="rect">
            <a:avLst/>
          </a:prstGeom>
        </p:spPr>
        <p:txBody>
          <a:bodyPr wrap="square">
            <a:spAutoFit/>
          </a:bodyPr>
          <a:p>
            <a:pPr>
              <a:spcAft>
                <a:spcPct val="60000"/>
              </a:spcAft>
            </a:pPr>
            <a:r>
              <a:rPr sz="2300" b="1"/>
              <a:t>📖 2. Reading from a File</a:t>
            </a:r>
            <a:endParaRPr sz="2300" b="1"/>
          </a:p>
          <a:p>
            <a:r>
              <a:rPr sz="1600"/>
              <a:t>f = open("data.txt", "r")
print(f.read())           # Read entire file
print(f.readline())       # Read one line
print(f.readlines())      # Read all lines into a list
f.close()
</a:t>
            </a:r>
            <a:endParaRPr sz="1600"/>
          </a:p>
          <a:p>
            <a:pPr>
              <a:spcAft>
                <a:spcPct val="60000"/>
              </a:spcAft>
            </a:pPr>
            <a:r>
              <a:rPr sz="2300" b="1"/>
              <a:t>✍3. Writing to a File</a:t>
            </a:r>
            <a:endParaRPr sz="2300" b="1"/>
          </a:p>
          <a:p>
            <a:r>
              <a:rPr sz="1600"/>
              <a:t>f = open("data.txt", "w")   # Overwrites file
f.write("Hello, Python!\n")
f.write("Writing to a file.\n")
f.close()
</a:t>
            </a:r>
            <a:endParaRPr sz="1600"/>
          </a:p>
          <a:p>
            <a:r>
              <a:rPr sz="1600"/>
              <a:t>🔥 Tip: If the file doesn’t exist, Python will create it.</a:t>
            </a:r>
            <a:endParaRPr sz="1600"/>
          </a:p>
          <a:p>
            <a:pPr>
              <a:spcAft>
                <a:spcPct val="60000"/>
              </a:spcAft>
            </a:pPr>
            <a:r>
              <a:rPr sz="2300" b="1"/>
              <a:t>➕ 4. Appending to a File</a:t>
            </a:r>
            <a:endParaRPr sz="2300" b="1"/>
          </a:p>
          <a:p>
            <a:r>
              <a:rPr sz="1600"/>
              <a:t>f = open("data.txt", "a")   # Adds to the end of file
f.write("Adding a new line.\n")
f.close()</a:t>
            </a:r>
            <a:endParaRPr sz="1600"/>
          </a:p>
        </p:txBody>
      </p:sp>
      <p:sp>
        <p:nvSpPr>
          <p:cNvPr id="3" name="Text Box 2"/>
          <p:cNvSpPr txBox="1"/>
          <p:nvPr/>
        </p:nvSpPr>
        <p:spPr>
          <a:xfrm>
            <a:off x="4299585" y="0"/>
            <a:ext cx="5080000" cy="3609340"/>
          </a:xfrm>
          <a:prstGeom prst="rect">
            <a:avLst/>
          </a:prstGeom>
        </p:spPr>
        <p:txBody>
          <a:bodyPr>
            <a:spAutoFit/>
          </a:bodyPr>
          <a:p>
            <a:pPr>
              <a:spcAft>
                <a:spcPct val="60000"/>
              </a:spcAft>
            </a:pPr>
            <a:r>
              <a:rPr sz="2300" b="1"/>
              <a:t>🔄 5. Using with Statement (Best Practice)</a:t>
            </a:r>
            <a:endParaRPr sz="2300" b="1"/>
          </a:p>
          <a:p>
            <a:r>
              <a:rPr sz="1600"/>
              <a:t>The with block automatically closes the file, even if an error occurs.</a:t>
            </a:r>
            <a:endParaRPr sz="1600"/>
          </a:p>
          <a:p>
            <a:r>
              <a:rPr sz="1600"/>
              <a:t>python</a:t>
            </a:r>
            <a:endParaRPr sz="1600"/>
          </a:p>
          <a:p>
            <a:r>
              <a:rPr sz="1600"/>
              <a:t>CopyEdit</a:t>
            </a:r>
            <a:endParaRPr sz="1600"/>
          </a:p>
          <a:p>
            <a:r>
              <a:rPr sz="1600"/>
              <a:t>withopen("data.txt", "r") as f:
    content = f.read()
    print(content)
# File is automatically closed here
</a:t>
            </a:r>
            <a:endParaRPr sz="1600"/>
          </a:p>
          <a:p>
            <a:pPr>
              <a:spcAft>
                <a:spcPct val="60000"/>
              </a:spcAft>
            </a:pPr>
            <a:r>
              <a:rPr sz="2300" b="1"/>
              <a:t>📊 6. File Object Methods</a:t>
            </a:r>
            <a:endParaRPr sz="2300" b="1"/>
          </a:p>
        </p:txBody>
      </p:sp>
      <p:graphicFrame>
        <p:nvGraphicFramePr>
          <p:cNvPr id="4" name="Table 3"/>
          <p:cNvGraphicFramePr/>
          <p:nvPr>
            <p:custDataLst>
              <p:tags r:id="rId1"/>
            </p:custDataLst>
          </p:nvPr>
        </p:nvGraphicFramePr>
        <p:xfrm>
          <a:off x="5418455" y="3609340"/>
          <a:ext cx="5173980" cy="1508760"/>
        </p:xfrm>
        <a:graphic>
          <a:graphicData uri="http://schemas.openxmlformats.org/drawingml/2006/table">
            <a:tbl>
              <a:tblPr/>
              <a:tblGrid>
                <a:gridCol w="1726565"/>
                <a:gridCol w="3447415"/>
              </a:tblGrid>
              <a:tr h="0">
                <a:tc>
                  <a:txBody>
                    <a:bodyPr/>
                    <a:p>
                      <a:r>
                        <a:rPr sz="1800">
                          <a:latin typeface="Arial" panose="020B0604020202020204" pitchFamily="34" charset="0"/>
                          <a:cs typeface="Arial" panose="020B0604020202020204" pitchFamily="34" charset="0"/>
                        </a:rPr>
                        <a:t>Method</a:t>
                      </a:r>
                      <a:endParaRPr sz="18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800">
                          <a:latin typeface="Arial" panose="020B0604020202020204" pitchFamily="34" charset="0"/>
                          <a:cs typeface="Arial" panose="020B0604020202020204" pitchFamily="34" charset="0"/>
                        </a:rPr>
                        <a:t>Description</a:t>
                      </a:r>
                      <a:endParaRPr sz="18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800">
                          <a:latin typeface="Arial" panose="020B0604020202020204" pitchFamily="34" charset="0"/>
                          <a:cs typeface="Arial" panose="020B0604020202020204" pitchFamily="34" charset="0"/>
                        </a:rPr>
                        <a:t>.read()</a:t>
                      </a:r>
                      <a:endParaRPr sz="18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800">
                          <a:latin typeface="Arial" panose="020B0604020202020204" pitchFamily="34" charset="0"/>
                          <a:cs typeface="Arial" panose="020B0604020202020204" pitchFamily="34" charset="0"/>
                        </a:rPr>
                        <a:t>Reads entire content</a:t>
                      </a:r>
                      <a:endParaRPr sz="18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800">
                          <a:latin typeface="Arial" panose="020B0604020202020204" pitchFamily="34" charset="0"/>
                          <a:cs typeface="Arial" panose="020B0604020202020204" pitchFamily="34" charset="0"/>
                        </a:rPr>
                        <a:t>.readline()</a:t>
                      </a:r>
                      <a:endParaRPr sz="18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800">
                          <a:latin typeface="Arial" panose="020B0604020202020204" pitchFamily="34" charset="0"/>
                          <a:cs typeface="Arial" panose="020B0604020202020204" pitchFamily="34" charset="0"/>
                        </a:rPr>
                        <a:t>Reads single line</a:t>
                      </a:r>
                      <a:endParaRPr sz="18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800">
                          <a:latin typeface="Arial" panose="020B0604020202020204" pitchFamily="34" charset="0"/>
                          <a:cs typeface="Arial" panose="020B0604020202020204" pitchFamily="34" charset="0"/>
                        </a:rPr>
                        <a:t>.readlines()</a:t>
                      </a:r>
                      <a:endParaRPr sz="18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800">
                          <a:latin typeface="Arial" panose="020B0604020202020204" pitchFamily="34" charset="0"/>
                          <a:cs typeface="Arial" panose="020B0604020202020204" pitchFamily="34" charset="0"/>
                        </a:rPr>
                        <a:t>Returns list of lines</a:t>
                      </a:r>
                      <a:endParaRPr sz="18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800">
                          <a:latin typeface="Arial" panose="020B0604020202020204" pitchFamily="34" charset="0"/>
                          <a:cs typeface="Arial" panose="020B0604020202020204" pitchFamily="34" charset="0"/>
                        </a:rPr>
                        <a:t>.write(text)</a:t>
                      </a:r>
                      <a:endParaRPr sz="18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800">
                          <a:latin typeface="Arial" panose="020B0604020202020204" pitchFamily="34" charset="0"/>
                          <a:cs typeface="Arial" panose="020B0604020202020204" pitchFamily="34" charset="0"/>
                        </a:rPr>
                        <a:t>Writes string to file</a:t>
                      </a:r>
                      <a:endParaRPr sz="18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800">
                          <a:latin typeface="Arial" panose="020B0604020202020204" pitchFamily="34" charset="0"/>
                          <a:cs typeface="Arial" panose="020B0604020202020204" pitchFamily="34" charset="0"/>
                        </a:rPr>
                        <a:t>.writelines(list)</a:t>
                      </a:r>
                      <a:endParaRPr sz="18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800">
                          <a:latin typeface="Arial" panose="020B0604020202020204" pitchFamily="34" charset="0"/>
                          <a:cs typeface="Arial" panose="020B0604020202020204" pitchFamily="34" charset="0"/>
                        </a:rPr>
                        <a:t>Writes a list of strings</a:t>
                      </a:r>
                      <a:endParaRPr sz="18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800">
                          <a:latin typeface="Arial" panose="020B0604020202020204" pitchFamily="34" charset="0"/>
                          <a:cs typeface="Arial" panose="020B0604020202020204" pitchFamily="34" charset="0"/>
                        </a:rPr>
                        <a:t>.close()</a:t>
                      </a:r>
                      <a:endParaRPr sz="18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800">
                          <a:latin typeface="Arial" panose="020B0604020202020204" pitchFamily="34" charset="0"/>
                          <a:cs typeface="Arial" panose="020B0604020202020204" pitchFamily="34" charset="0"/>
                        </a:rPr>
                        <a:t>Closes the file</a:t>
                      </a:r>
                      <a:endParaRPr sz="18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800">
                          <a:latin typeface="Arial" panose="020B0604020202020204" pitchFamily="34" charset="0"/>
                          <a:cs typeface="Arial" panose="020B0604020202020204" pitchFamily="34" charset="0"/>
                        </a:rPr>
                        <a:t>.seek(pos)</a:t>
                      </a:r>
                      <a:endParaRPr sz="18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800">
                          <a:latin typeface="Arial" panose="020B0604020202020204" pitchFamily="34" charset="0"/>
                          <a:cs typeface="Arial" panose="020B0604020202020204" pitchFamily="34" charset="0"/>
                        </a:rPr>
                        <a:t>Moves cursor to position pos</a:t>
                      </a:r>
                      <a:endParaRPr sz="18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800">
                          <a:latin typeface="Arial" panose="020B0604020202020204" pitchFamily="34" charset="0"/>
                          <a:cs typeface="Arial" panose="020B0604020202020204" pitchFamily="34" charset="0"/>
                        </a:rPr>
                        <a:t>.tell()</a:t>
                      </a:r>
                      <a:endParaRPr sz="18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800">
                          <a:latin typeface="Arial" panose="020B0604020202020204" pitchFamily="34" charset="0"/>
                          <a:cs typeface="Arial" panose="020B0604020202020204" pitchFamily="34" charset="0"/>
                        </a:rPr>
                        <a:t>Returns current cursor position</a:t>
                      </a:r>
                      <a:endParaRPr sz="18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bl>
          </a:graphicData>
        </a:graphic>
      </p:graphicFrame>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798435" y="66040"/>
            <a:ext cx="4295775" cy="3394075"/>
          </a:xfrm>
          <a:prstGeom prst="rect">
            <a:avLst/>
          </a:prstGeom>
        </p:spPr>
        <p:txBody>
          <a:bodyPr wrap="square">
            <a:spAutoFit/>
          </a:bodyPr>
          <a:p>
            <a:pPr>
              <a:spcAft>
                <a:spcPct val="60000"/>
              </a:spcAft>
            </a:pPr>
            <a:r>
              <a:rPr sz="2300" b="1"/>
              <a:t>🔐 finally Block Use Case</a:t>
            </a:r>
            <a:endParaRPr sz="2300" b="1"/>
          </a:p>
          <a:p>
            <a:r>
              <a:rPr sz="1600"/>
              <a:t>Use it to close files, database connections, or cleanup even if an error occurs.</a:t>
            </a:r>
            <a:endParaRPr sz="1600"/>
          </a:p>
          <a:p>
            <a:endParaRPr sz="1600"/>
          </a:p>
          <a:p>
            <a:r>
              <a:rPr sz="1600"/>
              <a:t>try:
    file = open("data.txt")
    data = file.read()
except FileNotFoundError:
    print("❌ File not found.")
finally:
    file.close()
    print("🔒 File closed.")</a:t>
            </a:r>
            <a:endParaRPr sz="1600"/>
          </a:p>
        </p:txBody>
      </p:sp>
      <p:sp>
        <p:nvSpPr>
          <p:cNvPr id="3" name="Text Box 2"/>
          <p:cNvSpPr txBox="1"/>
          <p:nvPr/>
        </p:nvSpPr>
        <p:spPr>
          <a:xfrm>
            <a:off x="106045" y="66040"/>
            <a:ext cx="5080000" cy="1424305"/>
          </a:xfrm>
          <a:prstGeom prst="rect">
            <a:avLst/>
          </a:prstGeom>
        </p:spPr>
        <p:txBody>
          <a:bodyPr>
            <a:spAutoFit/>
          </a:bodyPr>
          <a:p>
            <a:pPr>
              <a:spcAft>
                <a:spcPct val="60000"/>
              </a:spcAft>
            </a:pPr>
            <a:r>
              <a:rPr sz="2300" b="1"/>
              <a:t>🧪 Example: Read &amp; Count Lines</a:t>
            </a:r>
            <a:endParaRPr sz="2300" b="1"/>
          </a:p>
          <a:p>
            <a:r>
              <a:rPr sz="1600"/>
              <a:t>withopen("data.txt", "r") as f:
    lines = f.readlines()
    print("Total lines:", len(lines))</a:t>
            </a:r>
            <a:endParaRPr sz="1600"/>
          </a:p>
        </p:txBody>
      </p:sp>
      <p:sp>
        <p:nvSpPr>
          <p:cNvPr id="4" name="Text Box 3"/>
          <p:cNvSpPr txBox="1"/>
          <p:nvPr/>
        </p:nvSpPr>
        <p:spPr>
          <a:xfrm>
            <a:off x="106045" y="1354455"/>
            <a:ext cx="4641215" cy="5321300"/>
          </a:xfrm>
          <a:prstGeom prst="rect">
            <a:avLst/>
          </a:prstGeom>
        </p:spPr>
        <p:txBody>
          <a:bodyPr wrap="square">
            <a:spAutoFit/>
          </a:bodyPr>
          <a:p>
            <a:pPr>
              <a:spcAft>
                <a:spcPct val="60000"/>
              </a:spcAft>
            </a:pPr>
            <a:r>
              <a:rPr sz="2300" b="1"/>
              <a:t>🚨 Exception Handling with Files</a:t>
            </a:r>
            <a:endParaRPr sz="2300" b="1"/>
          </a:p>
          <a:p>
            <a:r>
              <a:rPr sz="1600"/>
              <a:t>try:
    withopen("info.txt", "r") as f:
        print(f.read())
except FileNotFoundError:
    print("❌ File does not exist.")
</a:t>
            </a:r>
            <a:endParaRPr sz="1600"/>
          </a:p>
          <a:p>
            <a:pPr>
              <a:spcAft>
                <a:spcPct val="60000"/>
              </a:spcAft>
            </a:pPr>
            <a:r>
              <a:rPr sz="2300" b="1"/>
              <a:t>🗃️ Working with Binary Files</a:t>
            </a:r>
            <a:endParaRPr sz="2300" b="1"/>
          </a:p>
          <a:p>
            <a:r>
              <a:rPr sz="1600"/>
              <a:t>withopen("image.jpg", "rb") as f:
    data = f.read()
</a:t>
            </a:r>
            <a:endParaRPr sz="1600"/>
          </a:p>
          <a:p>
            <a:pPr>
              <a:spcAft>
                <a:spcPct val="60000"/>
              </a:spcAft>
            </a:pPr>
            <a:r>
              <a:rPr sz="2300" b="1"/>
              <a:t>🧹 Deleting a File</a:t>
            </a:r>
            <a:endParaRPr sz="2300" b="1"/>
          </a:p>
          <a:p>
            <a:r>
              <a:rPr sz="1600"/>
              <a:t>import os
if os.path.exists("data.txt"):
    os.remove("data.txt")
else:
    print("File does not exist.")</a:t>
            </a:r>
            <a:endParaRPr sz="1600"/>
          </a:p>
        </p:txBody>
      </p:sp>
      <p:sp>
        <p:nvSpPr>
          <p:cNvPr id="5" name="Text Box 4"/>
          <p:cNvSpPr txBox="1"/>
          <p:nvPr/>
        </p:nvSpPr>
        <p:spPr>
          <a:xfrm>
            <a:off x="7130415" y="4150995"/>
            <a:ext cx="4378325" cy="2162810"/>
          </a:xfrm>
          <a:prstGeom prst="rect">
            <a:avLst/>
          </a:prstGeom>
        </p:spPr>
        <p:txBody>
          <a:bodyPr wrap="square">
            <a:spAutoFit/>
          </a:bodyPr>
          <a:p>
            <a:pPr>
              <a:spcAft>
                <a:spcPct val="60000"/>
              </a:spcAft>
            </a:pPr>
            <a:r>
              <a:rPr sz="2300" b="1"/>
              <a:t>🔐 Check If File Exists</a:t>
            </a:r>
            <a:endParaRPr sz="2300" b="1"/>
          </a:p>
          <a:p>
            <a:r>
              <a:rPr sz="1600"/>
              <a:t>import os
if os.path.exists("data.txt"):
    print("File is available.")
else:
    print("File not found.")</a:t>
            </a:r>
            <a:endParaRPr sz="2300" b="1"/>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4295" y="65405"/>
            <a:ext cx="5549900" cy="6509385"/>
          </a:xfrm>
          <a:prstGeom prst="rect">
            <a:avLst/>
          </a:prstGeom>
        </p:spPr>
        <p:txBody>
          <a:bodyPr wrap="square">
            <a:spAutoFit/>
          </a:bodyPr>
          <a:p>
            <a:pPr>
              <a:spcAft>
                <a:spcPct val="60000"/>
              </a:spcAft>
            </a:pPr>
            <a:r>
              <a:rPr b="1"/>
              <a:t>📂 3. Opening Files in Python</a:t>
            </a:r>
            <a:endParaRPr b="1"/>
          </a:p>
          <a:p>
            <a:r>
              <a:rPr sz="1200"/>
              <a:t>Syntax:</a:t>
            </a:r>
            <a:endParaRPr sz="1200"/>
          </a:p>
          <a:p>
            <a:r>
              <a:rPr sz="1200"/>
              <a:t>file_object = open("filename", "mode")
</a:t>
            </a:r>
            <a:endParaRPr sz="1200"/>
          </a:p>
          <a:p>
            <a:r>
              <a:rPr sz="1200"/>
              <a:t>Example:</a:t>
            </a:r>
            <a:endParaRPr sz="1200"/>
          </a:p>
          <a:p>
            <a:r>
              <a:rPr sz="1200"/>
              <a:t>f = open("data.txt", "r")</a:t>
            </a:r>
            <a:endParaRPr sz="1200"/>
          </a:p>
          <a:p>
            <a:r>
              <a:rPr sz="1200"/>
              <a:t>Use Case:</a:t>
            </a:r>
            <a:endParaRPr sz="1200"/>
          </a:p>
          <a:p>
            <a:r>
              <a:rPr sz="1200"/>
              <a:t> Loading configuration files or reading logs.</a:t>
            </a:r>
            <a:endParaRPr sz="1200"/>
          </a:p>
          <a:p>
            <a:pPr>
              <a:spcAft>
                <a:spcPct val="60000"/>
              </a:spcAft>
            </a:pPr>
            <a:r>
              <a:rPr b="1"/>
              <a:t>📖 4. Reading Files in Python</a:t>
            </a:r>
            <a:endParaRPr b="1"/>
          </a:p>
          <a:p>
            <a:pPr>
              <a:spcAft>
                <a:spcPct val="60000"/>
              </a:spcAft>
            </a:pPr>
            <a:r>
              <a:rPr sz="1600" b="1"/>
              <a:t>📌 read() – Reads the entire content</a:t>
            </a:r>
            <a:endParaRPr sz="1600" b="1"/>
          </a:p>
          <a:p>
            <a:r>
              <a:rPr sz="1200"/>
              <a:t>f = open("data.txt", "r")
print(f.read())
f.close()
</a:t>
            </a:r>
            <a:endParaRPr sz="1200"/>
          </a:p>
          <a:p>
            <a:pPr>
              <a:spcAft>
                <a:spcPct val="60000"/>
              </a:spcAft>
            </a:pPr>
            <a:r>
              <a:rPr sz="1600" b="1"/>
              <a:t>📌 readline() – Reads one line at a time</a:t>
            </a:r>
            <a:endParaRPr sz="1600" b="1"/>
          </a:p>
          <a:p>
            <a:r>
              <a:rPr sz="1200"/>
              <a:t>f = open("data.txt", "r")
print(f.readline())
f.close()
</a:t>
            </a:r>
            <a:endParaRPr sz="1200"/>
          </a:p>
          <a:p>
            <a:pPr>
              <a:spcAft>
                <a:spcPct val="60000"/>
              </a:spcAft>
            </a:pPr>
            <a:r>
              <a:rPr sz="1600" b="1"/>
              <a:t>📌 readlines() – Reads all lines into a list</a:t>
            </a:r>
            <a:endParaRPr sz="1600" b="1"/>
          </a:p>
          <a:p>
            <a:r>
              <a:rPr sz="1200"/>
              <a:t>f = open("data.txt", "r")
lines = f.readlines()
print(lines)
f.close()
</a:t>
            </a:r>
            <a:endParaRPr sz="1200"/>
          </a:p>
          <a:p>
            <a:r>
              <a:rPr sz="1200" b="1"/>
              <a:t>Business Scenario:</a:t>
            </a:r>
            <a:endParaRPr sz="1200" b="1"/>
          </a:p>
          <a:p>
            <a:r>
              <a:rPr sz="1200"/>
              <a:t> A hospital system reads patient data line by line to avoid loading the entire file into memory at once.</a:t>
            </a:r>
            <a:endParaRPr sz="1200"/>
          </a:p>
        </p:txBody>
      </p:sp>
      <p:sp>
        <p:nvSpPr>
          <p:cNvPr id="3" name="Text Box 2"/>
          <p:cNvSpPr txBox="1"/>
          <p:nvPr/>
        </p:nvSpPr>
        <p:spPr>
          <a:xfrm>
            <a:off x="6567170" y="0"/>
            <a:ext cx="5080000" cy="6464935"/>
          </a:xfrm>
          <a:prstGeom prst="rect">
            <a:avLst/>
          </a:prstGeom>
        </p:spPr>
        <p:txBody>
          <a:bodyPr>
            <a:spAutoFit/>
          </a:bodyPr>
          <a:p>
            <a:pPr>
              <a:spcAft>
                <a:spcPct val="60000"/>
              </a:spcAft>
            </a:pPr>
            <a:r>
              <a:rPr b="1"/>
              <a:t>✍️ 5. Writing to Files in Python</a:t>
            </a:r>
            <a:endParaRPr b="1"/>
          </a:p>
          <a:p>
            <a:pPr>
              <a:spcAft>
                <a:spcPct val="60000"/>
              </a:spcAft>
            </a:pPr>
            <a:r>
              <a:rPr sz="1600" b="1"/>
              <a:t>📌 write() – Writes string to file</a:t>
            </a:r>
            <a:endParaRPr sz="1600" b="1"/>
          </a:p>
          <a:p>
            <a:r>
              <a:rPr sz="1200"/>
              <a:t>f = open("log.txt", "w")
f.write("Daily transaction report")
f.close()
</a:t>
            </a:r>
            <a:endParaRPr sz="1200"/>
          </a:p>
          <a:p>
            <a:pPr>
              <a:spcAft>
                <a:spcPct val="60000"/>
              </a:spcAft>
            </a:pPr>
            <a:r>
              <a:rPr sz="1600" b="1"/>
              <a:t>📌 writelines() – Writes list of strings</a:t>
            </a:r>
            <a:endParaRPr sz="1600" b="1"/>
          </a:p>
          <a:p>
            <a:r>
              <a:rPr sz="1200"/>
              <a:t>lines = ["First Line\n", "Second Line\n"]
f = open("log.txt", "w")
f.writelines(lines)
f.close()
</a:t>
            </a:r>
            <a:endParaRPr sz="1200"/>
          </a:p>
          <a:p>
            <a:r>
              <a:rPr sz="1200"/>
              <a:t>Business Use Case:</a:t>
            </a:r>
            <a:endParaRPr sz="1200"/>
          </a:p>
          <a:p>
            <a:r>
              <a:rPr sz="1200"/>
              <a:t> A banking application writes transaction history into log files after every operation.</a:t>
            </a:r>
            <a:endParaRPr sz="1200"/>
          </a:p>
          <a:p>
            <a:pPr>
              <a:spcAft>
                <a:spcPct val="60000"/>
              </a:spcAft>
            </a:pPr>
            <a:r>
              <a:rPr b="1"/>
              <a:t>🔐 6. Closing Files</a:t>
            </a:r>
            <a:endParaRPr b="1"/>
          </a:p>
          <a:p>
            <a:r>
              <a:rPr sz="1200"/>
              <a:t>Syntax:</a:t>
            </a:r>
            <a:endParaRPr sz="1200"/>
          </a:p>
          <a:p>
            <a:r>
              <a:rPr sz="1200"/>
              <a:t>file_object.close()
</a:t>
            </a:r>
            <a:endParaRPr sz="1200"/>
          </a:p>
          <a:p>
            <a:r>
              <a:rPr sz="1200"/>
              <a:t>Example:</a:t>
            </a:r>
            <a:endParaRPr sz="1200"/>
          </a:p>
          <a:p>
            <a:r>
              <a:rPr sz="1200"/>
              <a:t>f = open("data.txt", "r")
# operations
f.close()
</a:t>
            </a:r>
            <a:endParaRPr sz="1200"/>
          </a:p>
          <a:p>
            <a:r>
              <a:rPr sz="1200"/>
              <a:t>Note: Always close files to free up system resources.</a:t>
            </a:r>
            <a:endParaRPr sz="1200"/>
          </a:p>
          <a:p>
            <a:r>
              <a:rPr sz="1200"/>
              <a:t>Better Practice – Using with:</a:t>
            </a:r>
            <a:endParaRPr sz="1200"/>
          </a:p>
          <a:p>
            <a:r>
              <a:rPr sz="1200"/>
              <a:t>withopen("data.txt", "r") as f:
    content = f.read()
</a:t>
            </a:r>
            <a:endParaRPr sz="120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85725"/>
            <a:ext cx="6096000" cy="4246245"/>
          </a:xfrm>
          <a:prstGeom prst="rect">
            <a:avLst/>
          </a:prstGeom>
          <a:noFill/>
        </p:spPr>
        <p:txBody>
          <a:bodyPr wrap="square" rtlCol="0" anchor="t">
            <a:spAutoFit/>
          </a:bodyPr>
          <a:p>
            <a:endParaRPr lang="en-US" altLang="en-US"/>
          </a:p>
          <a:p>
            <a:r>
              <a:rPr lang="zh-CN" altLang="en-US"/>
              <a:t>🧭</a:t>
            </a:r>
            <a:r>
              <a:rPr lang="en-US" altLang="en-US"/>
              <a:t> 7. Working with File Pointers</a:t>
            </a:r>
            <a:endParaRPr lang="en-US" altLang="en-US"/>
          </a:p>
          <a:p>
            <a:endParaRPr lang="zh-CN" altLang="en-US"/>
          </a:p>
          <a:p>
            <a:r>
              <a:rPr lang="zh-CN" altLang="en-US"/>
              <a:t>📌</a:t>
            </a:r>
            <a:r>
              <a:rPr lang="en-US" altLang="en-US"/>
              <a:t> tell() – Returns the current file pointer position</a:t>
            </a:r>
            <a:endParaRPr lang="en-US" altLang="en-US"/>
          </a:p>
          <a:p>
            <a:r>
              <a:rPr lang="en-US" altLang="en-US"/>
              <a:t>f = open("data.txt", "r")</a:t>
            </a:r>
            <a:endParaRPr lang="en-US" altLang="en-US"/>
          </a:p>
          <a:p>
            <a:r>
              <a:rPr lang="en-US" altLang="en-US"/>
              <a:t>print(f.tell())</a:t>
            </a:r>
            <a:endParaRPr lang="en-US" altLang="en-US"/>
          </a:p>
          <a:p>
            <a:endParaRPr lang="zh-CN" altLang="en-US"/>
          </a:p>
          <a:p>
            <a:r>
              <a:rPr lang="zh-CN" altLang="en-US"/>
              <a:t>📌</a:t>
            </a:r>
            <a:r>
              <a:rPr lang="en-US" altLang="en-US"/>
              <a:t> seek() – Moves the pointer to a specific location</a:t>
            </a:r>
            <a:endParaRPr lang="en-US" altLang="en-US"/>
          </a:p>
          <a:p>
            <a:r>
              <a:rPr lang="en-US" altLang="en-US"/>
              <a:t>f.seek(0)</a:t>
            </a:r>
            <a:endParaRPr lang="en-US" altLang="en-US"/>
          </a:p>
          <a:p>
            <a:endParaRPr lang="en-US" altLang="en-US"/>
          </a:p>
          <a:p>
            <a:r>
              <a:rPr lang="en-US" altLang="en-US"/>
              <a:t>Use Case:</a:t>
            </a:r>
            <a:endParaRPr lang="en-US" altLang="en-US"/>
          </a:p>
          <a:p>
            <a:r>
              <a:rPr lang="en-US" altLang="en-US"/>
              <a:t>Useful in log analysis when you need to resume reading from a specific byte.</a:t>
            </a:r>
            <a:endParaRPr lang="en-US" altLang="en-US"/>
          </a:p>
          <a:p>
            <a:endParaRPr lang="en-US" altLang="en-US"/>
          </a:p>
          <a:p>
            <a:endParaRPr lang="en-US"/>
          </a:p>
        </p:txBody>
      </p:sp>
      <p:sp>
        <p:nvSpPr>
          <p:cNvPr id="3" name="Text Box 2"/>
          <p:cNvSpPr txBox="1"/>
          <p:nvPr/>
        </p:nvSpPr>
        <p:spPr>
          <a:xfrm>
            <a:off x="6598285" y="85725"/>
            <a:ext cx="5080000" cy="5337175"/>
          </a:xfrm>
          <a:prstGeom prst="rect">
            <a:avLst/>
          </a:prstGeom>
        </p:spPr>
        <p:txBody>
          <a:bodyPr>
            <a:spAutoFit/>
          </a:bodyPr>
          <a:p>
            <a:pPr>
              <a:spcAft>
                <a:spcPct val="60000"/>
              </a:spcAft>
            </a:pPr>
            <a:r>
              <a:rPr sz="2200" b="1"/>
              <a:t>🧺 8. Pickling &amp; Unpickling</a:t>
            </a:r>
            <a:endParaRPr sz="2200" b="1"/>
          </a:p>
          <a:p>
            <a:r>
              <a:rPr sz="1600"/>
              <a:t>Pickling: Serializing a Python object into a binary stream.</a:t>
            </a:r>
            <a:endParaRPr sz="1600"/>
          </a:p>
          <a:p>
            <a:r>
              <a:rPr sz="1600"/>
              <a:t>Unpickling: Deserializing the stream back into a Python object.</a:t>
            </a:r>
            <a:endParaRPr sz="1600"/>
          </a:p>
          <a:p>
            <a:pPr>
              <a:spcAft>
                <a:spcPct val="60000"/>
              </a:spcAft>
            </a:pPr>
            <a:r>
              <a:rPr sz="1900" b="1"/>
              <a:t>📌 Example:</a:t>
            </a:r>
            <a:endParaRPr sz="1900" b="1"/>
          </a:p>
          <a:p>
            <a:r>
              <a:rPr sz="1600"/>
              <a:t>import pickle
# Pickling
data = {'name': 'John', 'age': 30}
withopen('data.pkl', 'wb') as f:
    pickle.dump(data, f)
# Unpickling
withopen('data.pkl', 'rb') as f:
    result = pickle.load(f)
    print(result)
</a:t>
            </a:r>
            <a:endParaRPr sz="1600"/>
          </a:p>
          <a:p>
            <a:r>
              <a:rPr sz="1600"/>
              <a:t>Business Scenario:</a:t>
            </a:r>
            <a:endParaRPr sz="1600"/>
          </a:p>
          <a:p>
            <a:r>
              <a:rPr sz="1600"/>
              <a:t> Saving trained ML models or user sessions.</a:t>
            </a:r>
            <a:endParaRPr sz="160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115" y="0"/>
            <a:ext cx="5080000" cy="3859530"/>
          </a:xfrm>
          <a:prstGeom prst="rect">
            <a:avLst/>
          </a:prstGeom>
        </p:spPr>
        <p:txBody>
          <a:bodyPr>
            <a:spAutoFit/>
          </a:bodyPr>
          <a:p>
            <a:pPr>
              <a:spcAft>
                <a:spcPct val="60000"/>
              </a:spcAft>
            </a:pPr>
            <a:r>
              <a:rPr sz="2200" b="1"/>
              <a:t>🛡 9. Exception Handling in File Handling</a:t>
            </a:r>
            <a:endParaRPr sz="2200" b="1"/>
          </a:p>
          <a:p>
            <a:pPr>
              <a:spcAft>
                <a:spcPct val="60000"/>
              </a:spcAft>
            </a:pPr>
            <a:r>
              <a:rPr sz="1900" b="1"/>
              <a:t>📌 Try-Except-Finally Structure</a:t>
            </a:r>
            <a:endParaRPr sz="1900" b="1"/>
          </a:p>
          <a:p>
            <a:r>
              <a:rPr sz="1600"/>
              <a:t>try:
    f = open("data.txt", "r")
    content = f.read()
except FileNotFoundError:
    print("File not found.")
finally:
    f.close()
</a:t>
            </a:r>
            <a:endParaRPr sz="1600"/>
          </a:p>
          <a:p>
            <a:r>
              <a:rPr sz="1600" b="1"/>
              <a:t>Use Case:</a:t>
            </a:r>
            <a:endParaRPr sz="1600" b="1"/>
          </a:p>
          <a:p>
            <a:r>
              <a:rPr sz="1600"/>
              <a:t> Prevent app crash when file is missing, e.g., log file, config file, etc.</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46710" y="228600"/>
            <a:ext cx="8289290" cy="4184650"/>
          </a:xfrm>
          <a:prstGeom prst="rect">
            <a:avLst/>
          </a:prstGeom>
        </p:spPr>
        <p:txBody>
          <a:bodyPr wrap="square">
            <a:spAutoFit/>
          </a:bodyPr>
          <a:p>
            <a:pPr marL="0" indent="0" algn="l" fontAlgn="base">
              <a:spcBef>
                <a:spcPct val="0"/>
              </a:spcBef>
              <a:spcAft>
                <a:spcPct val="0"/>
              </a:spcAft>
            </a:pPr>
            <a:r>
              <a:rPr sz="2100" b="1" i="0">
                <a:solidFill>
                  <a:srgbClr val="273239"/>
                </a:solidFill>
                <a:latin typeface="Calibri" panose="020F0502020204030204" pitchFamily="34" charset="0"/>
                <a:ea typeface="Nunito"/>
                <a:cs typeface="Calibri" panose="020F0502020204030204" pitchFamily="34" charset="0"/>
              </a:rPr>
              <a:t>Famous Application Built using Python</a:t>
            </a:r>
            <a:endParaRPr sz="2100" b="1"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pPr>
            <a:endParaRPr sz="2100" b="1"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YouTube:</a:t>
            </a:r>
            <a:r>
              <a:rPr sz="1600" b="0" i="0">
                <a:solidFill>
                  <a:srgbClr val="273239"/>
                </a:solidFill>
                <a:latin typeface="Calibri" panose="020F0502020204030204" pitchFamily="34" charset="0"/>
                <a:ea typeface="Nunito"/>
                <a:cs typeface="Calibri" panose="020F0502020204030204" pitchFamily="34" charset="0"/>
              </a:rPr>
              <a:t> World’s largest video-sharing platform uses Python for features like video streaming and backend services.</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Instagram:</a:t>
            </a:r>
            <a:r>
              <a:rPr sz="1600" b="0" i="0">
                <a:solidFill>
                  <a:srgbClr val="273239"/>
                </a:solidFill>
                <a:latin typeface="Calibri" panose="020F0502020204030204" pitchFamily="34" charset="0"/>
                <a:ea typeface="Nunito"/>
                <a:cs typeface="Calibri" panose="020F0502020204030204" pitchFamily="34" charset="0"/>
              </a:rPr>
              <a:t> This popular social media app relies on Python’s simplicity for scaling and handling millions of users.</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Spotify:</a:t>
            </a:r>
            <a:r>
              <a:rPr sz="1600" b="0" i="0">
                <a:solidFill>
                  <a:srgbClr val="273239"/>
                </a:solidFill>
                <a:latin typeface="Calibri" panose="020F0502020204030204" pitchFamily="34" charset="0"/>
                <a:ea typeface="Nunito"/>
                <a:cs typeface="Calibri" panose="020F0502020204030204" pitchFamily="34" charset="0"/>
              </a:rPr>
              <a:t> Python is used for backend services and machine learning to personalize music recommendations</a:t>
            </a:r>
            <a:r>
              <a:rPr sz="1600" b="1" i="0">
                <a:solidFill>
                  <a:srgbClr val="273239"/>
                </a:solidFill>
                <a:latin typeface="Calibri" panose="020F0502020204030204" pitchFamily="34" charset="0"/>
                <a:ea typeface="Nunito"/>
                <a:cs typeface="Calibri" panose="020F0502020204030204" pitchFamily="34" charset="0"/>
              </a:rPr>
              <a:t>.</a:t>
            </a:r>
            <a:endParaRPr sz="1600" b="1"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Dropbox:</a:t>
            </a:r>
            <a:r>
              <a:rPr sz="1600" b="0" i="0">
                <a:solidFill>
                  <a:srgbClr val="273239"/>
                </a:solidFill>
                <a:latin typeface="Calibri" panose="020F0502020204030204" pitchFamily="34" charset="0"/>
                <a:ea typeface="Nunito"/>
                <a:cs typeface="Calibri" panose="020F0502020204030204" pitchFamily="34" charset="0"/>
              </a:rPr>
              <a:t> The file hosting service uses Python for both its desktop client and server-side operations.</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Netflix: </a:t>
            </a:r>
            <a:r>
              <a:rPr sz="1600" b="0" i="0">
                <a:solidFill>
                  <a:srgbClr val="273239"/>
                </a:solidFill>
                <a:latin typeface="Calibri" panose="020F0502020204030204" pitchFamily="34" charset="0"/>
                <a:ea typeface="Nunito"/>
                <a:cs typeface="Calibri" panose="020F0502020204030204" pitchFamily="34" charset="0"/>
              </a:rPr>
              <a:t>Python powers key components of Netflix’s recommendation engine and content delivery systems (CDN).</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Google:</a:t>
            </a:r>
            <a:r>
              <a:rPr sz="1600" b="0" i="0">
                <a:solidFill>
                  <a:srgbClr val="273239"/>
                </a:solidFill>
                <a:latin typeface="Calibri" panose="020F0502020204030204" pitchFamily="34" charset="0"/>
                <a:ea typeface="Nunito"/>
                <a:cs typeface="Calibri" panose="020F0502020204030204" pitchFamily="34" charset="0"/>
              </a:rPr>
              <a:t> Python is one of the key languages used in Google for web crawling, testing, and data analysis.</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Uber:</a:t>
            </a:r>
            <a:r>
              <a:rPr sz="1600" b="0" i="0">
                <a:solidFill>
                  <a:srgbClr val="273239"/>
                </a:solidFill>
                <a:latin typeface="Calibri" panose="020F0502020204030204" pitchFamily="34" charset="0"/>
                <a:ea typeface="Nunito"/>
                <a:cs typeface="Calibri" panose="020F0502020204030204" pitchFamily="34" charset="0"/>
              </a:rPr>
              <a:t> Python helps Uber handle dynamic pricing and route optimization using machine learning.</a:t>
            </a:r>
            <a:endParaRPr sz="1600" b="0" i="0">
              <a:solidFill>
                <a:srgbClr val="273239"/>
              </a:solidFill>
              <a:latin typeface="Calibri" panose="020F0502020204030204" pitchFamily="34" charset="0"/>
              <a:ea typeface="Nunito"/>
              <a:cs typeface="Calibri" panose="020F0502020204030204" pitchFamily="34" charset="0"/>
            </a:endParaRPr>
          </a:p>
          <a:p>
            <a:pPr marL="0" indent="0" algn="l" fontAlgn="base">
              <a:spcBef>
                <a:spcPct val="0"/>
              </a:spcBef>
              <a:spcAft>
                <a:spcPct val="0"/>
              </a:spcAft>
              <a:buFont typeface="Arial" panose="020B0604020202020204"/>
              <a:buChar char="•"/>
            </a:pPr>
            <a:r>
              <a:rPr sz="1600" b="1" i="0">
                <a:solidFill>
                  <a:srgbClr val="273239"/>
                </a:solidFill>
                <a:latin typeface="Calibri" panose="020F0502020204030204" pitchFamily="34" charset="0"/>
                <a:ea typeface="Nunito"/>
                <a:cs typeface="Calibri" panose="020F0502020204030204" pitchFamily="34" charset="0"/>
              </a:rPr>
              <a:t>Pinterest:</a:t>
            </a:r>
            <a:r>
              <a:rPr sz="1600" b="0" i="0">
                <a:solidFill>
                  <a:srgbClr val="273239"/>
                </a:solidFill>
                <a:latin typeface="Calibri" panose="020F0502020204030204" pitchFamily="34" charset="0"/>
                <a:ea typeface="Nunito"/>
                <a:cs typeface="Calibri" panose="020F0502020204030204" pitchFamily="34" charset="0"/>
              </a:rPr>
              <a:t> Python is used to process and store huge amounts of image data efficiently</a:t>
            </a:r>
            <a:endParaRPr sz="1600" b="0" i="0">
              <a:solidFill>
                <a:srgbClr val="273239"/>
              </a:solidFill>
              <a:latin typeface="Calibri" panose="020F0502020204030204" pitchFamily="34" charset="0"/>
              <a:ea typeface="Nunito"/>
              <a:cs typeface="Calibri" panose="020F0502020204030204" pitchFamily="34" charset="0"/>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40665" y="94933"/>
            <a:ext cx="5080000" cy="337185"/>
          </a:xfrm>
          <a:prstGeom prst="rect">
            <a:avLst/>
          </a:prstGeom>
        </p:spPr>
        <p:txBody>
          <a:bodyPr>
            <a:spAutoFit/>
          </a:bodyPr>
          <a:p>
            <a:pPr>
              <a:spcAft>
                <a:spcPct val="60000"/>
              </a:spcAft>
            </a:pPr>
            <a:r>
              <a:rPr sz="1600" b="1"/>
              <a:t>📊 Business Scenario Questions</a:t>
            </a:r>
            <a:endParaRPr sz="1600" b="1"/>
          </a:p>
        </p:txBody>
      </p:sp>
      <p:graphicFrame>
        <p:nvGraphicFramePr>
          <p:cNvPr id="3" name="Table 2"/>
          <p:cNvGraphicFramePr/>
          <p:nvPr/>
        </p:nvGraphicFramePr>
        <p:xfrm>
          <a:off x="240665" y="432118"/>
          <a:ext cx="10485120" cy="0"/>
        </p:xfrm>
        <a:graphic>
          <a:graphicData uri="http://schemas.openxmlformats.org/drawingml/2006/table">
            <a:tbl>
              <a:tblPr/>
              <a:tblGrid>
                <a:gridCol w="5242560"/>
                <a:gridCol w="5242560"/>
              </a:tblGrid>
              <a:tr h="0">
                <a:tc>
                  <a:txBody>
                    <a:bodyPr/>
                    <a:p>
                      <a:r>
                        <a:rPr sz="1100"/>
                        <a:t>Scenario</a:t>
                      </a:r>
                      <a:endParaRPr sz="1100"/>
                    </a:p>
                  </a:txBody>
                  <a:tcPr marL="0" marR="0" marT="0" marB="0" anchor="ctr" anchorCtr="0">
                    <a:lnL>
                      <a:noFill/>
                    </a:lnL>
                    <a:lnR>
                      <a:noFill/>
                    </a:lnR>
                    <a:lnT>
                      <a:noFill/>
                    </a:lnT>
                    <a:lnB>
                      <a:noFill/>
                    </a:lnB>
                    <a:noFill/>
                  </a:tcPr>
                </a:tc>
                <a:tc>
                  <a:txBody>
                    <a:bodyPr/>
                    <a:p>
                      <a:r>
                        <a:rPr sz="1100"/>
                        <a:t>Question</a:t>
                      </a:r>
                      <a:endParaRPr sz="1100"/>
                    </a:p>
                  </a:txBody>
                  <a:tcPr marL="0" marR="0" marT="0" marB="0" anchor="ctr" anchorCtr="0">
                    <a:lnL>
                      <a:noFill/>
                    </a:lnL>
                    <a:lnR>
                      <a:noFill/>
                    </a:lnR>
                    <a:lnT>
                      <a:noFill/>
                    </a:lnT>
                    <a:lnB>
                      <a:noFill/>
                    </a:lnB>
                    <a:noFill/>
                  </a:tcPr>
                </a:tc>
              </a:tr>
              <a:tr h="0">
                <a:tc>
                  <a:txBody>
                    <a:bodyPr/>
                    <a:p>
                      <a:r>
                        <a:rPr sz="1100"/>
                        <a:t>Sales Report</a:t>
                      </a:r>
                      <a:endParaRPr sz="1100"/>
                    </a:p>
                  </a:txBody>
                  <a:tcPr marL="0" marR="0" marT="0" marB="0" anchor="ctr" anchorCtr="0">
                    <a:lnL>
                      <a:noFill/>
                    </a:lnL>
                    <a:lnR>
                      <a:noFill/>
                    </a:lnR>
                    <a:lnT>
                      <a:noFill/>
                    </a:lnT>
                    <a:lnB>
                      <a:noFill/>
                    </a:lnB>
                    <a:noFill/>
                  </a:tcPr>
                </a:tc>
                <a:tc>
                  <a:txBody>
                    <a:bodyPr/>
                    <a:p>
                      <a:r>
                        <a:rPr sz="1100"/>
                        <a:t>How would you read and calculate total sales from a file storing daily transactions?</a:t>
                      </a:r>
                      <a:endParaRPr sz="1100"/>
                    </a:p>
                  </a:txBody>
                  <a:tcPr marL="0" marR="0" marT="0" marB="0" anchor="ctr" anchorCtr="0">
                    <a:lnL>
                      <a:noFill/>
                    </a:lnL>
                    <a:lnR>
                      <a:noFill/>
                    </a:lnR>
                    <a:lnT>
                      <a:noFill/>
                    </a:lnT>
                    <a:lnB>
                      <a:noFill/>
                    </a:lnB>
                    <a:noFill/>
                  </a:tcPr>
                </a:tc>
              </a:tr>
              <a:tr h="0">
                <a:tc>
                  <a:txBody>
                    <a:bodyPr/>
                    <a:p>
                      <a:r>
                        <a:rPr sz="1100"/>
                        <a:t>Log Management</a:t>
                      </a:r>
                      <a:endParaRPr sz="1100"/>
                    </a:p>
                  </a:txBody>
                  <a:tcPr marL="0" marR="0" marT="0" marB="0" anchor="ctr" anchorCtr="0">
                    <a:lnL>
                      <a:noFill/>
                    </a:lnL>
                    <a:lnR>
                      <a:noFill/>
                    </a:lnR>
                    <a:lnT>
                      <a:noFill/>
                    </a:lnT>
                    <a:lnB>
                      <a:noFill/>
                    </a:lnB>
                    <a:noFill/>
                  </a:tcPr>
                </a:tc>
                <a:tc>
                  <a:txBody>
                    <a:bodyPr/>
                    <a:p>
                      <a:r>
                        <a:rPr sz="1100"/>
                        <a:t>How to append system logs every hour to a file safely using exception handling?</a:t>
                      </a:r>
                      <a:endParaRPr sz="1100"/>
                    </a:p>
                  </a:txBody>
                  <a:tcPr marL="0" marR="0" marT="0" marB="0" anchor="ctr" anchorCtr="0">
                    <a:lnL>
                      <a:noFill/>
                    </a:lnL>
                    <a:lnR>
                      <a:noFill/>
                    </a:lnR>
                    <a:lnT>
                      <a:noFill/>
                    </a:lnT>
                    <a:lnB>
                      <a:noFill/>
                    </a:lnB>
                    <a:noFill/>
                  </a:tcPr>
                </a:tc>
              </a:tr>
              <a:tr h="0">
                <a:tc>
                  <a:txBody>
                    <a:bodyPr/>
                    <a:p>
                      <a:r>
                        <a:rPr sz="1100"/>
                        <a:t>Data Export</a:t>
                      </a:r>
                      <a:endParaRPr sz="1100"/>
                    </a:p>
                  </a:txBody>
                  <a:tcPr marL="0" marR="0" marT="0" marB="0" anchor="ctr" anchorCtr="0">
                    <a:lnL>
                      <a:noFill/>
                    </a:lnL>
                    <a:lnR>
                      <a:noFill/>
                    </a:lnR>
                    <a:lnT>
                      <a:noFill/>
                    </a:lnT>
                    <a:lnB>
                      <a:noFill/>
                    </a:lnB>
                    <a:noFill/>
                  </a:tcPr>
                </a:tc>
                <a:tc>
                  <a:txBody>
                    <a:bodyPr/>
                    <a:p>
                      <a:r>
                        <a:rPr sz="1100"/>
                        <a:t>How would you store structured JSON or dictionary data to a file and retrieve it later?</a:t>
                      </a:r>
                      <a:endParaRPr sz="1100"/>
                    </a:p>
                  </a:txBody>
                  <a:tcPr marL="0" marR="0" marT="0" marB="0" anchor="ctr" anchorCtr="0">
                    <a:lnL>
                      <a:noFill/>
                    </a:lnL>
                    <a:lnR>
                      <a:noFill/>
                    </a:lnR>
                    <a:lnT>
                      <a:noFill/>
                    </a:lnT>
                    <a:lnB>
                      <a:noFill/>
                    </a:lnB>
                    <a:noFill/>
                  </a:tcPr>
                </a:tc>
              </a:tr>
              <a:tr h="0">
                <a:tc>
                  <a:txBody>
                    <a:bodyPr/>
                    <a:p>
                      <a:r>
                        <a:rPr sz="1100"/>
                        <a:t>Error Log</a:t>
                      </a:r>
                      <a:endParaRPr sz="1100"/>
                    </a:p>
                  </a:txBody>
                  <a:tcPr marL="0" marR="0" marT="0" marB="0" anchor="ctr" anchorCtr="0">
                    <a:lnL>
                      <a:noFill/>
                    </a:lnL>
                    <a:lnR>
                      <a:noFill/>
                    </a:lnR>
                    <a:lnT>
                      <a:noFill/>
                    </a:lnT>
                    <a:lnB>
                      <a:noFill/>
                    </a:lnB>
                    <a:noFill/>
                  </a:tcPr>
                </a:tc>
                <a:tc>
                  <a:txBody>
                    <a:bodyPr/>
                    <a:p>
                      <a:r>
                        <a:rPr sz="1100"/>
                        <a:t>How can you use file modes and exception handling to record application errors?</a:t>
                      </a:r>
                      <a:endParaRPr sz="1100"/>
                    </a:p>
                  </a:txBody>
                  <a:tcPr marL="0" marR="0" marT="0" marB="0" anchor="ctr" anchorCtr="0">
                    <a:lnL>
                      <a:noFill/>
                    </a:lnL>
                    <a:lnR>
                      <a:noFill/>
                    </a:lnR>
                    <a:lnT>
                      <a:noFill/>
                    </a:lnT>
                    <a:lnB>
                      <a:noFill/>
                    </a:lnB>
                    <a:noFill/>
                  </a:tcPr>
                </a:tc>
              </a:tr>
              <a:tr h="0">
                <a:tc>
                  <a:txBody>
                    <a:bodyPr/>
                    <a:p>
                      <a:r>
                        <a:rPr sz="1100"/>
                        <a:t>File Analysis</a:t>
                      </a:r>
                      <a:endParaRPr sz="1100"/>
                    </a:p>
                  </a:txBody>
                  <a:tcPr marL="0" marR="0" marT="0" marB="0" anchor="ctr" anchorCtr="0">
                    <a:lnL>
                      <a:noFill/>
                    </a:lnL>
                    <a:lnR>
                      <a:noFill/>
                    </a:lnR>
                    <a:lnT>
                      <a:noFill/>
                    </a:lnT>
                    <a:lnB>
                      <a:noFill/>
                    </a:lnB>
                    <a:noFill/>
                  </a:tcPr>
                </a:tc>
                <a:tc>
                  <a:txBody>
                    <a:bodyPr/>
                    <a:p>
                      <a:r>
                        <a:rPr sz="1100"/>
                        <a:t>How would you extract specific lines from a large log file without reading it all at once?</a:t>
                      </a:r>
                      <a:endParaRPr sz="1100"/>
                    </a:p>
                  </a:txBody>
                  <a:tcPr marL="0" marR="0" marT="0" marB="0" anchor="ctr" anchorCtr="0">
                    <a:lnL>
                      <a:noFill/>
                    </a:lnL>
                    <a:lnR>
                      <a:noFill/>
                    </a:lnR>
                    <a:lnT>
                      <a:noFill/>
                    </a:lnT>
                    <a:lnB>
                      <a:noFill/>
                    </a:lnB>
                    <a:noFill/>
                  </a:tcPr>
                </a:tc>
              </a:tr>
            </a:tbl>
          </a:graphicData>
        </a:graphic>
      </p:graphicFrame>
      <p:sp>
        <p:nvSpPr>
          <p:cNvPr id="4" name="Text Box 3"/>
          <p:cNvSpPr txBox="1"/>
          <p:nvPr/>
        </p:nvSpPr>
        <p:spPr>
          <a:xfrm>
            <a:off x="240665" y="1437958"/>
            <a:ext cx="5080000" cy="629920"/>
          </a:xfrm>
          <a:prstGeom prst="rect">
            <a:avLst/>
          </a:prstGeom>
        </p:spPr>
        <p:txBody>
          <a:bodyPr>
            <a:spAutoFit/>
          </a:bodyPr>
          <a:p>
            <a:endParaRPr sz="1900"/>
          </a:p>
          <a:p>
            <a:pPr>
              <a:spcAft>
                <a:spcPct val="60000"/>
              </a:spcAft>
            </a:pPr>
            <a:r>
              <a:rPr sz="1600" b="1"/>
              <a:t>✅ Summary Table</a:t>
            </a:r>
            <a:endParaRPr sz="1600" b="1"/>
          </a:p>
        </p:txBody>
      </p:sp>
      <p:graphicFrame>
        <p:nvGraphicFramePr>
          <p:cNvPr id="5" name="Table 4"/>
          <p:cNvGraphicFramePr/>
          <p:nvPr/>
        </p:nvGraphicFramePr>
        <p:xfrm>
          <a:off x="240665" y="2067878"/>
          <a:ext cx="10485120" cy="0"/>
        </p:xfrm>
        <a:graphic>
          <a:graphicData uri="http://schemas.openxmlformats.org/drawingml/2006/table">
            <a:tbl>
              <a:tblPr/>
              <a:tblGrid>
                <a:gridCol w="3495040"/>
                <a:gridCol w="3495040"/>
                <a:gridCol w="3495040"/>
              </a:tblGrid>
              <a:tr h="0">
                <a:tc>
                  <a:txBody>
                    <a:bodyPr/>
                    <a:p>
                      <a:r>
                        <a:rPr sz="1100"/>
                        <a:t>Topic</a:t>
                      </a:r>
                      <a:endParaRPr sz="1100"/>
                    </a:p>
                  </a:txBody>
                  <a:tcPr marL="0" marR="0" marT="0" marB="0" anchor="ctr" anchorCtr="0">
                    <a:lnL>
                      <a:noFill/>
                    </a:lnL>
                    <a:lnR>
                      <a:noFill/>
                    </a:lnR>
                    <a:lnT>
                      <a:noFill/>
                    </a:lnT>
                    <a:lnB>
                      <a:noFill/>
                    </a:lnB>
                    <a:noFill/>
                  </a:tcPr>
                </a:tc>
                <a:tc>
                  <a:txBody>
                    <a:bodyPr/>
                    <a:p>
                      <a:r>
                        <a:rPr sz="1100"/>
                        <a:t>Syntax</a:t>
                      </a:r>
                      <a:endParaRPr sz="1100"/>
                    </a:p>
                  </a:txBody>
                  <a:tcPr marL="0" marR="0" marT="0" marB="0" anchor="ctr" anchorCtr="0">
                    <a:lnL>
                      <a:noFill/>
                    </a:lnL>
                    <a:lnR>
                      <a:noFill/>
                    </a:lnR>
                    <a:lnT>
                      <a:noFill/>
                    </a:lnT>
                    <a:lnB>
                      <a:noFill/>
                    </a:lnB>
                    <a:noFill/>
                  </a:tcPr>
                </a:tc>
                <a:tc>
                  <a:txBody>
                    <a:bodyPr/>
                    <a:p>
                      <a:r>
                        <a:rPr sz="1100"/>
                        <a:t>Use Case</a:t>
                      </a:r>
                      <a:endParaRPr sz="1100"/>
                    </a:p>
                  </a:txBody>
                  <a:tcPr marL="0" marR="0" marT="0" marB="0" anchor="ctr" anchorCtr="0">
                    <a:lnL>
                      <a:noFill/>
                    </a:lnL>
                    <a:lnR>
                      <a:noFill/>
                    </a:lnR>
                    <a:lnT>
                      <a:noFill/>
                    </a:lnT>
                    <a:lnB>
                      <a:noFill/>
                    </a:lnB>
                    <a:noFill/>
                  </a:tcPr>
                </a:tc>
              </a:tr>
              <a:tr h="0">
                <a:tc>
                  <a:txBody>
                    <a:bodyPr/>
                    <a:p>
                      <a:r>
                        <a:rPr sz="1100"/>
                        <a:t>open()</a:t>
                      </a:r>
                      <a:endParaRPr sz="1100"/>
                    </a:p>
                  </a:txBody>
                  <a:tcPr marL="0" marR="0" marT="0" marB="0" anchor="ctr" anchorCtr="0">
                    <a:lnL>
                      <a:noFill/>
                    </a:lnL>
                    <a:lnR>
                      <a:noFill/>
                    </a:lnR>
                    <a:lnT>
                      <a:noFill/>
                    </a:lnT>
                    <a:lnB>
                      <a:noFill/>
                    </a:lnB>
                    <a:noFill/>
                  </a:tcPr>
                </a:tc>
                <a:tc>
                  <a:txBody>
                    <a:bodyPr/>
                    <a:p>
                      <a:r>
                        <a:rPr sz="1100"/>
                        <a:t>open("file", "r")</a:t>
                      </a:r>
                      <a:endParaRPr sz="1100"/>
                    </a:p>
                  </a:txBody>
                  <a:tcPr marL="0" marR="0" marT="0" marB="0" anchor="ctr" anchorCtr="0">
                    <a:lnL>
                      <a:noFill/>
                    </a:lnL>
                    <a:lnR>
                      <a:noFill/>
                    </a:lnR>
                    <a:lnT>
                      <a:noFill/>
                    </a:lnT>
                    <a:lnB>
                      <a:noFill/>
                    </a:lnB>
                    <a:noFill/>
                  </a:tcPr>
                </a:tc>
                <a:tc>
                  <a:txBody>
                    <a:bodyPr/>
                    <a:p>
                      <a:r>
                        <a:rPr sz="1100"/>
                        <a:t>Open a file for reading</a:t>
                      </a:r>
                      <a:endParaRPr sz="1100"/>
                    </a:p>
                  </a:txBody>
                  <a:tcPr marL="0" marR="0" marT="0" marB="0" anchor="ctr" anchorCtr="0">
                    <a:lnL>
                      <a:noFill/>
                    </a:lnL>
                    <a:lnR>
                      <a:noFill/>
                    </a:lnR>
                    <a:lnT>
                      <a:noFill/>
                    </a:lnT>
                    <a:lnB>
                      <a:noFill/>
                    </a:lnB>
                    <a:noFill/>
                  </a:tcPr>
                </a:tc>
              </a:tr>
              <a:tr h="0">
                <a:tc>
                  <a:txBody>
                    <a:bodyPr/>
                    <a:p>
                      <a:r>
                        <a:rPr sz="1100"/>
                        <a:t>read()</a:t>
                      </a:r>
                      <a:endParaRPr sz="1100"/>
                    </a:p>
                  </a:txBody>
                  <a:tcPr marL="0" marR="0" marT="0" marB="0" anchor="ctr" anchorCtr="0">
                    <a:lnL>
                      <a:noFill/>
                    </a:lnL>
                    <a:lnR>
                      <a:noFill/>
                    </a:lnR>
                    <a:lnT>
                      <a:noFill/>
                    </a:lnT>
                    <a:lnB>
                      <a:noFill/>
                    </a:lnB>
                    <a:noFill/>
                  </a:tcPr>
                </a:tc>
                <a:tc>
                  <a:txBody>
                    <a:bodyPr/>
                    <a:p>
                      <a:r>
                        <a:rPr sz="1100"/>
                        <a:t>f.read()</a:t>
                      </a:r>
                      <a:endParaRPr sz="1100"/>
                    </a:p>
                  </a:txBody>
                  <a:tcPr marL="0" marR="0" marT="0" marB="0" anchor="ctr" anchorCtr="0">
                    <a:lnL>
                      <a:noFill/>
                    </a:lnL>
                    <a:lnR>
                      <a:noFill/>
                    </a:lnR>
                    <a:lnT>
                      <a:noFill/>
                    </a:lnT>
                    <a:lnB>
                      <a:noFill/>
                    </a:lnB>
                    <a:noFill/>
                  </a:tcPr>
                </a:tc>
                <a:tc>
                  <a:txBody>
                    <a:bodyPr/>
                    <a:p>
                      <a:r>
                        <a:rPr sz="1100"/>
                        <a:t>Read full file</a:t>
                      </a:r>
                      <a:endParaRPr sz="1100"/>
                    </a:p>
                  </a:txBody>
                  <a:tcPr marL="0" marR="0" marT="0" marB="0" anchor="ctr" anchorCtr="0">
                    <a:lnL>
                      <a:noFill/>
                    </a:lnL>
                    <a:lnR>
                      <a:noFill/>
                    </a:lnR>
                    <a:lnT>
                      <a:noFill/>
                    </a:lnT>
                    <a:lnB>
                      <a:noFill/>
                    </a:lnB>
                    <a:noFill/>
                  </a:tcPr>
                </a:tc>
              </a:tr>
              <a:tr h="0">
                <a:tc>
                  <a:txBody>
                    <a:bodyPr/>
                    <a:p>
                      <a:r>
                        <a:rPr sz="1100"/>
                        <a:t>readline()</a:t>
                      </a:r>
                      <a:endParaRPr sz="1100"/>
                    </a:p>
                  </a:txBody>
                  <a:tcPr marL="0" marR="0" marT="0" marB="0" anchor="ctr" anchorCtr="0">
                    <a:lnL>
                      <a:noFill/>
                    </a:lnL>
                    <a:lnR>
                      <a:noFill/>
                    </a:lnR>
                    <a:lnT>
                      <a:noFill/>
                    </a:lnT>
                    <a:lnB>
                      <a:noFill/>
                    </a:lnB>
                    <a:noFill/>
                  </a:tcPr>
                </a:tc>
                <a:tc>
                  <a:txBody>
                    <a:bodyPr/>
                    <a:p>
                      <a:r>
                        <a:rPr sz="1100"/>
                        <a:t>f.readline()</a:t>
                      </a:r>
                      <a:endParaRPr sz="1100"/>
                    </a:p>
                  </a:txBody>
                  <a:tcPr marL="0" marR="0" marT="0" marB="0" anchor="ctr" anchorCtr="0">
                    <a:lnL>
                      <a:noFill/>
                    </a:lnL>
                    <a:lnR>
                      <a:noFill/>
                    </a:lnR>
                    <a:lnT>
                      <a:noFill/>
                    </a:lnT>
                    <a:lnB>
                      <a:noFill/>
                    </a:lnB>
                    <a:noFill/>
                  </a:tcPr>
                </a:tc>
                <a:tc>
                  <a:txBody>
                    <a:bodyPr/>
                    <a:p>
                      <a:r>
                        <a:rPr sz="1100"/>
                        <a:t>Read line by line</a:t>
                      </a:r>
                      <a:endParaRPr sz="1100"/>
                    </a:p>
                  </a:txBody>
                  <a:tcPr marL="0" marR="0" marT="0" marB="0" anchor="ctr" anchorCtr="0">
                    <a:lnL>
                      <a:noFill/>
                    </a:lnL>
                    <a:lnR>
                      <a:noFill/>
                    </a:lnR>
                    <a:lnT>
                      <a:noFill/>
                    </a:lnT>
                    <a:lnB>
                      <a:noFill/>
                    </a:lnB>
                    <a:noFill/>
                  </a:tcPr>
                </a:tc>
              </a:tr>
              <a:tr h="0">
                <a:tc>
                  <a:txBody>
                    <a:bodyPr/>
                    <a:p>
                      <a:r>
                        <a:rPr sz="1100"/>
                        <a:t>write()</a:t>
                      </a:r>
                      <a:endParaRPr sz="1100"/>
                    </a:p>
                  </a:txBody>
                  <a:tcPr marL="0" marR="0" marT="0" marB="0" anchor="ctr" anchorCtr="0">
                    <a:lnL>
                      <a:noFill/>
                    </a:lnL>
                    <a:lnR>
                      <a:noFill/>
                    </a:lnR>
                    <a:lnT>
                      <a:noFill/>
                    </a:lnT>
                    <a:lnB>
                      <a:noFill/>
                    </a:lnB>
                    <a:noFill/>
                  </a:tcPr>
                </a:tc>
                <a:tc>
                  <a:txBody>
                    <a:bodyPr/>
                    <a:p>
                      <a:r>
                        <a:rPr sz="1100"/>
                        <a:t>f.write("data")</a:t>
                      </a:r>
                      <a:endParaRPr sz="1100"/>
                    </a:p>
                  </a:txBody>
                  <a:tcPr marL="0" marR="0" marT="0" marB="0" anchor="ctr" anchorCtr="0">
                    <a:lnL>
                      <a:noFill/>
                    </a:lnL>
                    <a:lnR>
                      <a:noFill/>
                    </a:lnR>
                    <a:lnT>
                      <a:noFill/>
                    </a:lnT>
                    <a:lnB>
                      <a:noFill/>
                    </a:lnB>
                    <a:noFill/>
                  </a:tcPr>
                </a:tc>
                <a:tc>
                  <a:txBody>
                    <a:bodyPr/>
                    <a:p>
                      <a:r>
                        <a:rPr sz="1100"/>
                        <a:t>Write to a file</a:t>
                      </a:r>
                      <a:endParaRPr sz="1100"/>
                    </a:p>
                  </a:txBody>
                  <a:tcPr marL="0" marR="0" marT="0" marB="0" anchor="ctr" anchorCtr="0">
                    <a:lnL>
                      <a:noFill/>
                    </a:lnL>
                    <a:lnR>
                      <a:noFill/>
                    </a:lnR>
                    <a:lnT>
                      <a:noFill/>
                    </a:lnT>
                    <a:lnB>
                      <a:noFill/>
                    </a:lnB>
                    <a:noFill/>
                  </a:tcPr>
                </a:tc>
              </a:tr>
              <a:tr h="0">
                <a:tc>
                  <a:txBody>
                    <a:bodyPr/>
                    <a:p>
                      <a:r>
                        <a:rPr sz="1100"/>
                        <a:t>close()</a:t>
                      </a:r>
                      <a:endParaRPr sz="1100"/>
                    </a:p>
                  </a:txBody>
                  <a:tcPr marL="0" marR="0" marT="0" marB="0" anchor="ctr" anchorCtr="0">
                    <a:lnL>
                      <a:noFill/>
                    </a:lnL>
                    <a:lnR>
                      <a:noFill/>
                    </a:lnR>
                    <a:lnT>
                      <a:noFill/>
                    </a:lnT>
                    <a:lnB>
                      <a:noFill/>
                    </a:lnB>
                    <a:noFill/>
                  </a:tcPr>
                </a:tc>
                <a:tc>
                  <a:txBody>
                    <a:bodyPr/>
                    <a:p>
                      <a:r>
                        <a:rPr sz="1100"/>
                        <a:t>f.close()</a:t>
                      </a:r>
                      <a:endParaRPr sz="1100"/>
                    </a:p>
                  </a:txBody>
                  <a:tcPr marL="0" marR="0" marT="0" marB="0" anchor="ctr" anchorCtr="0">
                    <a:lnL>
                      <a:noFill/>
                    </a:lnL>
                    <a:lnR>
                      <a:noFill/>
                    </a:lnR>
                    <a:lnT>
                      <a:noFill/>
                    </a:lnT>
                    <a:lnB>
                      <a:noFill/>
                    </a:lnB>
                    <a:noFill/>
                  </a:tcPr>
                </a:tc>
                <a:tc>
                  <a:txBody>
                    <a:bodyPr/>
                    <a:p>
                      <a:r>
                        <a:rPr sz="1100"/>
                        <a:t>Close the file</a:t>
                      </a:r>
                      <a:endParaRPr sz="1100"/>
                    </a:p>
                  </a:txBody>
                  <a:tcPr marL="0" marR="0" marT="0" marB="0" anchor="ctr" anchorCtr="0">
                    <a:lnL>
                      <a:noFill/>
                    </a:lnL>
                    <a:lnR>
                      <a:noFill/>
                    </a:lnR>
                    <a:lnT>
                      <a:noFill/>
                    </a:lnT>
                    <a:lnB>
                      <a:noFill/>
                    </a:lnB>
                    <a:noFill/>
                  </a:tcPr>
                </a:tc>
              </a:tr>
              <a:tr h="0">
                <a:tc>
                  <a:txBody>
                    <a:bodyPr/>
                    <a:p>
                      <a:r>
                        <a:rPr sz="1100"/>
                        <a:t>seek()</a:t>
                      </a:r>
                      <a:endParaRPr sz="1100"/>
                    </a:p>
                  </a:txBody>
                  <a:tcPr marL="0" marR="0" marT="0" marB="0" anchor="ctr" anchorCtr="0">
                    <a:lnL>
                      <a:noFill/>
                    </a:lnL>
                    <a:lnR>
                      <a:noFill/>
                    </a:lnR>
                    <a:lnT>
                      <a:noFill/>
                    </a:lnT>
                    <a:lnB>
                      <a:noFill/>
                    </a:lnB>
                    <a:noFill/>
                  </a:tcPr>
                </a:tc>
                <a:tc>
                  <a:txBody>
                    <a:bodyPr/>
                    <a:p>
                      <a:r>
                        <a:rPr sz="1100"/>
                        <a:t>f.seek(0)</a:t>
                      </a:r>
                      <a:endParaRPr sz="1100"/>
                    </a:p>
                  </a:txBody>
                  <a:tcPr marL="0" marR="0" marT="0" marB="0" anchor="ctr" anchorCtr="0">
                    <a:lnL>
                      <a:noFill/>
                    </a:lnL>
                    <a:lnR>
                      <a:noFill/>
                    </a:lnR>
                    <a:lnT>
                      <a:noFill/>
                    </a:lnT>
                    <a:lnB>
                      <a:noFill/>
                    </a:lnB>
                    <a:noFill/>
                  </a:tcPr>
                </a:tc>
                <a:tc>
                  <a:txBody>
                    <a:bodyPr/>
                    <a:p>
                      <a:r>
                        <a:rPr sz="1100"/>
                        <a:t>Move pointer to start</a:t>
                      </a:r>
                      <a:endParaRPr sz="1100"/>
                    </a:p>
                  </a:txBody>
                  <a:tcPr marL="0" marR="0" marT="0" marB="0" anchor="ctr" anchorCtr="0">
                    <a:lnL>
                      <a:noFill/>
                    </a:lnL>
                    <a:lnR>
                      <a:noFill/>
                    </a:lnR>
                    <a:lnT>
                      <a:noFill/>
                    </a:lnT>
                    <a:lnB>
                      <a:noFill/>
                    </a:lnB>
                    <a:noFill/>
                  </a:tcPr>
                </a:tc>
              </a:tr>
              <a:tr h="0">
                <a:tc>
                  <a:txBody>
                    <a:bodyPr/>
                    <a:p>
                      <a:r>
                        <a:rPr sz="1100"/>
                        <a:t>tell()</a:t>
                      </a:r>
                      <a:endParaRPr sz="1100"/>
                    </a:p>
                  </a:txBody>
                  <a:tcPr marL="0" marR="0" marT="0" marB="0" anchor="ctr" anchorCtr="0">
                    <a:lnL>
                      <a:noFill/>
                    </a:lnL>
                    <a:lnR>
                      <a:noFill/>
                    </a:lnR>
                    <a:lnT>
                      <a:noFill/>
                    </a:lnT>
                    <a:lnB>
                      <a:noFill/>
                    </a:lnB>
                    <a:noFill/>
                  </a:tcPr>
                </a:tc>
                <a:tc>
                  <a:txBody>
                    <a:bodyPr/>
                    <a:p>
                      <a:r>
                        <a:rPr sz="1100"/>
                        <a:t>f.tell()</a:t>
                      </a:r>
                      <a:endParaRPr sz="1100"/>
                    </a:p>
                  </a:txBody>
                  <a:tcPr marL="0" marR="0" marT="0" marB="0" anchor="ctr" anchorCtr="0">
                    <a:lnL>
                      <a:noFill/>
                    </a:lnL>
                    <a:lnR>
                      <a:noFill/>
                    </a:lnR>
                    <a:lnT>
                      <a:noFill/>
                    </a:lnT>
                    <a:lnB>
                      <a:noFill/>
                    </a:lnB>
                    <a:noFill/>
                  </a:tcPr>
                </a:tc>
                <a:tc>
                  <a:txBody>
                    <a:bodyPr/>
                    <a:p>
                      <a:r>
                        <a:rPr sz="1100"/>
                        <a:t>Get pointer location</a:t>
                      </a:r>
                      <a:endParaRPr sz="1100"/>
                    </a:p>
                  </a:txBody>
                  <a:tcPr marL="0" marR="0" marT="0" marB="0" anchor="ctr" anchorCtr="0">
                    <a:lnL>
                      <a:noFill/>
                    </a:lnL>
                    <a:lnR>
                      <a:noFill/>
                    </a:lnR>
                    <a:lnT>
                      <a:noFill/>
                    </a:lnT>
                    <a:lnB>
                      <a:noFill/>
                    </a:lnB>
                    <a:noFill/>
                  </a:tcPr>
                </a:tc>
              </a:tr>
              <a:tr h="0">
                <a:tc>
                  <a:txBody>
                    <a:bodyPr/>
                    <a:p>
                      <a:r>
                        <a:rPr sz="1100"/>
                        <a:t>pickle.dump()</a:t>
                      </a:r>
                      <a:endParaRPr sz="1100"/>
                    </a:p>
                  </a:txBody>
                  <a:tcPr marL="0" marR="0" marT="0" marB="0" anchor="ctr" anchorCtr="0">
                    <a:lnL>
                      <a:noFill/>
                    </a:lnL>
                    <a:lnR>
                      <a:noFill/>
                    </a:lnR>
                    <a:lnT>
                      <a:noFill/>
                    </a:lnT>
                    <a:lnB>
                      <a:noFill/>
                    </a:lnB>
                    <a:noFill/>
                  </a:tcPr>
                </a:tc>
                <a:tc>
                  <a:txBody>
                    <a:bodyPr/>
                    <a:p>
                      <a:r>
                        <a:rPr sz="1100"/>
                        <a:t>Save Python object</a:t>
                      </a:r>
                      <a:endParaRPr sz="1100"/>
                    </a:p>
                  </a:txBody>
                  <a:tcPr marL="0" marR="0" marT="0" marB="0" anchor="ctr" anchorCtr="0">
                    <a:lnL>
                      <a:noFill/>
                    </a:lnL>
                    <a:lnR>
                      <a:noFill/>
                    </a:lnR>
                    <a:lnT>
                      <a:noFill/>
                    </a:lnT>
                    <a:lnB>
                      <a:noFill/>
                    </a:lnB>
                    <a:noFill/>
                  </a:tcPr>
                </a:tc>
                <a:tc>
                  <a:txBody>
                    <a:bodyPr/>
                    <a:p>
                      <a:r>
                        <a:rPr sz="1100"/>
                        <a:t>Save ML model or config</a:t>
                      </a:r>
                      <a:endParaRPr sz="1100"/>
                    </a:p>
                  </a:txBody>
                  <a:tcPr marL="0" marR="0" marT="0" marB="0" anchor="ctr" anchorCtr="0">
                    <a:lnL>
                      <a:noFill/>
                    </a:lnL>
                    <a:lnR>
                      <a:noFill/>
                    </a:lnR>
                    <a:lnT>
                      <a:noFill/>
                    </a:lnT>
                    <a:lnB>
                      <a:noFill/>
                    </a:lnB>
                    <a:noFill/>
                  </a:tcPr>
                </a:tc>
              </a:tr>
              <a:tr h="0">
                <a:tc>
                  <a:txBody>
                    <a:bodyPr/>
                    <a:p>
                      <a:r>
                        <a:rPr sz="1100"/>
                        <a:t>pickle.load()</a:t>
                      </a:r>
                      <a:endParaRPr sz="1100"/>
                    </a:p>
                  </a:txBody>
                  <a:tcPr marL="0" marR="0" marT="0" marB="0" anchor="ctr" anchorCtr="0">
                    <a:lnL>
                      <a:noFill/>
                    </a:lnL>
                    <a:lnR>
                      <a:noFill/>
                    </a:lnR>
                    <a:lnT>
                      <a:noFill/>
                    </a:lnT>
                    <a:lnB>
                      <a:noFill/>
                    </a:lnB>
                    <a:noFill/>
                  </a:tcPr>
                </a:tc>
                <a:tc>
                  <a:txBody>
                    <a:bodyPr/>
                    <a:p>
                      <a:r>
                        <a:rPr sz="1100"/>
                        <a:t>Load object from file</a:t>
                      </a:r>
                      <a:endParaRPr sz="1100"/>
                    </a:p>
                  </a:txBody>
                  <a:tcPr marL="0" marR="0" marT="0" marB="0" anchor="ctr" anchorCtr="0">
                    <a:lnL>
                      <a:noFill/>
                    </a:lnL>
                    <a:lnR>
                      <a:noFill/>
                    </a:lnR>
                    <a:lnT>
                      <a:noFill/>
                    </a:lnT>
                    <a:lnB>
                      <a:noFill/>
                    </a:lnB>
                    <a:noFill/>
                  </a:tcPr>
                </a:tc>
                <a:tc>
                  <a:txBody>
                    <a:bodyPr/>
                    <a:p>
                      <a:r>
                        <a:rPr sz="1100"/>
                        <a:t>Reload object</a:t>
                      </a:r>
                      <a:endParaRPr sz="1100"/>
                    </a:p>
                  </a:txBody>
                  <a:tcPr marL="0" marR="0" marT="0" marB="0" anchor="ctr" anchorCtr="0">
                    <a:lnL>
                      <a:noFill/>
                    </a:lnL>
                    <a:lnR>
                      <a:noFill/>
                    </a:lnR>
                    <a:lnT>
                      <a:noFill/>
                    </a:lnT>
                    <a:lnB>
                      <a:noFill/>
                    </a:lnB>
                    <a:noFill/>
                  </a:tcPr>
                </a:tc>
              </a:tr>
              <a:tr h="0">
                <a:tc>
                  <a:txBody>
                    <a:bodyPr/>
                    <a:p>
                      <a:r>
                        <a:rPr sz="1100"/>
                        <a:t>Exception Handling</a:t>
                      </a:r>
                      <a:endParaRPr sz="1100"/>
                    </a:p>
                  </a:txBody>
                  <a:tcPr marL="0" marR="0" marT="0" marB="0" anchor="ctr" anchorCtr="0">
                    <a:lnL>
                      <a:noFill/>
                    </a:lnL>
                    <a:lnR>
                      <a:noFill/>
                    </a:lnR>
                    <a:lnT>
                      <a:noFill/>
                    </a:lnT>
                    <a:lnB>
                      <a:noFill/>
                    </a:lnB>
                    <a:noFill/>
                  </a:tcPr>
                </a:tc>
                <a:tc>
                  <a:txBody>
                    <a:bodyPr/>
                    <a:p>
                      <a:r>
                        <a:rPr sz="1100"/>
                        <a:t>try-except-finally</a:t>
                      </a:r>
                      <a:endParaRPr sz="1100"/>
                    </a:p>
                  </a:txBody>
                  <a:tcPr marL="0" marR="0" marT="0" marB="0" anchor="ctr" anchorCtr="0">
                    <a:lnL>
                      <a:noFill/>
                    </a:lnL>
                    <a:lnR>
                      <a:noFill/>
                    </a:lnR>
                    <a:lnT>
                      <a:noFill/>
                    </a:lnT>
                    <a:lnB>
                      <a:noFill/>
                    </a:lnB>
                    <a:noFill/>
                  </a:tcPr>
                </a:tc>
                <a:tc>
                  <a:txBody>
                    <a:bodyPr/>
                    <a:p>
                      <a:r>
                        <a:rPr sz="1100"/>
                        <a:t>Prevent errors from crashing app</a:t>
                      </a:r>
                      <a:endParaRPr sz="1100"/>
                    </a:p>
                  </a:txBody>
                  <a:tcPr marL="0" marR="0" marT="0" marB="0" anchor="ctr" anchorCtr="0">
                    <a:lnL>
                      <a:noFill/>
                    </a:lnL>
                    <a:lnR>
                      <a:noFill/>
                    </a:lnR>
                    <a:lnT>
                      <a:noFill/>
                    </a:lnT>
                    <a:lnB>
                      <a:noFill/>
                    </a:lnB>
                    <a:noFill/>
                  </a:tcPr>
                </a:tc>
              </a:tr>
            </a:tbl>
          </a:graphicData>
        </a:graphic>
      </p:graphicFrame>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76910" y="341630"/>
            <a:ext cx="5080000" cy="2792730"/>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Regular Expression &amp; WebScraping</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Regular Expression &amp; WebScraping</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Character Class in Regular Expression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WebScraping using request &amp; beautifulSoup</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lnSpc>
                <a:spcPct val="107000"/>
              </a:lnSpc>
              <a:spcAft>
                <a:spcPts val="800"/>
              </a:spcAft>
            </a:pPr>
            <a:r>
              <a:rPr>
                <a:latin typeface="Calibri" panose="020F0502020204030204"/>
                <a:ea typeface="Calibri" panose="020F0502020204030204"/>
              </a:rPr>
              <a:t> </a:t>
            </a:r>
            <a:endParaRPr>
              <a:latin typeface="Calibri" panose="020F0502020204030204"/>
              <a:ea typeface="Calibri" panose="020F0502020204030204"/>
            </a:endParaRPr>
          </a:p>
          <a:p>
            <a:pPr defTabSz="266700">
              <a:lnSpc>
                <a:spcPct val="107000"/>
              </a:lnSpc>
              <a:spcAft>
                <a:spcPts val="800"/>
              </a:spcAft>
            </a:pPr>
            <a:r>
              <a:rPr sz="2600" b="0">
                <a:solidFill>
                  <a:srgbClr val="333333"/>
                </a:solidFill>
                <a:latin typeface="Arial" panose="020B0604020202020204"/>
                <a:ea typeface="Calibri" panose="020F0502020204030204"/>
              </a:rPr>
              <a:t> </a:t>
            </a:r>
            <a:r>
              <a:rPr sz="2600" b="0" u="sng">
                <a:solidFill>
                  <a:srgbClr val="0000FF"/>
                </a:solidFill>
                <a:latin typeface="Arial" panose="020B0604020202020204"/>
                <a:ea typeface="Calibri" panose="020F0502020204030204"/>
                <a:hlinkClick r:id="rId6"/>
              </a:rPr>
              <a:t>Python Final Assessment</a:t>
            </a:r>
            <a:endParaRPr sz="2600" b="0" u="sng">
              <a:solidFill>
                <a:srgbClr val="0000FF"/>
              </a:solidFill>
              <a:latin typeface="Arial" panose="020B0604020202020204"/>
              <a:ea typeface="Calibri" panose="020F0502020204030204"/>
              <a:hlinkClick r:id="rId6"/>
            </a:endParaRPr>
          </a:p>
        </p:txBody>
      </p:sp>
      <p:sp>
        <p:nvSpPr>
          <p:cNvPr id="3" name="Text Box 2"/>
          <p:cNvSpPr txBox="1"/>
          <p:nvPr/>
        </p:nvSpPr>
        <p:spPr>
          <a:xfrm>
            <a:off x="3048000" y="3244850"/>
            <a:ext cx="6096000" cy="460375"/>
          </a:xfrm>
          <a:prstGeom prst="rect">
            <a:avLst/>
          </a:prstGeom>
          <a:noFill/>
        </p:spPr>
        <p:txBody>
          <a:bodyPr wrap="square" rtlCol="0" anchor="t">
            <a:spAutoFit/>
          </a:bodyPr>
          <a:p>
            <a:pPr marL="285750" indent="-285750">
              <a:buFont typeface="Arial" panose="020B0604020202020204" pitchFamily="34" charset="0"/>
              <a:buChar char="•"/>
            </a:pPr>
            <a:r>
              <a:rPr lang="en-US" sz="2400" b="1">
                <a:sym typeface="+mn-ea"/>
              </a:rPr>
              <a:t>from notebook</a:t>
            </a:r>
            <a:endParaRPr lang="en-US" sz="2400" b="1">
              <a:sym typeface="+mn-ea"/>
            </a:endParaRPr>
          </a:p>
        </p:txBody>
      </p:sp>
      <p:sp>
        <p:nvSpPr>
          <p:cNvPr id="4" name="Text Box 3"/>
          <p:cNvSpPr txBox="1"/>
          <p:nvPr/>
        </p:nvSpPr>
        <p:spPr>
          <a:xfrm>
            <a:off x="6441440" y="184150"/>
            <a:ext cx="5080000" cy="2413635"/>
          </a:xfrm>
          <a:prstGeom prst="rect">
            <a:avLst/>
          </a:prstGeom>
        </p:spPr>
        <p:txBody>
          <a:bodyPr>
            <a:noAutofit/>
          </a:bodyPr>
          <a:p>
            <a:pPr marL="0" indent="0">
              <a:lnSpc>
                <a:spcPct val="100000"/>
              </a:lnSpc>
              <a:spcBef>
                <a:spcPct val="1000"/>
              </a:spcBef>
              <a:spcAft>
                <a:spcPts val="200"/>
              </a:spcAft>
            </a:pPr>
            <a:r>
              <a:rPr sz="2300" b="0" i="0">
                <a:solidFill>
                  <a:srgbClr val="1F1F1F"/>
                </a:solidFill>
                <a:latin typeface="Google Sans"/>
                <a:ea typeface="Google Sans"/>
              </a:rPr>
              <a:t>Regular Expressions</a:t>
            </a:r>
            <a:endParaRPr sz="2300" b="0" i="0">
              <a:solidFill>
                <a:srgbClr val="1F1F1F"/>
              </a:solidFill>
              <a:latin typeface="Google Sans"/>
              <a:ea typeface="Google Sans"/>
            </a:endParaRPr>
          </a:p>
          <a:p>
            <a:pPr marL="457200" lvl="1" indent="0">
              <a:lnSpc>
                <a:spcPct val="100000"/>
              </a:lnSpc>
            </a:pPr>
            <a:r>
              <a:rPr lang="en-GB" sz="1600" b="0" i="0">
                <a:solidFill>
                  <a:srgbClr val="040C28"/>
                </a:solidFill>
                <a:latin typeface="Google Sans"/>
              </a:rPr>
              <a:t>Regular Expressions</a:t>
            </a:r>
            <a:r>
              <a:rPr lang="en-GB" sz="1600" b="0" i="0">
                <a:solidFill>
                  <a:srgbClr val="474747"/>
                </a:solidFill>
                <a:latin typeface="Google Sans"/>
              </a:rPr>
              <a:t> (Regex) Regular Expression, or regex or regexp in short, is extremely and amazingly powerful in searching and manipulating text strings, particularly in processing text files. One line of regex can easily replace several dozen lines of programming codes.</a:t>
            </a:r>
            <a:endParaRPr lang="en-GB" sz="1600" b="0" i="0">
              <a:solidFill>
                <a:srgbClr val="474747"/>
              </a:solidFill>
              <a:latin typeface="Google Sans"/>
            </a:endParaRPr>
          </a:p>
          <a:p>
            <a:pPr marL="457200" lvl="1" indent="0">
              <a:lnSpc>
                <a:spcPct val="100000"/>
              </a:lnSpc>
            </a:pPr>
            <a:endParaRPr lang="en-GB" sz="1600" b="0" i="0">
              <a:solidFill>
                <a:srgbClr val="474747"/>
              </a:solidFill>
              <a:latin typeface="Google Sans"/>
            </a:endParaRPr>
          </a:p>
          <a:p>
            <a:pPr marL="457200" lvl="1" indent="0">
              <a:lnSpc>
                <a:spcPct val="100000"/>
              </a:lnSpc>
            </a:pPr>
            <a:r>
              <a:rPr lang="en-IN" altLang="en-GB" sz="2000" b="1" i="0">
                <a:solidFill>
                  <a:srgbClr val="474747"/>
                </a:solidFill>
                <a:latin typeface="Google Sans"/>
              </a:rPr>
              <a:t>use re module</a:t>
            </a:r>
            <a:endParaRPr lang="en-IN" altLang="en-GB" sz="2000" b="1" i="0">
              <a:solidFill>
                <a:srgbClr val="474747"/>
              </a:solidFill>
              <a:latin typeface="Google Sans"/>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08330" y="234315"/>
            <a:ext cx="5080000" cy="2061210"/>
          </a:xfrm>
          <a:prstGeom prst="rect">
            <a:avLst/>
          </a:prstGeom>
        </p:spPr>
        <p:txBody>
          <a:bodyPr>
            <a:spAutoFit/>
          </a:bodyPr>
          <a:p>
            <a:pPr marL="0" indent="0"/>
            <a:r>
              <a:rPr sz="1600" b="0" i="0">
                <a:solidFill>
                  <a:srgbClr val="001D35"/>
                </a:solidFill>
                <a:latin typeface="Google Sans"/>
                <a:ea typeface="Google Sans"/>
              </a:rPr>
              <a:t>Web scraping is a process of extracting data or content from a website using automated tools. Unlike screen scraping, which only copies the displayed image, web scraping extracts the underlying HTML code and data stored in a database. This extracted data can then be used for various purposes, such as market research, price monitoring, or data analysis. </a:t>
            </a:r>
            <a:endParaRPr sz="1600" b="0" i="0">
              <a:solidFill>
                <a:srgbClr val="001D35"/>
              </a:solidFill>
              <a:latin typeface="Google Sans"/>
              <a:ea typeface="Google Sans"/>
            </a:endParaRPr>
          </a:p>
        </p:txBody>
      </p:sp>
      <p:sp>
        <p:nvSpPr>
          <p:cNvPr id="3" name="Text Box 2"/>
          <p:cNvSpPr txBox="1"/>
          <p:nvPr/>
        </p:nvSpPr>
        <p:spPr>
          <a:xfrm>
            <a:off x="5814695" y="74295"/>
            <a:ext cx="6156325" cy="6195695"/>
          </a:xfrm>
          <a:prstGeom prst="rect">
            <a:avLst/>
          </a:prstGeom>
        </p:spPr>
        <p:txBody>
          <a:bodyPr wrap="square">
            <a:spAutoFit/>
          </a:bodyPr>
          <a:p>
            <a:pPr marL="0" indent="0">
              <a:lnSpc>
                <a:spcPct val="100000"/>
              </a:lnSpc>
              <a:spcBef>
                <a:spcPts val="1000"/>
              </a:spcBef>
              <a:spcAft>
                <a:spcPts val="500"/>
              </a:spcAft>
            </a:pPr>
            <a:r>
              <a:rPr sz="1600" b="0" i="0">
                <a:solidFill>
                  <a:srgbClr val="001D35"/>
                </a:solidFill>
                <a:latin typeface="Arial" panose="020B0604020202020204" pitchFamily="34" charset="0"/>
                <a:ea typeface="Google Sans"/>
                <a:cs typeface="Arial" panose="020B0604020202020204" pitchFamily="34" charset="0"/>
              </a:rPr>
              <a:t>What it is:</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Data Extraction:</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Web scraping automates the process of gathering data from websites.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HTML and Database Access:</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Scrapers access and extract both the HTML code and data stored in a website's database.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Automation:</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Scrapers are typically automated tools, often using bots or scripts to interact with websites.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Scalability:</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Web scraping allows users to efficiently extract large amounts of data from multiple sources.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Various Use Cases:</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400" b="0" i="0">
                <a:solidFill>
                  <a:srgbClr val="545D7E"/>
                </a:solidFill>
                <a:latin typeface="Arial" panose="020B0604020202020204" pitchFamily="34" charset="0"/>
                <a:ea typeface="Google Sans"/>
                <a:cs typeface="Arial" panose="020B0604020202020204" pitchFamily="34" charset="0"/>
              </a:rPr>
              <a:t>Extracted data can be used for tasks such as price monitoring, competitor analysis, market research, and data mining.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sz="1600" b="0" i="0">
                <a:solidFill>
                  <a:srgbClr val="001D35"/>
                </a:solidFill>
                <a:latin typeface="Arial" panose="020B0604020202020204" pitchFamily="34" charset="0"/>
                <a:ea typeface="Google Sans"/>
                <a:cs typeface="Arial" panose="020B0604020202020204" pitchFamily="34" charset="0"/>
              </a:rPr>
              <a:t>How it works:</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Finding the source:</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Scrapers identify the source from which they will extract data, which could be a specific website or a series of websites.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Parsing data:</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Scrapers read and filter the extracted data, identifying valuable information. </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Outputting data:</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400" b="0" i="0">
                <a:solidFill>
                  <a:srgbClr val="545D7E"/>
                </a:solidFill>
                <a:latin typeface="Arial" panose="020B0604020202020204" pitchFamily="34" charset="0"/>
                <a:ea typeface="Google Sans"/>
                <a:cs typeface="Arial" panose="020B0604020202020204" pitchFamily="34" charset="0"/>
              </a:rPr>
              <a:t>The extracted and processed data can be output in various formats, such as CSV, JSON, or spreadsheets, depending on the user's needs. </a:t>
            </a:r>
            <a:endParaRPr sz="1400" b="0" i="0">
              <a:solidFill>
                <a:srgbClr val="545D7E"/>
              </a:solidFill>
              <a:latin typeface="Arial" panose="020B0604020202020204" pitchFamily="34" charset="0"/>
              <a:ea typeface="Google Sans"/>
              <a:cs typeface="Arial" panose="020B0604020202020204" pitchFamily="34" charset="0"/>
            </a:endParaRPr>
          </a:p>
        </p:txBody>
      </p:sp>
      <p:sp>
        <p:nvSpPr>
          <p:cNvPr id="4" name="Text Box 3"/>
          <p:cNvSpPr txBox="1"/>
          <p:nvPr/>
        </p:nvSpPr>
        <p:spPr>
          <a:xfrm>
            <a:off x="200025" y="2652395"/>
            <a:ext cx="5080000" cy="3058795"/>
          </a:xfrm>
          <a:prstGeom prst="rect">
            <a:avLst/>
          </a:prstGeom>
        </p:spPr>
        <p:txBody>
          <a:bodyPr>
            <a:spAutoFit/>
          </a:bodyPr>
          <a:p>
            <a:pPr marL="0" indent="0">
              <a:lnSpc>
                <a:spcPct val="100000"/>
              </a:lnSpc>
              <a:spcBef>
                <a:spcPts val="1000"/>
              </a:spcBef>
              <a:spcAft>
                <a:spcPts val="500"/>
              </a:spcAft>
            </a:pPr>
            <a:r>
              <a:rPr sz="2000" b="0" i="0">
                <a:solidFill>
                  <a:srgbClr val="001D35"/>
                </a:solidFill>
                <a:latin typeface="Google Sans"/>
                <a:ea typeface="Google Sans"/>
              </a:rPr>
              <a:t>Ethical Considerations:</a:t>
            </a:r>
            <a:endParaRPr sz="2000"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b="0" i="0">
                <a:solidFill>
                  <a:srgbClr val="001D35"/>
                </a:solidFill>
                <a:latin typeface="Google Sans"/>
                <a:ea typeface="Google Sans"/>
              </a:rPr>
              <a:t>Terms of Service: Web scraping may violate a website's terms of service, potentially leading to legal action. </a:t>
            </a:r>
            <a:endParaRPr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b="0" i="0">
                <a:solidFill>
                  <a:srgbClr val="001D35"/>
                </a:solidFill>
                <a:latin typeface="Google Sans"/>
                <a:ea typeface="Google Sans"/>
              </a:rPr>
              <a:t>Resource Overload: Excessive scraping can put a strain on a website's servers. </a:t>
            </a:r>
            <a:endParaRPr b="0" i="0">
              <a:solidFill>
                <a:srgbClr val="001D35"/>
              </a:solidFill>
              <a:latin typeface="Google Sans"/>
              <a:ea typeface="Google Sans"/>
            </a:endParaRPr>
          </a:p>
          <a:p>
            <a:pPr marL="0" indent="0">
              <a:lnSpc>
                <a:spcPct val="100000"/>
              </a:lnSpc>
              <a:spcBef>
                <a:spcPct val="0"/>
              </a:spcBef>
              <a:spcAft>
                <a:spcPct val="0"/>
              </a:spcAft>
              <a:buFont typeface="Arial" panose="020B0604020202020204"/>
              <a:buChar char="•"/>
            </a:pPr>
            <a:r>
              <a:rPr b="0" i="0">
                <a:solidFill>
                  <a:srgbClr val="001D35"/>
                </a:solidFill>
                <a:latin typeface="Google Sans"/>
                <a:ea typeface="Google Sans"/>
              </a:rPr>
              <a:t>Data Privacy: Scraping personal or confidential data without proper authorization is unethical and potentially illegal. </a:t>
            </a:r>
            <a:endParaRPr b="0" i="0">
              <a:solidFill>
                <a:srgbClr val="001D35"/>
              </a:solidFill>
              <a:latin typeface="Google Sans"/>
              <a:ea typeface="Google Sans"/>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750" y="171450"/>
            <a:ext cx="6637655" cy="5377180"/>
          </a:xfrm>
          <a:prstGeom prst="rect">
            <a:avLst/>
          </a:prstGeom>
        </p:spPr>
        <p:txBody>
          <a:bodyPr wrap="square">
            <a:spAutoFit/>
          </a:bodyPr>
          <a:p>
            <a:pPr marL="0" indent="0">
              <a:lnSpc>
                <a:spcPct val="100000"/>
              </a:lnSpc>
              <a:spcBef>
                <a:spcPts val="1000"/>
              </a:spcBef>
              <a:spcAft>
                <a:spcPts val="500"/>
              </a:spcAft>
            </a:pPr>
            <a:r>
              <a:rPr b="0" i="0">
                <a:solidFill>
                  <a:srgbClr val="001D35"/>
                </a:solidFill>
                <a:latin typeface="Google Sans"/>
                <a:ea typeface="Google Sans"/>
              </a:rPr>
              <a:t>1. Core Libraries:</a:t>
            </a:r>
            <a:endParaRPr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Requests:</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This library is used to send HTTP requests to websites, retrieving the HTML content.</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Beautiful Soup:</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This library parses the HTML content, making it easy to navigate and extract specific data.</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Selenium:</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This tool automates web browsers. It is useful for scraping dynamic websites that load content with JavaScript.</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Scrapy:</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A comprehensive framework for building web scrapers that can handle complex tasks.</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Playwright:</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Similar to Selenium, Playwright automates browsers and supports multiple languages, including Python.</a:t>
            </a:r>
            <a:endParaRPr sz="1600" b="0" i="0">
              <a:solidFill>
                <a:srgbClr val="545D7E"/>
              </a:solidFill>
              <a:latin typeface="Google Sans"/>
              <a:ea typeface="Google Sans"/>
            </a:endParaRPr>
          </a:p>
          <a:p>
            <a:pPr marL="0" indent="0">
              <a:lnSpc>
                <a:spcPct val="100000"/>
              </a:lnSpc>
              <a:spcBef>
                <a:spcPct val="0"/>
              </a:spcBef>
              <a:spcAft>
                <a:spcPct val="0"/>
              </a:spcAft>
              <a:buFont typeface="Arial" panose="020B0604020202020204"/>
              <a:buChar char="•"/>
            </a:pPr>
            <a:r>
              <a:rPr sz="1600" b="0" i="0">
                <a:solidFill>
                  <a:srgbClr val="001D35"/>
                </a:solidFill>
                <a:latin typeface="Google Sans"/>
                <a:ea typeface="Google Sans"/>
              </a:rPr>
              <a:t>Urllib3:</a:t>
            </a:r>
            <a:endParaRPr sz="1600" b="0" i="0">
              <a:solidFill>
                <a:srgbClr val="001D35"/>
              </a:solidFill>
              <a:latin typeface="Google Sans"/>
              <a:ea typeface="Google Sans"/>
            </a:endParaRPr>
          </a:p>
          <a:p>
            <a:pPr marL="0" indent="0">
              <a:lnSpc>
                <a:spcPct val="100000"/>
              </a:lnSpc>
              <a:spcBef>
                <a:spcPct val="0"/>
              </a:spcBef>
              <a:spcAft>
                <a:spcPct val="0"/>
              </a:spcAft>
            </a:pPr>
            <a:r>
              <a:rPr sz="1600" b="0" i="0">
                <a:solidFill>
                  <a:srgbClr val="545D7E"/>
                </a:solidFill>
                <a:latin typeface="Google Sans"/>
                <a:ea typeface="Google Sans"/>
              </a:rPr>
              <a:t>A powerful HTTP client for Python, used for tasks such as web scraping and API consumption.</a:t>
            </a:r>
            <a:endParaRPr sz="1600" b="0" i="0">
              <a:solidFill>
                <a:srgbClr val="545D7E"/>
              </a:solidFill>
              <a:latin typeface="Google Sans"/>
              <a:ea typeface="Google Sans"/>
            </a:endParaRPr>
          </a:p>
        </p:txBody>
      </p:sp>
      <p:sp>
        <p:nvSpPr>
          <p:cNvPr id="3" name="Text Box 2"/>
          <p:cNvSpPr txBox="1"/>
          <p:nvPr/>
        </p:nvSpPr>
        <p:spPr>
          <a:xfrm>
            <a:off x="6796405" y="171450"/>
            <a:ext cx="5080000" cy="4874895"/>
          </a:xfrm>
          <a:prstGeom prst="rect">
            <a:avLst/>
          </a:prstGeom>
        </p:spPr>
        <p:txBody>
          <a:bodyPr>
            <a:spAutoFit/>
          </a:bodyPr>
          <a:p>
            <a:pPr marL="0" indent="0">
              <a:lnSpc>
                <a:spcPct val="100000"/>
              </a:lnSpc>
              <a:spcBef>
                <a:spcPts val="1000"/>
              </a:spcBef>
              <a:spcAft>
                <a:spcPts val="500"/>
              </a:spcAft>
            </a:pPr>
            <a:r>
              <a:rPr b="0" i="0">
                <a:solidFill>
                  <a:srgbClr val="001D35"/>
                </a:solidFill>
                <a:latin typeface="Google Sans"/>
                <a:ea typeface="Google Sans"/>
              </a:rPr>
              <a:t>2. Web Scraping Process:</a:t>
            </a:r>
            <a:endParaRPr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Inspect the Website: Use browser tools to understand the website structure and identify the data you need.</a:t>
            </a:r>
            <a:endParaRPr sz="1600"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Send Requests: Use the </a:t>
            </a:r>
            <a:r>
              <a:rPr sz="1600" b="0" i="0">
                <a:solidFill>
                  <a:srgbClr val="001D35"/>
                </a:solidFill>
                <a:latin typeface="monospace"/>
                <a:ea typeface="monospace"/>
              </a:rPr>
              <a:t>requests</a:t>
            </a:r>
            <a:r>
              <a:rPr sz="1600" b="0" i="0">
                <a:solidFill>
                  <a:srgbClr val="001D35"/>
                </a:solidFill>
                <a:latin typeface="Google Sans"/>
                <a:ea typeface="Google Sans"/>
              </a:rPr>
              <a:t> library to fetch the HTML content of the target page.</a:t>
            </a:r>
            <a:endParaRPr sz="1600"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Parse HTML: Use </a:t>
            </a:r>
            <a:r>
              <a:rPr sz="1600" b="0" i="0">
                <a:solidFill>
                  <a:srgbClr val="001D35"/>
                </a:solidFill>
                <a:latin typeface="monospace"/>
                <a:ea typeface="monospace"/>
              </a:rPr>
              <a:t>Beautiful Soup</a:t>
            </a:r>
            <a:r>
              <a:rPr sz="1600" b="0" i="0">
                <a:solidFill>
                  <a:srgbClr val="001D35"/>
                </a:solidFill>
                <a:latin typeface="Google Sans"/>
                <a:ea typeface="Google Sans"/>
              </a:rPr>
              <a:t> to parse the HTML and make it traversable.</a:t>
            </a:r>
            <a:endParaRPr sz="1600"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Extract Data: Select specific HTML elements using CSS selectors or other methods and extract the desired information.</a:t>
            </a:r>
            <a:endParaRPr sz="1600"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Handle Dynamic Content: For websites that load data with JavaScript, use </a:t>
            </a:r>
            <a:r>
              <a:rPr sz="1600" b="0" i="0">
                <a:solidFill>
                  <a:srgbClr val="001D35"/>
                </a:solidFill>
                <a:latin typeface="monospace"/>
                <a:ea typeface="monospace"/>
              </a:rPr>
              <a:t>Selenium</a:t>
            </a:r>
            <a:r>
              <a:rPr sz="1600" b="0" i="0">
                <a:solidFill>
                  <a:srgbClr val="001D35"/>
                </a:solidFill>
                <a:latin typeface="Google Sans"/>
                <a:ea typeface="Google Sans"/>
              </a:rPr>
              <a:t> or </a:t>
            </a:r>
            <a:r>
              <a:rPr sz="1600" b="0" i="0">
                <a:solidFill>
                  <a:srgbClr val="001D35"/>
                </a:solidFill>
                <a:latin typeface="monospace"/>
                <a:ea typeface="monospace"/>
              </a:rPr>
              <a:t>Playwright</a:t>
            </a:r>
            <a:r>
              <a:rPr sz="1600" b="0" i="0">
                <a:solidFill>
                  <a:srgbClr val="001D35"/>
                </a:solidFill>
                <a:latin typeface="Google Sans"/>
                <a:ea typeface="Google Sans"/>
              </a:rPr>
              <a:t> to interact with the page and get the fully rendered content.</a:t>
            </a:r>
            <a:endParaRPr sz="1600" b="0" i="0">
              <a:solidFill>
                <a:srgbClr val="001D35"/>
              </a:solidFill>
              <a:latin typeface="Google Sans"/>
              <a:ea typeface="Google Sans"/>
            </a:endParaRPr>
          </a:p>
          <a:p>
            <a:pPr marL="0" indent="0">
              <a:lnSpc>
                <a:spcPct val="100000"/>
              </a:lnSpc>
              <a:spcBef>
                <a:spcPct val="0"/>
              </a:spcBef>
              <a:spcAft>
                <a:spcPct val="0"/>
              </a:spcAft>
              <a:buFont typeface="Arial" panose="020B0604020202020204"/>
              <a:buChar char="•"/>
            </a:pPr>
            <a:r>
              <a:rPr sz="1600" b="0" i="0">
                <a:solidFill>
                  <a:srgbClr val="001D35"/>
                </a:solidFill>
                <a:latin typeface="Google Sans"/>
                <a:ea typeface="Google Sans"/>
              </a:rPr>
              <a:t>Respect Robots.txt: Check the website's </a:t>
            </a:r>
            <a:r>
              <a:rPr sz="1600" b="0" i="0">
                <a:solidFill>
                  <a:srgbClr val="001D35"/>
                </a:solidFill>
                <a:latin typeface="monospace"/>
                <a:ea typeface="monospace"/>
              </a:rPr>
              <a:t>robots.txt</a:t>
            </a:r>
            <a:r>
              <a:rPr sz="1600" b="0" i="0">
                <a:solidFill>
                  <a:srgbClr val="001D35"/>
                </a:solidFill>
                <a:latin typeface="Google Sans"/>
                <a:ea typeface="Google Sans"/>
              </a:rPr>
              <a:t> file to see if there are any restrictions on scraping.</a:t>
            </a:r>
            <a:endParaRPr sz="1600" b="0" i="0">
              <a:solidFill>
                <a:srgbClr val="001D35"/>
              </a:solidFill>
              <a:latin typeface="Google Sans"/>
              <a:ea typeface="Google Sans"/>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31140" y="202565"/>
            <a:ext cx="5080000" cy="4187190"/>
          </a:xfrm>
          <a:prstGeom prst="rect">
            <a:avLst/>
          </a:prstGeom>
        </p:spPr>
        <p:txBody>
          <a:bodyPr>
            <a:spAutoFit/>
          </a:bodyPr>
          <a:p>
            <a:pPr marL="0" indent="0">
              <a:lnSpc>
                <a:spcPct val="100000"/>
              </a:lnSpc>
              <a:spcBef>
                <a:spcPts val="1000"/>
              </a:spcBef>
              <a:spcAft>
                <a:spcPts val="500"/>
              </a:spcAft>
            </a:pPr>
            <a:r>
              <a:rPr b="0" i="0">
                <a:solidFill>
                  <a:srgbClr val="001D35"/>
                </a:solidFill>
                <a:latin typeface="Google Sans"/>
                <a:ea typeface="Google Sans"/>
              </a:rPr>
              <a:t>3. Additional Considerations:</a:t>
            </a:r>
            <a:endParaRPr b="0" i="0">
              <a:solidFill>
                <a:srgbClr val="001D35"/>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Pagination:</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If data is spread across multiple pages, implement logic to navigate through them.</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Data Storage:</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Decide how to store the extracted data, such as in a CSV file, database, etc.</a:t>
            </a:r>
            <a:endParaRPr sz="1600" b="0" i="0">
              <a:solidFill>
                <a:srgbClr val="545D7E"/>
              </a:solidFill>
              <a:latin typeface="Google Sans"/>
              <a:ea typeface="Google Sans"/>
            </a:endParaRPr>
          </a:p>
          <a:p>
            <a:pPr marL="0" indent="0">
              <a:lnSpc>
                <a:spcPct val="100000"/>
              </a:lnSpc>
              <a:spcBef>
                <a:spcPct val="0"/>
              </a:spcBef>
              <a:spcAft>
                <a:spcPts val="400"/>
              </a:spcAft>
              <a:buFont typeface="Arial" panose="020B0604020202020204"/>
              <a:buChar char="•"/>
            </a:pPr>
            <a:r>
              <a:rPr sz="1600" b="0" i="0">
                <a:solidFill>
                  <a:srgbClr val="001D35"/>
                </a:solidFill>
                <a:latin typeface="Google Sans"/>
                <a:ea typeface="Google Sans"/>
              </a:rPr>
              <a:t>Ethical Scraping:</a:t>
            </a:r>
            <a:endParaRPr sz="1600" b="0" i="0">
              <a:solidFill>
                <a:srgbClr val="001D35"/>
              </a:solidFill>
              <a:latin typeface="Google Sans"/>
              <a:ea typeface="Google Sans"/>
            </a:endParaRPr>
          </a:p>
          <a:p>
            <a:pPr marL="0" indent="0">
              <a:lnSpc>
                <a:spcPct val="100000"/>
              </a:lnSpc>
              <a:spcBef>
                <a:spcPct val="0"/>
              </a:spcBef>
              <a:spcAft>
                <a:spcPts val="400"/>
              </a:spcAft>
            </a:pPr>
            <a:r>
              <a:rPr sz="1600" b="0" i="0">
                <a:solidFill>
                  <a:srgbClr val="545D7E"/>
                </a:solidFill>
                <a:latin typeface="Google Sans"/>
                <a:ea typeface="Google Sans"/>
              </a:rPr>
              <a:t>Be mindful of the website's terms of service and avoid overloading their servers with too many requests.</a:t>
            </a:r>
            <a:endParaRPr sz="1600" b="0" i="0">
              <a:solidFill>
                <a:srgbClr val="545D7E"/>
              </a:solidFill>
              <a:latin typeface="Google Sans"/>
              <a:ea typeface="Google Sans"/>
            </a:endParaRPr>
          </a:p>
          <a:p>
            <a:pPr marL="0" indent="0">
              <a:lnSpc>
                <a:spcPct val="100000"/>
              </a:lnSpc>
              <a:spcBef>
                <a:spcPct val="0"/>
              </a:spcBef>
              <a:spcAft>
                <a:spcPct val="0"/>
              </a:spcAft>
              <a:buFont typeface="Arial" panose="020B0604020202020204"/>
              <a:buChar char="•"/>
            </a:pPr>
            <a:r>
              <a:rPr sz="1600" b="0" i="0">
                <a:solidFill>
                  <a:srgbClr val="001D35"/>
                </a:solidFill>
                <a:latin typeface="Google Sans"/>
                <a:ea typeface="Google Sans"/>
              </a:rPr>
              <a:t>Error Handling:</a:t>
            </a:r>
            <a:endParaRPr sz="1600" b="0" i="0">
              <a:solidFill>
                <a:srgbClr val="001D35"/>
              </a:solidFill>
              <a:latin typeface="Google Sans"/>
              <a:ea typeface="Google Sans"/>
            </a:endParaRPr>
          </a:p>
          <a:p>
            <a:pPr marL="0" indent="0">
              <a:lnSpc>
                <a:spcPct val="100000"/>
              </a:lnSpc>
              <a:spcBef>
                <a:spcPct val="0"/>
              </a:spcBef>
              <a:spcAft>
                <a:spcPct val="0"/>
              </a:spcAft>
            </a:pPr>
            <a:r>
              <a:rPr sz="1600" b="0" i="0">
                <a:solidFill>
                  <a:srgbClr val="545D7E"/>
                </a:solidFill>
                <a:latin typeface="Google Sans"/>
                <a:ea typeface="Google Sans"/>
              </a:rPr>
              <a:t>Implement error handling to gracefully manage issues like network errors or changes in the website's structure.</a:t>
            </a:r>
            <a:endParaRPr sz="1600" b="0" i="0">
              <a:solidFill>
                <a:srgbClr val="545D7E"/>
              </a:solidFill>
              <a:latin typeface="Google Sans"/>
              <a:ea typeface="Google Sans"/>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1025" y="5674995"/>
            <a:ext cx="6096000" cy="645160"/>
          </a:xfrm>
          <a:prstGeom prst="rect">
            <a:avLst/>
          </a:prstGeom>
          <a:noFill/>
        </p:spPr>
        <p:txBody>
          <a:bodyPr wrap="square" rtlCol="0" anchor="t">
            <a:spAutoFit/>
          </a:bodyPr>
          <a:p>
            <a:r>
              <a:rPr lang="en-US" altLang="en-US"/>
              <a:t>https://www.tutorialspoint.com/python/python_virtual_environment.htm</a:t>
            </a:r>
            <a:endParaRPr lang="en-US"/>
          </a:p>
        </p:txBody>
      </p:sp>
      <p:pic>
        <p:nvPicPr>
          <p:cNvPr id="3" name="Picture 2" descr="python_virtual_environment"/>
          <p:cNvPicPr>
            <a:picLocks noChangeAspect="1"/>
          </p:cNvPicPr>
          <p:nvPr/>
        </p:nvPicPr>
        <p:blipFill>
          <a:blip r:embed="rId1"/>
          <a:stretch>
            <a:fillRect/>
          </a:stretch>
        </p:blipFill>
        <p:spPr>
          <a:xfrm>
            <a:off x="4657090" y="2618740"/>
            <a:ext cx="5715000" cy="2962275"/>
          </a:xfrm>
          <a:prstGeom prst="rect">
            <a:avLst/>
          </a:prstGeom>
        </p:spPr>
      </p:pic>
      <p:sp>
        <p:nvSpPr>
          <p:cNvPr id="4" name="Text Box 3"/>
          <p:cNvSpPr txBox="1"/>
          <p:nvPr/>
        </p:nvSpPr>
        <p:spPr>
          <a:xfrm>
            <a:off x="461645" y="250190"/>
            <a:ext cx="9732010" cy="2275205"/>
          </a:xfrm>
          <a:prstGeom prst="rect">
            <a:avLst/>
          </a:prstGeom>
        </p:spPr>
        <p:txBody>
          <a:bodyPr wrap="square">
            <a:spAutoFit/>
          </a:bodyPr>
          <a:p>
            <a:pPr marL="0" indent="0">
              <a:lnSpc>
                <a:spcPts val="1500"/>
              </a:lnSpc>
              <a:spcAft>
                <a:spcPct val="60000"/>
              </a:spcAft>
            </a:pPr>
            <a:r>
              <a:rPr sz="3200" b="0" i="0">
                <a:solidFill>
                  <a:srgbClr val="000000"/>
                </a:solidFill>
                <a:latin typeface="Lato"/>
                <a:ea typeface="Lato"/>
              </a:rPr>
              <a:t>What is Virtual Environment in Python?</a:t>
            </a:r>
            <a:endParaRPr sz="3200" b="0" i="0">
              <a:solidFill>
                <a:srgbClr val="000000"/>
              </a:solidFill>
              <a:latin typeface="Lato"/>
              <a:ea typeface="Lato"/>
            </a:endParaRPr>
          </a:p>
          <a:p>
            <a:pPr marL="0" indent="0"/>
            <a:r>
              <a:rPr sz="1600" b="0" i="0">
                <a:solidFill>
                  <a:srgbClr val="000000"/>
                </a:solidFill>
                <a:latin typeface="Verdana" panose="020B0604030504040204"/>
                <a:ea typeface="Verdana" panose="020B0604030504040204"/>
              </a:rPr>
              <a:t>A Python virtual environment is:</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0" i="0">
                <a:solidFill>
                  <a:srgbClr val="000000"/>
                </a:solidFill>
                <a:latin typeface="Verdana" panose="020B0604030504040204"/>
                <a:ea typeface="Verdana" panose="020B0604030504040204"/>
              </a:rPr>
              <a:t>Considered as disposable.</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0" i="0">
                <a:solidFill>
                  <a:srgbClr val="000000"/>
                </a:solidFill>
                <a:latin typeface="Verdana" panose="020B0604030504040204"/>
                <a:ea typeface="Verdana" panose="020B0604030504040204"/>
              </a:rPr>
              <a:t>Used to contain a specific Python interpreter and software libraries and binaries which are needed to support a project.</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0" i="0">
                <a:solidFill>
                  <a:srgbClr val="000000"/>
                </a:solidFill>
                <a:latin typeface="Verdana" panose="020B0604030504040204"/>
                <a:ea typeface="Verdana" panose="020B0604030504040204"/>
              </a:rPr>
              <a:t>Contained in a directory, conventionally either named venv or .venv in the project directory.</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0" i="0">
                <a:solidFill>
                  <a:srgbClr val="000000"/>
                </a:solidFill>
                <a:latin typeface="Verdana" panose="020B0604030504040204"/>
                <a:ea typeface="Verdana" panose="020B0604030504040204"/>
              </a:rPr>
              <a:t>Not considered as movable or copyable.</a:t>
            </a:r>
            <a:endParaRPr sz="1600" b="0" i="0">
              <a:solidFill>
                <a:srgbClr val="000000"/>
              </a:solidFill>
              <a:latin typeface="Verdana" panose="020B0604030504040204"/>
              <a:ea typeface="Verdana" panose="020B0604030504040204"/>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1160" y="635635"/>
            <a:ext cx="4725035" cy="4661535"/>
          </a:xfrm>
          <a:prstGeom prst="rect">
            <a:avLst/>
          </a:prstGeom>
        </p:spPr>
        <p:txBody>
          <a:bodyPr wrap="square">
            <a:spAutoFit/>
          </a:bodyPr>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1" tooltip="List comprehension"/>
              </a:rPr>
              <a:t>List comprehension</a:t>
            </a:r>
            <a:endParaRPr sz="1600" b="1" i="0">
              <a:solidFill>
                <a:srgbClr val="25265E"/>
              </a:solidFill>
              <a:latin typeface="Arial" panose="020B0604020202020204" pitchFamily="34" charset="0"/>
              <a:ea typeface="euclid_circular_a"/>
              <a:cs typeface="Arial" panose="020B0604020202020204" pitchFamily="34" charset="0"/>
              <a:hlinkClick r:id="rId1" tooltip="List comprehension"/>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2" tooltip="Python Lambda/Anonymous Function"/>
              </a:rPr>
              <a:t>Python Lambda/Anonymous Function</a:t>
            </a:r>
            <a:endParaRPr sz="1600" b="1" i="0">
              <a:solidFill>
                <a:srgbClr val="25265E"/>
              </a:solidFill>
              <a:latin typeface="Arial" panose="020B0604020202020204" pitchFamily="34" charset="0"/>
              <a:ea typeface="euclid_circular_a"/>
              <a:cs typeface="Arial" panose="020B0604020202020204" pitchFamily="34" charset="0"/>
              <a:hlinkClick r:id="rId2" tooltip="Python Lambda/Anonymous Function"/>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3" tooltip="Python Iterators"/>
              </a:rPr>
              <a:t>Python Iterators</a:t>
            </a:r>
            <a:endParaRPr sz="1600" b="1" i="0">
              <a:solidFill>
                <a:srgbClr val="25265E"/>
              </a:solidFill>
              <a:latin typeface="Arial" panose="020B0604020202020204" pitchFamily="34" charset="0"/>
              <a:ea typeface="euclid_circular_a"/>
              <a:cs typeface="Arial" panose="020B0604020202020204" pitchFamily="34" charset="0"/>
              <a:hlinkClick r:id="rId3" tooltip="Python Iterators"/>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4" tooltip="Python Generators"/>
              </a:rPr>
              <a:t>Python Generators</a:t>
            </a:r>
            <a:endParaRPr sz="1600" b="1" i="0">
              <a:solidFill>
                <a:srgbClr val="25265E"/>
              </a:solidFill>
              <a:latin typeface="Arial" panose="020B0604020202020204" pitchFamily="34" charset="0"/>
              <a:ea typeface="euclid_circular_a"/>
              <a:cs typeface="Arial" panose="020B0604020202020204" pitchFamily="34" charset="0"/>
              <a:hlinkClick r:id="rId4" tooltip="Python Generators"/>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5" tooltip="Python Namespace and Scope"/>
              </a:rPr>
              <a:t>Python Namespace and Scope</a:t>
            </a:r>
            <a:endParaRPr sz="1600" b="1" i="0">
              <a:solidFill>
                <a:srgbClr val="25265E"/>
              </a:solidFill>
              <a:latin typeface="Arial" panose="020B0604020202020204" pitchFamily="34" charset="0"/>
              <a:ea typeface="euclid_circular_a"/>
              <a:cs typeface="Arial" panose="020B0604020202020204" pitchFamily="34" charset="0"/>
              <a:hlinkClick r:id="rId5" tooltip="Python Namespace and Scope"/>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6" tooltip="Python Closures"/>
              </a:rPr>
              <a:t>Python Closures</a:t>
            </a:r>
            <a:endParaRPr sz="1600" b="1" i="0">
              <a:solidFill>
                <a:srgbClr val="25265E"/>
              </a:solidFill>
              <a:latin typeface="Arial" panose="020B0604020202020204" pitchFamily="34" charset="0"/>
              <a:ea typeface="euclid_circular_a"/>
              <a:cs typeface="Arial" panose="020B0604020202020204" pitchFamily="34" charset="0"/>
              <a:hlinkClick r:id="rId6" tooltip="Python Closures"/>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7" tooltip="Python Decorators"/>
              </a:rPr>
              <a:t>Python Decorators</a:t>
            </a:r>
            <a:endParaRPr sz="1600" b="1" i="0">
              <a:solidFill>
                <a:srgbClr val="25265E"/>
              </a:solidFill>
              <a:latin typeface="Arial" panose="020B0604020202020204" pitchFamily="34" charset="0"/>
              <a:ea typeface="euclid_circular_a"/>
              <a:cs typeface="Arial" panose="020B0604020202020204" pitchFamily="34" charset="0"/>
              <a:hlinkClick r:id="rId7" tooltip="Python Decorators"/>
            </a:endParaRPr>
          </a:p>
          <a:p>
            <a:pPr marL="0" indent="0" algn="l">
              <a:lnSpc>
                <a:spcPct val="150000"/>
              </a:lnSpc>
              <a:spcBef>
                <a:spcPct val="0"/>
              </a:spcBef>
              <a:spcAft>
                <a:spcPct val="0"/>
              </a:spcAft>
              <a:buFont typeface="Arial" panose="020B0604020202020204"/>
              <a:buChar char="•"/>
            </a:pPr>
            <a:r>
              <a:rPr sz="1600" b="1" i="0">
                <a:solidFill>
                  <a:srgbClr val="25265E"/>
                </a:solidFill>
                <a:latin typeface="Arial" panose="020B0604020202020204" pitchFamily="34" charset="0"/>
                <a:ea typeface="euclid_circular_a"/>
                <a:cs typeface="Arial" panose="020B0604020202020204" pitchFamily="34" charset="0"/>
                <a:hlinkClick r:id="rId8" tooltip="Python @property decorator"/>
              </a:rPr>
              <a:t>Python @property decorator</a:t>
            </a:r>
            <a:endParaRPr sz="1600" b="1" i="0">
              <a:solidFill>
                <a:srgbClr val="25265E"/>
              </a:solidFill>
              <a:latin typeface="Arial" panose="020B0604020202020204" pitchFamily="34" charset="0"/>
              <a:ea typeface="euclid_circular_a"/>
              <a:cs typeface="Arial" panose="020B0604020202020204" pitchFamily="34" charset="0"/>
              <a:hlinkClick r:id="rId8" tooltip="Python @property decorator"/>
            </a:endParaRPr>
          </a:p>
          <a:p>
            <a:pPr marL="0" indent="0" algn="l">
              <a:lnSpc>
                <a:spcPct val="150000"/>
              </a:lnSpc>
              <a:spcBef>
                <a:spcPct val="0"/>
              </a:spcBef>
              <a:spcAft>
                <a:spcPct val="0"/>
              </a:spcAft>
              <a:buFont typeface="Arial" panose="020B0604020202020204"/>
              <a:buChar char="•"/>
            </a:pPr>
            <a:r>
              <a:rPr sz="1600" b="1" i="0">
                <a:solidFill>
                  <a:srgbClr val="0556F3"/>
                </a:solidFill>
                <a:latin typeface="Arial" panose="020B0604020202020204" pitchFamily="34" charset="0"/>
                <a:ea typeface="euclid_circular_a"/>
                <a:cs typeface="Arial" panose="020B0604020202020204" pitchFamily="34" charset="0"/>
                <a:hlinkClick r:id="rId9" tooltip="Python RegEx"/>
              </a:rPr>
              <a:t>Python RegEx</a:t>
            </a:r>
            <a:endParaRPr sz="1600" b="1" i="0">
              <a:solidFill>
                <a:srgbClr val="0556F3"/>
              </a:solidFill>
              <a:latin typeface="Arial" panose="020B0604020202020204" pitchFamily="34" charset="0"/>
              <a:ea typeface="euclid_circular_a"/>
              <a:cs typeface="Arial" panose="020B0604020202020204" pitchFamily="34" charset="0"/>
              <a:hlinkClick r:id="rId9" tooltip="Python RegEx"/>
            </a:endParaRPr>
          </a:p>
          <a:p>
            <a:pPr marL="0" indent="0" algn="l">
              <a:lnSpc>
                <a:spcPct val="150000"/>
              </a:lnSpc>
              <a:spcBef>
                <a:spcPct val="0"/>
              </a:spcBef>
              <a:spcAft>
                <a:spcPct val="0"/>
              </a:spcAft>
              <a:buFont typeface="Arial" panose="020B0604020202020204"/>
              <a:buChar char="•"/>
            </a:pPr>
            <a:r>
              <a:rPr lang="en-US">
                <a:sym typeface="+mn-ea"/>
              </a:rPr>
              <a:t>https://www.programiz.com/python-programming/list-comprehension</a:t>
            </a:r>
            <a:endParaRPr lang="en-US"/>
          </a:p>
          <a:p>
            <a:pPr marL="0" indent="0" algn="l">
              <a:lnSpc>
                <a:spcPct val="150000"/>
              </a:lnSpc>
              <a:spcBef>
                <a:spcPct val="0"/>
              </a:spcBef>
              <a:spcAft>
                <a:spcPct val="0"/>
              </a:spcAft>
              <a:buFont typeface="Arial" panose="020B0604020202020204"/>
              <a:buChar char="•"/>
            </a:pPr>
            <a:endParaRPr b="1" i="0">
              <a:solidFill>
                <a:srgbClr val="0556F3"/>
              </a:solidFill>
              <a:latin typeface="Arial" panose="020B0604020202020204" pitchFamily="34" charset="0"/>
              <a:ea typeface="euclid_circular_a"/>
              <a:cs typeface="Arial" panose="020B0604020202020204" pitchFamily="34" charset="0"/>
              <a:hlinkClick r:id="rId9" tooltip="Python RegEx"/>
            </a:endParaRPr>
          </a:p>
        </p:txBody>
      </p:sp>
      <p:sp>
        <p:nvSpPr>
          <p:cNvPr id="3" name="Text Box 2"/>
          <p:cNvSpPr txBox="1"/>
          <p:nvPr/>
        </p:nvSpPr>
        <p:spPr>
          <a:xfrm>
            <a:off x="4984115" y="0"/>
            <a:ext cx="5080000" cy="2353310"/>
          </a:xfrm>
          <a:prstGeom prst="rect">
            <a:avLst/>
          </a:prstGeom>
        </p:spPr>
        <p:txBody>
          <a:bodyPr>
            <a:spAutoFit/>
          </a:bodyPr>
          <a:p>
            <a:pPr marL="0" indent="0" algn="l">
              <a:lnSpc>
                <a:spcPct val="150000"/>
              </a:lnSpc>
              <a:spcBef>
                <a:spcPct val="0"/>
              </a:spcBef>
              <a:spcAft>
                <a:spcPct val="0"/>
              </a:spcAft>
            </a:pPr>
            <a:r>
              <a:rPr b="0" i="0">
                <a:solidFill>
                  <a:srgbClr val="25265E"/>
                </a:solidFill>
                <a:latin typeface="Arial" panose="020B0604020202020204" pitchFamily="34" charset="0"/>
                <a:ea typeface="euclid_circular_a"/>
                <a:cs typeface="Arial" panose="020B0604020202020204" pitchFamily="34" charset="0"/>
              </a:rPr>
              <a:t>Python Date and Time</a:t>
            </a:r>
            <a:endParaRPr b="0" i="0">
              <a:solidFill>
                <a:srgbClr val="25265E"/>
              </a:solidFill>
              <a:latin typeface="Arial" panose="020B0604020202020204" pitchFamily="34" charset="0"/>
              <a:ea typeface="euclid_circular_a"/>
              <a:cs typeface="Arial" panose="020B0604020202020204" pitchFamily="34" charset="0"/>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0" tooltip="Pythondatetime"/>
              </a:rPr>
              <a:t>Python datetime</a:t>
            </a:r>
            <a:endParaRPr sz="1600" b="0" i="0">
              <a:solidFill>
                <a:srgbClr val="25265E"/>
              </a:solidFill>
              <a:latin typeface="Arial" panose="020B0604020202020204" pitchFamily="34" charset="0"/>
              <a:ea typeface="euclid_circular_a"/>
              <a:cs typeface="Arial" panose="020B0604020202020204" pitchFamily="34" charset="0"/>
              <a:hlinkClick r:id="rId10" tooltip="Pythondatetime"/>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1" tooltip="Pythonstrftime()"/>
              </a:rPr>
              <a:t>Python strftime()</a:t>
            </a:r>
            <a:endParaRPr sz="1600" b="0" i="0">
              <a:solidFill>
                <a:srgbClr val="25265E"/>
              </a:solidFill>
              <a:latin typeface="Arial" panose="020B0604020202020204" pitchFamily="34" charset="0"/>
              <a:ea typeface="euclid_circular_a"/>
              <a:cs typeface="Arial" panose="020B0604020202020204" pitchFamily="34" charset="0"/>
              <a:hlinkClick r:id="rId11" tooltip="Pythonstrftime()"/>
            </a:endParaRPr>
          </a:p>
          <a:p>
            <a:pPr marL="0" indent="0" algn="l">
              <a:lnSpc>
                <a:spcPct val="150000"/>
              </a:lnSpc>
              <a:spcBef>
                <a:spcPct val="0"/>
              </a:spcBef>
              <a:spcAft>
                <a:spcPct val="0"/>
              </a:spcAft>
              <a:buFont typeface="Arial" panose="020B0604020202020204"/>
              <a:buChar char="•"/>
            </a:pPr>
            <a:r>
              <a:rPr sz="1600" b="0" i="0">
                <a:solidFill>
                  <a:srgbClr val="0556F3"/>
                </a:solidFill>
                <a:latin typeface="Arial" panose="020B0604020202020204" pitchFamily="34" charset="0"/>
                <a:ea typeface="euclid_circular_a"/>
                <a:cs typeface="Arial" panose="020B0604020202020204" pitchFamily="34" charset="0"/>
                <a:hlinkClick r:id="rId12" tooltip="Python strptime()"/>
              </a:rPr>
              <a:t>Python strptime()</a:t>
            </a:r>
            <a:endParaRPr sz="1600" b="0" i="0">
              <a:solidFill>
                <a:srgbClr val="0556F3"/>
              </a:solidFill>
              <a:latin typeface="Arial" panose="020B0604020202020204" pitchFamily="34" charset="0"/>
              <a:ea typeface="euclid_circular_a"/>
              <a:cs typeface="Arial" panose="020B0604020202020204" pitchFamily="34" charset="0"/>
              <a:hlinkClick r:id="rId12" tooltip="Python strptime()"/>
            </a:endParaRPr>
          </a:p>
          <a:p>
            <a:pPr marL="0" indent="0" algn="l">
              <a:lnSpc>
                <a:spcPct val="150000"/>
              </a:lnSpc>
              <a:spcBef>
                <a:spcPct val="0"/>
              </a:spcBef>
              <a:spcAft>
                <a:spcPct val="0"/>
              </a:spcAft>
              <a:buFont typeface="Arial" panose="020B0604020202020204"/>
              <a:buNone/>
            </a:pPr>
            <a:r>
              <a:rPr lang="en-US" sz="1600" b="0" i="0">
                <a:solidFill>
                  <a:srgbClr val="0556F3"/>
                </a:solidFill>
                <a:latin typeface="Arial" panose="020B0604020202020204" pitchFamily="34" charset="0"/>
                <a:ea typeface="euclid_circular_a"/>
                <a:cs typeface="Arial" panose="020B0604020202020204" pitchFamily="34" charset="0"/>
                <a:hlinkClick r:id="rId12" tooltip="Python strptime()"/>
              </a:rPr>
              <a:t>import os </a:t>
            </a:r>
            <a:endParaRPr lang="en-US" sz="1600" b="0" i="0">
              <a:solidFill>
                <a:srgbClr val="0556F3"/>
              </a:solidFill>
              <a:latin typeface="Arial" panose="020B0604020202020204" pitchFamily="34" charset="0"/>
              <a:ea typeface="euclid_circular_a"/>
              <a:cs typeface="Arial" panose="020B0604020202020204" pitchFamily="34" charset="0"/>
              <a:hlinkClick r:id="rId12" tooltip="Python strptime()"/>
            </a:endParaRPr>
          </a:p>
          <a:p>
            <a:pPr marL="0" indent="0" algn="l">
              <a:lnSpc>
                <a:spcPct val="150000"/>
              </a:lnSpc>
              <a:spcBef>
                <a:spcPct val="0"/>
              </a:spcBef>
              <a:spcAft>
                <a:spcPct val="0"/>
              </a:spcAft>
              <a:buFont typeface="Arial" panose="020B0604020202020204"/>
              <a:buNone/>
            </a:pPr>
            <a:r>
              <a:rPr lang="en-US" sz="1600" b="0" i="0">
                <a:solidFill>
                  <a:srgbClr val="0556F3"/>
                </a:solidFill>
                <a:latin typeface="Arial" panose="020B0604020202020204" pitchFamily="34" charset="0"/>
                <a:ea typeface="euclid_circular_a"/>
                <a:cs typeface="Arial" panose="020B0604020202020204" pitchFamily="34" charset="0"/>
                <a:hlinkClick r:id="rId12" tooltip="Python strptime()"/>
              </a:rPr>
              <a:t>import sys</a:t>
            </a:r>
            <a:endParaRPr lang="en-US" sz="1600" b="0" i="0">
              <a:solidFill>
                <a:srgbClr val="0556F3"/>
              </a:solidFill>
              <a:latin typeface="Arial" panose="020B0604020202020204" pitchFamily="34" charset="0"/>
              <a:ea typeface="euclid_circular_a"/>
              <a:cs typeface="Arial" panose="020B0604020202020204" pitchFamily="34" charset="0"/>
              <a:hlinkClick r:id="rId12" tooltip="Python strptime()"/>
            </a:endParaRPr>
          </a:p>
        </p:txBody>
      </p:sp>
      <p:sp>
        <p:nvSpPr>
          <p:cNvPr id="4" name="Text Box 3"/>
          <p:cNvSpPr txBox="1"/>
          <p:nvPr/>
        </p:nvSpPr>
        <p:spPr>
          <a:xfrm>
            <a:off x="4953635" y="2259012"/>
            <a:ext cx="5080000" cy="2676525"/>
          </a:xfrm>
          <a:prstGeom prst="rect">
            <a:avLst/>
          </a:prstGeom>
        </p:spPr>
        <p:txBody>
          <a:bodyPr>
            <a:spAutoFit/>
          </a:bodyPr>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3" tooltip="Precedence and Associativity of Operators in Python "/>
              </a:rPr>
              <a:t>Precedence and Associativity of Operators in Python</a:t>
            </a:r>
            <a:endParaRPr sz="1600" b="0" i="0">
              <a:solidFill>
                <a:srgbClr val="25265E"/>
              </a:solidFill>
              <a:latin typeface="Arial" panose="020B0604020202020204" pitchFamily="34" charset="0"/>
              <a:ea typeface="euclid_circular_a"/>
              <a:cs typeface="Arial" panose="020B0604020202020204" pitchFamily="34" charset="0"/>
              <a:hlinkClick r:id="rId13" tooltip="Precedence and Associativity of Operators in Python "/>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4" tooltip="Python Keywords and Identifiers"/>
              </a:rPr>
              <a:t>Python Keywords and Identifiers</a:t>
            </a:r>
            <a:endParaRPr sz="1600" b="0" i="0">
              <a:solidFill>
                <a:srgbClr val="25265E"/>
              </a:solidFill>
              <a:latin typeface="Arial" panose="020B0604020202020204" pitchFamily="34" charset="0"/>
              <a:ea typeface="euclid_circular_a"/>
              <a:cs typeface="Arial" panose="020B0604020202020204" pitchFamily="34" charset="0"/>
              <a:hlinkClick r:id="rId14" tooltip="Python Keywords and Identifiers"/>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5" tooltip="Python Asserts"/>
              </a:rPr>
              <a:t>Python Asserts</a:t>
            </a:r>
            <a:endParaRPr sz="1600" b="0" i="0">
              <a:solidFill>
                <a:srgbClr val="25265E"/>
              </a:solidFill>
              <a:latin typeface="Arial" panose="020B0604020202020204" pitchFamily="34" charset="0"/>
              <a:ea typeface="euclid_circular_a"/>
              <a:cs typeface="Arial" panose="020B0604020202020204" pitchFamily="34" charset="0"/>
              <a:hlinkClick r:id="rId15" tooltip="Python Asserts"/>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6" tooltip="Python Json"/>
              </a:rPr>
              <a:t>Python Json</a:t>
            </a:r>
            <a:endParaRPr sz="1600" b="0" i="0">
              <a:solidFill>
                <a:srgbClr val="25265E"/>
              </a:solidFill>
              <a:latin typeface="Arial" panose="020B0604020202020204" pitchFamily="34" charset="0"/>
              <a:ea typeface="euclid_circular_a"/>
              <a:cs typeface="Arial" panose="020B0604020202020204" pitchFamily="34" charset="0"/>
              <a:hlinkClick r:id="rId16" tooltip="Python Json"/>
            </a:endParaRPr>
          </a:p>
          <a:p>
            <a:pPr marL="0" indent="0" algn="l">
              <a:lnSpc>
                <a:spcPct val="15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7" tooltip="Python pip"/>
              </a:rPr>
              <a:t>Python pip</a:t>
            </a:r>
            <a:endParaRPr sz="1600" b="0" i="0">
              <a:solidFill>
                <a:srgbClr val="25265E"/>
              </a:solidFill>
              <a:latin typeface="Arial" panose="020B0604020202020204" pitchFamily="34" charset="0"/>
              <a:ea typeface="euclid_circular_a"/>
              <a:cs typeface="Arial" panose="020B0604020202020204" pitchFamily="34" charset="0"/>
              <a:hlinkClick r:id="rId17" tooltip="Python pip"/>
            </a:endParaRPr>
          </a:p>
          <a:p>
            <a:pPr marL="0" indent="0" algn="l">
              <a:lnSpc>
                <a:spcPct val="150000"/>
              </a:lnSpc>
              <a:spcBef>
                <a:spcPct val="0"/>
              </a:spcBef>
              <a:spcAft>
                <a:spcPct val="0"/>
              </a:spcAft>
              <a:buFont typeface="Arial" panose="020B0604020202020204"/>
              <a:buChar char="•"/>
            </a:pPr>
            <a:r>
              <a:rPr sz="1600" b="0" i="0">
                <a:solidFill>
                  <a:srgbClr val="0556F3"/>
                </a:solidFill>
                <a:latin typeface="Arial" panose="020B0604020202020204" pitchFamily="34" charset="0"/>
                <a:ea typeface="euclid_circular_a"/>
                <a:cs typeface="Arial" panose="020B0604020202020204" pitchFamily="34" charset="0"/>
                <a:hlinkClick r:id="rId18" tooltip="Python *args and **kwargs "/>
              </a:rPr>
              <a:t>Python *args and **kwargs</a:t>
            </a:r>
            <a:endParaRPr sz="1600" b="0" i="0">
              <a:solidFill>
                <a:srgbClr val="0556F3"/>
              </a:solidFill>
              <a:latin typeface="Arial" panose="020B0604020202020204" pitchFamily="34" charset="0"/>
              <a:ea typeface="euclid_circular_a"/>
              <a:cs typeface="Arial" panose="020B0604020202020204" pitchFamily="34" charset="0"/>
              <a:hlinkClick r:id="rId18" tooltip="Python *args and **kwargs "/>
            </a:endParaRPr>
          </a:p>
          <a:p>
            <a:pPr marL="0" indent="0" algn="l">
              <a:lnSpc>
                <a:spcPct val="150000"/>
              </a:lnSpc>
              <a:spcBef>
                <a:spcPct val="0"/>
              </a:spcBef>
              <a:spcAft>
                <a:spcPct val="0"/>
              </a:spcAft>
              <a:buFont typeface="Arial" panose="020B0604020202020204"/>
              <a:buChar char="•"/>
            </a:pPr>
            <a:r>
              <a:rPr lang="en-US" sz="1600" b="0" i="0">
                <a:solidFill>
                  <a:srgbClr val="0556F3"/>
                </a:solidFill>
                <a:latin typeface="Arial" panose="020B0604020202020204" pitchFamily="34" charset="0"/>
                <a:ea typeface="euclid_circular_a"/>
                <a:cs typeface="Arial" panose="020B0604020202020204" pitchFamily="34" charset="0"/>
                <a:hlinkClick r:id="rId18" tooltip="Python *args and **kwargs "/>
              </a:rPr>
              <a:t>sql connector</a:t>
            </a:r>
            <a:endParaRPr lang="en-US" sz="1600" b="0" i="0">
              <a:solidFill>
                <a:srgbClr val="0556F3"/>
              </a:solidFill>
              <a:latin typeface="Arial" panose="020B0604020202020204" pitchFamily="34" charset="0"/>
              <a:ea typeface="euclid_circular_a"/>
              <a:cs typeface="Arial" panose="020B0604020202020204" pitchFamily="34" charset="0"/>
              <a:hlinkClick r:id="rId18" tooltip="Python *args and **kwargs "/>
            </a:endParaRPr>
          </a:p>
        </p:txBody>
      </p:sp>
      <p:sp>
        <p:nvSpPr>
          <p:cNvPr id="6" name="Text Box 5"/>
          <p:cNvSpPr txBox="1"/>
          <p:nvPr/>
        </p:nvSpPr>
        <p:spPr>
          <a:xfrm>
            <a:off x="391160" y="4853305"/>
            <a:ext cx="11480165" cy="1568450"/>
          </a:xfrm>
          <a:prstGeom prst="rect">
            <a:avLst/>
          </a:prstGeom>
          <a:noFill/>
        </p:spPr>
        <p:txBody>
          <a:bodyPr wrap="square" rtlCol="0" anchor="t">
            <a:spAutoFit/>
          </a:bodyPr>
          <a:p>
            <a:r>
              <a:rPr lang="en-US" sz="1600"/>
              <a:t>https://www.w3schools.com/python/python_mysql_getstarted.asp</a:t>
            </a:r>
            <a:endParaRPr lang="en-US" sz="1600"/>
          </a:p>
          <a:p>
            <a:r>
              <a:rPr lang="en-US" sz="1600"/>
              <a:t>https://www.w3schools.com/python/python_mongodb_getstarted.asp</a:t>
            </a:r>
            <a:endParaRPr lang="en-US" sz="1600"/>
          </a:p>
          <a:p>
            <a:r>
              <a:rPr lang="en-US" sz="1600"/>
              <a:t>https://github.com/GoogleCloudPlatform/cloud-sql-python-connector</a:t>
            </a:r>
            <a:endParaRPr lang="en-US" sz="1600"/>
          </a:p>
          <a:p>
            <a:r>
              <a:rPr lang="en-US" sz="1600"/>
              <a:t>https://medium.com/learning-sql/python-for-sql-an-introduction-to-database-connectivity-e1a692e16156</a:t>
            </a:r>
            <a:endParaRPr lang="en-US" sz="1600"/>
          </a:p>
          <a:p>
            <a:r>
              <a:rPr lang="en-US" sz="1600"/>
              <a:t>https://cloud.google.com/blog/topics/developers-practitioners/how-connect-cloud-sql-using-python-easy-way</a:t>
            </a:r>
            <a:endParaRPr lang="en-US" sz="1600"/>
          </a:p>
          <a:p>
            <a:r>
              <a:rPr lang="en-US" sz="1600"/>
              <a:t>https://stackoverflow.com/questions/73493052/how-to-connect-to-cloud-sql-using-python</a:t>
            </a:r>
            <a:endParaRPr lang="en-US" sz="160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p:cNvSpPr>
            <a:spLocks noGrp="1" noRot="1" noChangeAspect="1" noMove="1" noResize="1" noEditPoints="1" noAdjustHandles="1" noChangeArrowheads="1" noChangeShapeType="1" noTextEdit="1"/>
          </p:cNvSpPr>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97280" y="758952"/>
            <a:ext cx="10058400" cy="3892168"/>
          </a:xfrm>
        </p:spPr>
        <p:txBody>
          <a:bodyPr anchor="ctr">
            <a:normAutofit/>
          </a:bodyPr>
          <a:lstStyle/>
          <a:p>
            <a:pPr lvl="0"/>
            <a:r>
              <a:rPr lang="en-US" sz="4800" i="1" dirty="0">
                <a:solidFill>
                  <a:srgbClr val="FFFFFF"/>
                </a:solidFill>
              </a:rPr>
              <a:t>Thank You !</a:t>
            </a:r>
            <a:endParaRPr lang="en-US" sz="4800" i="1" dirty="0">
              <a:solidFill>
                <a:srgbClr val="FFFFFF"/>
              </a:solidFill>
            </a:endParaRPr>
          </a:p>
        </p:txBody>
      </p:sp>
      <p:sp>
        <p:nvSpPr>
          <p:cNvPr id="49" name="Rectangle 48"/>
          <p:cNvSpPr>
            <a:spLocks noGrp="1" noRot="1" noChangeAspect="1" noMove="1" noResize="1" noEditPoints="1" noAdjustHandles="1" noChangeArrowheads="1" noChangeShapeType="1" noTextEdit="1"/>
          </p:cNvSpPr>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666115" y="1179195"/>
            <a:ext cx="7715885" cy="1568450"/>
          </a:xfrm>
          <a:prstGeom prst="rect">
            <a:avLst/>
          </a:prstGeom>
        </p:spPr>
        <p:txBody>
          <a:bodyPr wrap="square">
            <a:spAutoFit/>
          </a:bodyPr>
          <a:p>
            <a:pPr marL="0" indent="0">
              <a:spcBef>
                <a:spcPct val="0"/>
              </a:spcBef>
              <a:spcAft>
                <a:spcPct val="0"/>
              </a:spcAft>
            </a:pPr>
            <a:r>
              <a:rPr sz="1600" b="0" i="0">
                <a:solidFill>
                  <a:srgbClr val="303141"/>
                </a:solidFill>
                <a:latin typeface="var(--font-stack-text)"/>
                <a:ea typeface="var(--font-stack-text)"/>
              </a:rPr>
              <a:t>77. Tutorial 77-Python Module</a:t>
            </a:r>
            <a:endParaRPr sz="1600" b="0" i="0">
              <a:solidFill>
                <a:srgbClr val="303141"/>
              </a:solidFill>
              <a:latin typeface="var(--font-stack-text)"/>
              <a:ea typeface="var(--font-stack-text)"/>
            </a:endParaRPr>
          </a:p>
          <a:p>
            <a:pPr marL="0" indent="0">
              <a:spcBef>
                <a:spcPct val="0"/>
              </a:spcBef>
              <a:spcAft>
                <a:spcPct val="0"/>
              </a:spcAft>
            </a:pPr>
            <a:r>
              <a:rPr sz="1600" b="0" i="0">
                <a:solidFill>
                  <a:srgbClr val="303141"/>
                </a:solidFill>
                <a:latin typeface="var(--font-stack-text)"/>
                <a:ea typeface="var(--font-stack-text)"/>
              </a:rPr>
              <a:t>78. Tutorial 78-Executing Module as Script</a:t>
            </a:r>
            <a:endParaRPr sz="1600" b="0" i="0">
              <a:solidFill>
                <a:srgbClr val="303141"/>
              </a:solidFill>
              <a:latin typeface="var(--font-stack-text)"/>
              <a:ea typeface="var(--font-stack-text)"/>
            </a:endParaRPr>
          </a:p>
          <a:p>
            <a:pPr marL="0" indent="0">
              <a:spcBef>
                <a:spcPct val="0"/>
              </a:spcBef>
              <a:spcAft>
                <a:spcPct val="0"/>
              </a:spcAft>
            </a:pPr>
            <a:r>
              <a:rPr sz="1600" b="0" i="0">
                <a:solidFill>
                  <a:srgbClr val="303141"/>
                </a:solidFill>
                <a:latin typeface="var(--font-stack-text)"/>
                <a:ea typeface="var(--font-stack-text)"/>
              </a:rPr>
              <a:t>79. Tutorial 79-Python Loading Modules</a:t>
            </a:r>
            <a:endParaRPr sz="1600" b="0" i="0">
              <a:solidFill>
                <a:srgbClr val="303141"/>
              </a:solidFill>
              <a:latin typeface="var(--font-stack-text)"/>
              <a:ea typeface="var(--font-stack-text)"/>
            </a:endParaRPr>
          </a:p>
          <a:p>
            <a:pPr marL="0" indent="0">
              <a:spcBef>
                <a:spcPct val="0"/>
              </a:spcBef>
              <a:spcAft>
                <a:spcPct val="0"/>
              </a:spcAft>
            </a:pPr>
            <a:r>
              <a:rPr sz="1600" b="0" i="0">
                <a:solidFill>
                  <a:srgbClr val="303141"/>
                </a:solidFill>
                <a:latin typeface="var(--font-stack-text)"/>
                <a:ea typeface="var(--font-stack-text)"/>
              </a:rPr>
              <a:t>80. Tutorial 80-Namespace And Scoping</a:t>
            </a:r>
            <a:endParaRPr sz="1600" b="0" i="0">
              <a:solidFill>
                <a:srgbClr val="303141"/>
              </a:solidFill>
              <a:latin typeface="var(--font-stack-text)"/>
              <a:ea typeface="var(--font-stack-text)"/>
            </a:endParaRPr>
          </a:p>
          <a:p>
            <a:pPr marL="0" indent="0">
              <a:spcBef>
                <a:spcPct val="0"/>
              </a:spcBef>
              <a:spcAft>
                <a:spcPct val="0"/>
              </a:spcAft>
            </a:pPr>
            <a:r>
              <a:rPr sz="1600" b="0" i="0">
                <a:solidFill>
                  <a:srgbClr val="303141"/>
                </a:solidFill>
                <a:latin typeface="var(--font-stack-text)"/>
                <a:ea typeface="var(--font-stack-text)"/>
              </a:rPr>
              <a:t>81. Tutorial 81- Packages in python</a:t>
            </a:r>
            <a:endParaRPr sz="1600" b="0" i="0">
              <a:solidFill>
                <a:srgbClr val="303141"/>
              </a:solidFill>
              <a:latin typeface="var(--font-stack-text)"/>
              <a:ea typeface="var(--font-stack-text)"/>
            </a:endParaRPr>
          </a:p>
          <a:p>
            <a:pPr marL="0" indent="0">
              <a:spcBef>
                <a:spcPct val="0"/>
              </a:spcBef>
              <a:spcAft>
                <a:spcPct val="0"/>
              </a:spcAft>
            </a:pPr>
            <a:endParaRPr sz="1600" b="0" i="0">
              <a:solidFill>
                <a:srgbClr val="303141"/>
              </a:solidFill>
              <a:latin typeface="var(--font-stack-text)"/>
              <a:ea typeface="var(--font-stack-text)"/>
            </a:endParaRPr>
          </a:p>
        </p:txBody>
      </p:sp>
      <p:sp>
        <p:nvSpPr>
          <p:cNvPr id="7" name="Text Box 6"/>
          <p:cNvSpPr txBox="1"/>
          <p:nvPr/>
        </p:nvSpPr>
        <p:spPr>
          <a:xfrm>
            <a:off x="5647690" y="823595"/>
            <a:ext cx="4294505" cy="5908040"/>
          </a:xfrm>
          <a:prstGeom prst="rect">
            <a:avLst/>
          </a:prstGeom>
          <a:noFill/>
        </p:spPr>
        <p:txBody>
          <a:bodyPr wrap="square" rtlCol="0">
            <a:spAutoFit/>
          </a:bodyPr>
          <a:p>
            <a:r>
              <a:rPr lang="en-US"/>
              <a:t>Logging</a:t>
            </a:r>
            <a:endParaRPr lang="en-US"/>
          </a:p>
          <a:p>
            <a:r>
              <a:rPr lang="en-US"/>
              <a:t>mysql connector</a:t>
            </a:r>
            <a:endParaRPr lang="en-US"/>
          </a:p>
          <a:p>
            <a:r>
              <a:rPr lang="en-US"/>
              <a:t>sql lite</a:t>
            </a:r>
            <a:endParaRPr lang="en-US"/>
          </a:p>
          <a:p>
            <a:r>
              <a:rPr lang="en-US"/>
              <a:t>sqlalchemy</a:t>
            </a:r>
            <a:endParaRPr lang="en-US"/>
          </a:p>
          <a:p>
            <a:r>
              <a:rPr lang="en-US"/>
              <a:t>pymongodb</a:t>
            </a:r>
            <a:endParaRPr lang="en-US"/>
          </a:p>
          <a:p>
            <a:r>
              <a:rPr lang="en-US"/>
              <a:t>Pipelines </a:t>
            </a:r>
            <a:endParaRPr lang="en-US"/>
          </a:p>
          <a:p>
            <a:r>
              <a:rPr lang="en-US"/>
              <a:t>os </a:t>
            </a:r>
            <a:endParaRPr lang="en-US"/>
          </a:p>
          <a:p>
            <a:r>
              <a:rPr lang="en-US"/>
              <a:t>sys</a:t>
            </a:r>
            <a:endParaRPr lang="en-US"/>
          </a:p>
          <a:p>
            <a:r>
              <a:rPr lang="en-US"/>
              <a:t>frozen set</a:t>
            </a:r>
            <a:endParaRPr lang="en-US"/>
          </a:p>
          <a:p>
            <a:r>
              <a:rPr lang="en-US"/>
              <a:t>ms- excel file read</a:t>
            </a:r>
            <a:endParaRPr lang="en-US"/>
          </a:p>
          <a:p>
            <a:r>
              <a:rPr lang="en-US"/>
              <a:t>functions : zip ,map,reduce,filters,any, chr,ord, sorted,global, local,all</a:t>
            </a:r>
            <a:endParaRPr lang="en-US"/>
          </a:p>
          <a:p>
            <a:r>
              <a:rPr lang="en-US"/>
              <a:t>reading pdf</a:t>
            </a:r>
            <a:endParaRPr lang="en-US"/>
          </a:p>
          <a:p>
            <a:r>
              <a:rPr lang="en-US"/>
              <a:t>call by value call by reference, passing args by value or pass by regerence</a:t>
            </a:r>
            <a:endParaRPr lang="en-US"/>
          </a:p>
          <a:p>
            <a:endParaRPr lang="en-US"/>
          </a:p>
          <a:p>
            <a:r>
              <a:rPr lang="en-US"/>
              <a:t>create modules</a:t>
            </a:r>
            <a:endParaRPr lang="en-US"/>
          </a:p>
          <a:p>
            <a:r>
              <a:rPr lang="en-US"/>
              <a:t>create packeges</a:t>
            </a:r>
            <a:endParaRPr lang="en-US"/>
          </a:p>
          <a:p>
            <a:r>
              <a:rPr lang="en-US"/>
              <a:t>create exe file</a:t>
            </a:r>
            <a:endParaRPr lang="en-US"/>
          </a:p>
          <a:p>
            <a:r>
              <a:rPr lang="en-US"/>
              <a:t>create python script file</a:t>
            </a:r>
            <a:endParaRPr lang="en-US"/>
          </a:p>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6740" y="299720"/>
            <a:ext cx="8362315" cy="4039235"/>
          </a:xfrm>
          <a:prstGeom prst="rect">
            <a:avLst/>
          </a:prstGeom>
        </p:spPr>
        <p:txBody>
          <a:bodyPr wrap="square">
            <a:spAutoFit/>
          </a:bodyPr>
          <a:p>
            <a:pPr marL="0" indent="0" algn="l" fontAlgn="base">
              <a:spcBef>
                <a:spcPct val="0"/>
              </a:spcBef>
              <a:spcAft>
                <a:spcPct val="0"/>
              </a:spcAft>
            </a:pPr>
            <a:r>
              <a:rPr sz="2100" b="1" i="0">
                <a:solidFill>
                  <a:srgbClr val="273239"/>
                </a:solidFill>
                <a:latin typeface="Nunito"/>
                <a:ea typeface="Nunito"/>
              </a:rPr>
              <a:t>Indentation in Python</a:t>
            </a:r>
            <a:endParaRPr sz="2100" b="1" i="0">
              <a:solidFill>
                <a:srgbClr val="273239"/>
              </a:solidFill>
              <a:latin typeface="Nunito"/>
              <a:ea typeface="Nunito"/>
            </a:endParaRPr>
          </a:p>
          <a:p>
            <a:pPr marL="0" indent="0" algn="l" fontAlgn="base">
              <a:spcBef>
                <a:spcPct val="0"/>
              </a:spcBef>
              <a:spcAft>
                <a:spcPct val="0"/>
              </a:spcAft>
            </a:pPr>
            <a:r>
              <a:rPr sz="1600" b="0" i="0">
                <a:solidFill>
                  <a:srgbClr val="273239"/>
                </a:solidFill>
                <a:latin typeface="Nunito"/>
                <a:ea typeface="Nunito"/>
              </a:rPr>
              <a:t>In Python, indentation is used to define blocks of code. It tells the Python interpreter that a group of statements belongs to a specific block. All statements with the same level of indentation are considered part of the same block. Indentation is achieved using whitespace (spaces or tabs) at the beginning of each line.</a:t>
            </a:r>
            <a:endParaRPr sz="1600" b="0" i="0">
              <a:solidFill>
                <a:srgbClr val="273239"/>
              </a:solidFill>
              <a:latin typeface="Nunito"/>
              <a:ea typeface="Nunito"/>
            </a:endParaRPr>
          </a:p>
          <a:p>
            <a:pPr marL="0" indent="0" algn="l" fontAlgn="base">
              <a:spcBef>
                <a:spcPct val="0"/>
              </a:spcBef>
              <a:spcAft>
                <a:spcPct val="0"/>
              </a:spcAft>
            </a:pPr>
            <a:endParaRPr sz="1600" b="0" i="0">
              <a:solidFill>
                <a:srgbClr val="273239"/>
              </a:solidFill>
              <a:latin typeface="Nunito"/>
              <a:ea typeface="Nunito"/>
            </a:endParaRPr>
          </a:p>
          <a:p>
            <a:pPr marL="0" indent="0" algn="l" fontAlgn="base">
              <a:lnSpc>
                <a:spcPct val="122000"/>
              </a:lnSpc>
              <a:spcBef>
                <a:spcPct val="0"/>
              </a:spcBef>
              <a:spcAft>
                <a:spcPct val="0"/>
              </a:spcAft>
            </a:pPr>
            <a:r>
              <a:rPr sz="1600" b="1" i="0">
                <a:solidFill>
                  <a:srgbClr val="273239"/>
                </a:solidFill>
                <a:latin typeface="Nunito"/>
                <a:ea typeface="Nunito"/>
              </a:rPr>
              <a:t>Example:</a:t>
            </a:r>
            <a:endParaRPr sz="1600" b="1" i="0">
              <a:solidFill>
                <a:srgbClr val="273239"/>
              </a:solidFill>
              <a:latin typeface="Nunito"/>
              <a:ea typeface="Nunito"/>
            </a:endParaRPr>
          </a:p>
          <a:p>
            <a:pPr marL="0" indent="0" fontAlgn="base">
              <a:lnSpc>
                <a:spcPct val="122000"/>
              </a:lnSpc>
              <a:spcBef>
                <a:spcPct val="0"/>
              </a:spcBef>
              <a:spcAft>
                <a:spcPct val="0"/>
              </a:spcAft>
            </a:pPr>
            <a:r>
              <a:rPr sz="2000" b="1">
                <a:solidFill>
                  <a:srgbClr val="008000"/>
                </a:solidFill>
                <a:latin typeface="Consolas" panose="020B0609020204030204"/>
                <a:ea typeface="Consolas" panose="020B0609020204030204"/>
              </a:rPr>
              <a:t>if</a:t>
            </a:r>
            <a:r>
              <a:rPr sz="2000">
                <a:solidFill>
                  <a:srgbClr val="666666"/>
                </a:solidFill>
                <a:latin typeface="Consolas" panose="020B0609020204030204"/>
                <a:ea typeface="Consolas" panose="020B0609020204030204"/>
              </a:rPr>
              <a:t>10&gt;5</a:t>
            </a:r>
            <a:r>
              <a:rPr sz="2000">
                <a:latin typeface="Consolas" panose="020B0609020204030204"/>
                <a:ea typeface="Consolas" panose="020B0609020204030204"/>
              </a:rPr>
              <a:t>:</a:t>
            </a:r>
            <a:r>
              <a:rPr sz="2000">
                <a:solidFill>
                  <a:srgbClr val="008000"/>
                </a:solidFill>
                <a:latin typeface="Consolas" panose="020B0609020204030204"/>
                <a:ea typeface="Consolas" panose="020B0609020204030204"/>
              </a:rPr>
              <a:t>print</a:t>
            </a:r>
            <a:r>
              <a:rPr sz="2000">
                <a:latin typeface="Consolas" panose="020B0609020204030204"/>
                <a:ea typeface="Consolas" panose="020B0609020204030204"/>
              </a:rPr>
              <a:t>(</a:t>
            </a:r>
            <a:r>
              <a:rPr sz="2000">
                <a:solidFill>
                  <a:srgbClr val="BA2121"/>
                </a:solidFill>
                <a:latin typeface="Consolas" panose="020B0609020204030204"/>
                <a:ea typeface="Consolas" panose="020B0609020204030204"/>
              </a:rPr>
              <a:t>"This is true!"</a:t>
            </a:r>
            <a:r>
              <a:rPr sz="2000">
                <a:latin typeface="Consolas" panose="020B0609020204030204"/>
                <a:ea typeface="Consolas" panose="020B0609020204030204"/>
              </a:rPr>
              <a:t>)</a:t>
            </a:r>
            <a:r>
              <a:rPr sz="2000">
                <a:solidFill>
                  <a:srgbClr val="008000"/>
                </a:solidFill>
                <a:latin typeface="Consolas" panose="020B0609020204030204"/>
                <a:ea typeface="Consolas" panose="020B0609020204030204"/>
              </a:rPr>
              <a:t>print</a:t>
            </a:r>
            <a:r>
              <a:rPr sz="2000">
                <a:latin typeface="Consolas" panose="020B0609020204030204"/>
                <a:ea typeface="Consolas" panose="020B0609020204030204"/>
              </a:rPr>
              <a:t>(</a:t>
            </a:r>
            <a:r>
              <a:rPr sz="2000">
                <a:solidFill>
                  <a:srgbClr val="BA2121"/>
                </a:solidFill>
                <a:latin typeface="Consolas" panose="020B0609020204030204"/>
                <a:ea typeface="Consolas" panose="020B0609020204030204"/>
              </a:rPr>
              <a:t>"I am tab indentation"</a:t>
            </a:r>
            <a:r>
              <a:rPr sz="2000">
                <a:latin typeface="Consolas" panose="020B0609020204030204"/>
                <a:ea typeface="Consolas" panose="020B0609020204030204"/>
              </a:rPr>
              <a:t>)</a:t>
            </a:r>
            <a:r>
              <a:rPr sz="2000">
                <a:solidFill>
                  <a:srgbClr val="008000"/>
                </a:solidFill>
                <a:latin typeface="Consolas" panose="020B0609020204030204"/>
                <a:ea typeface="Consolas" panose="020B0609020204030204"/>
              </a:rPr>
              <a:t>print</a:t>
            </a:r>
            <a:r>
              <a:rPr sz="2000">
                <a:latin typeface="Consolas" panose="020B0609020204030204"/>
                <a:ea typeface="Consolas" panose="020B0609020204030204"/>
              </a:rPr>
              <a:t>(</a:t>
            </a:r>
            <a:r>
              <a:rPr sz="2000">
                <a:solidFill>
                  <a:srgbClr val="BA2121"/>
                </a:solidFill>
                <a:latin typeface="Consolas" panose="020B0609020204030204"/>
                <a:ea typeface="Consolas" panose="020B0609020204030204"/>
              </a:rPr>
              <a:t>"I have no indentation"</a:t>
            </a:r>
            <a:r>
              <a:rPr sz="2000">
                <a:latin typeface="Consolas" panose="020B0609020204030204"/>
                <a:ea typeface="Consolas" panose="020B0609020204030204"/>
              </a:rPr>
              <a:t>)</a:t>
            </a:r>
            <a:endParaRPr sz="2000">
              <a:latin typeface="Consolas" panose="020B0609020204030204"/>
              <a:ea typeface="Consolas" panose="020B0609020204030204"/>
            </a:endParaRPr>
          </a:p>
          <a:p>
            <a:pPr marL="0" indent="0" fontAlgn="base">
              <a:lnSpc>
                <a:spcPts val="875"/>
              </a:lnSpc>
              <a:spcBef>
                <a:spcPct val="0"/>
              </a:spcBef>
              <a:spcAft>
                <a:spcPct val="0"/>
              </a:spcAft>
            </a:pPr>
            <a:endParaRPr sz="2000">
              <a:latin typeface="Consolas" panose="020B0609020204030204"/>
              <a:ea typeface="Consolas" panose="020B0609020204030204"/>
            </a:endParaRPr>
          </a:p>
          <a:p>
            <a:pPr marL="0" indent="0" algn="l" fontAlgn="base">
              <a:spcBef>
                <a:spcPct val="0"/>
              </a:spcBef>
              <a:spcAft>
                <a:spcPct val="0"/>
              </a:spcAft>
            </a:pPr>
            <a:r>
              <a:rPr sz="1600" b="1" i="0">
                <a:solidFill>
                  <a:srgbClr val="273239"/>
                </a:solidFill>
                <a:latin typeface="Nunito"/>
                <a:ea typeface="Nunito"/>
              </a:rPr>
              <a:t>Explanation:</a:t>
            </a:r>
            <a:endParaRPr sz="1600" b="1"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The first two print statements are indented by 4 spaces, so they belong to the if block.</a:t>
            </a:r>
            <a:endParaRPr sz="1600" b="0" i="0">
              <a:solidFill>
                <a:srgbClr val="273239"/>
              </a:solidFill>
              <a:latin typeface="Nunito"/>
              <a:ea typeface="Nunito"/>
            </a:endParaRPr>
          </a:p>
          <a:p>
            <a:pPr marL="0" indent="0" algn="l" fontAlgn="base">
              <a:spcBef>
                <a:spcPct val="0"/>
              </a:spcBef>
              <a:spcAft>
                <a:spcPct val="0"/>
              </a:spcAft>
              <a:buFont typeface="Arial" panose="020B0604020202020204"/>
              <a:buChar char="•"/>
            </a:pPr>
            <a:r>
              <a:rPr sz="1600" b="0" i="0">
                <a:solidFill>
                  <a:srgbClr val="273239"/>
                </a:solidFill>
                <a:latin typeface="Nunito"/>
                <a:ea typeface="Nunito"/>
              </a:rPr>
              <a:t>The third print statement is not indented, so it is outside the if block.</a:t>
            </a:r>
            <a:endParaRPr sz="1600" b="0" i="0">
              <a:solidFill>
                <a:srgbClr val="273239"/>
              </a:solidFill>
              <a:latin typeface="Nunito"/>
              <a:ea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43585" y="187643"/>
            <a:ext cx="5080000" cy="398780"/>
          </a:xfrm>
          <a:prstGeom prst="rect">
            <a:avLst/>
          </a:prstGeom>
        </p:spPr>
        <p:txBody>
          <a:bodyPr>
            <a:spAutoFit/>
          </a:bodyPr>
          <a:p>
            <a:pPr marL="0" indent="0" algn="l" fontAlgn="base">
              <a:spcBef>
                <a:spcPct val="0"/>
              </a:spcBef>
              <a:spcAft>
                <a:spcPct val="0"/>
              </a:spcAft>
            </a:pPr>
            <a:r>
              <a:rPr sz="2000" b="1" i="0">
                <a:solidFill>
                  <a:srgbClr val="FF0000"/>
                </a:solidFill>
                <a:highlight>
                  <a:srgbClr val="FFFF00"/>
                </a:highlight>
                <a:latin typeface="Source Sans 3"/>
                <a:ea typeface="Source Sans 3"/>
              </a:rPr>
              <a:t>Input and Output in Python</a:t>
            </a:r>
            <a:endParaRPr sz="2000" b="1" i="0">
              <a:solidFill>
                <a:srgbClr val="FF0000"/>
              </a:solidFill>
              <a:highlight>
                <a:srgbClr val="FFFF00"/>
              </a:highlight>
              <a:latin typeface="Source Sans 3"/>
              <a:ea typeface="Source Sans 3"/>
            </a:endParaRPr>
          </a:p>
        </p:txBody>
      </p:sp>
      <p:sp>
        <p:nvSpPr>
          <p:cNvPr id="3" name="Text Box 2"/>
          <p:cNvSpPr txBox="1"/>
          <p:nvPr/>
        </p:nvSpPr>
        <p:spPr>
          <a:xfrm>
            <a:off x="743585" y="828040"/>
            <a:ext cx="10348595" cy="4842510"/>
          </a:xfrm>
          <a:prstGeom prst="rect">
            <a:avLst/>
          </a:prstGeom>
        </p:spPr>
        <p:txBody>
          <a:bodyPr wrap="square">
            <a:spAutoFit/>
          </a:bodyPr>
          <a:p>
            <a:pPr marL="0" indent="0" algn="just" fontAlgn="base">
              <a:spcBef>
                <a:spcPct val="0"/>
              </a:spcBef>
              <a:spcAft>
                <a:spcPct val="0"/>
              </a:spcAft>
            </a:pPr>
            <a:r>
              <a:rPr b="0" i="0">
                <a:solidFill>
                  <a:srgbClr val="273239"/>
                </a:solidFill>
                <a:latin typeface="Nunito"/>
                <a:ea typeface="Nunito"/>
              </a:rPr>
              <a:t>Understanding input and output operations is fundamental to </a:t>
            </a:r>
            <a:r>
              <a:rPr b="0" i="0" u="sng">
                <a:solidFill>
                  <a:srgbClr val="357960"/>
                </a:solidFill>
                <a:latin typeface="Nunito"/>
                <a:ea typeface="Nunito"/>
                <a:hlinkClick r:id="rId1"/>
              </a:rPr>
              <a:t>Python programming</a:t>
            </a:r>
            <a:r>
              <a:rPr b="0" i="0">
                <a:solidFill>
                  <a:srgbClr val="273239"/>
                </a:solidFill>
                <a:latin typeface="Nunito"/>
                <a:ea typeface="Nunito"/>
              </a:rPr>
              <a:t>. With the print() function, we can display output in various formats, while the input() function enables interaction with users by gathering input during program execution.</a:t>
            </a:r>
            <a:endParaRPr b="0" i="0">
              <a:solidFill>
                <a:srgbClr val="273239"/>
              </a:solidFill>
              <a:latin typeface="Nunito"/>
              <a:ea typeface="Nunito"/>
            </a:endParaRPr>
          </a:p>
          <a:p>
            <a:pPr marL="0" indent="0" algn="just" fontAlgn="base">
              <a:spcBef>
                <a:spcPct val="0"/>
              </a:spcBef>
              <a:spcAft>
                <a:spcPct val="0"/>
              </a:spcAft>
            </a:pPr>
            <a:endParaRPr b="0" i="0">
              <a:solidFill>
                <a:srgbClr val="273239"/>
              </a:solidFill>
              <a:latin typeface="Nunito"/>
              <a:ea typeface="Nunito"/>
            </a:endParaRPr>
          </a:p>
          <a:p>
            <a:pPr marL="0" indent="0" algn="l" fontAlgn="base">
              <a:spcBef>
                <a:spcPct val="0"/>
              </a:spcBef>
              <a:spcAft>
                <a:spcPct val="0"/>
              </a:spcAft>
            </a:pPr>
            <a:r>
              <a:rPr sz="2400" b="1" i="0">
                <a:solidFill>
                  <a:srgbClr val="273239"/>
                </a:solidFill>
                <a:latin typeface="Nunito"/>
                <a:ea typeface="Nunito"/>
              </a:rPr>
              <a:t>Taking input in Python</a:t>
            </a:r>
            <a:endParaRPr sz="2400" b="1" i="0">
              <a:solidFill>
                <a:srgbClr val="273239"/>
              </a:solidFill>
              <a:latin typeface="Nunito"/>
              <a:ea typeface="Nunito"/>
            </a:endParaRPr>
          </a:p>
          <a:p>
            <a:pPr marL="0" indent="0" algn="l" fontAlgn="base">
              <a:spcBef>
                <a:spcPct val="0"/>
              </a:spcBef>
              <a:spcAft>
                <a:spcPct val="0"/>
              </a:spcAft>
            </a:pPr>
            <a:r>
              <a:rPr b="1" i="0">
                <a:solidFill>
                  <a:srgbClr val="273239"/>
                </a:solidFill>
                <a:latin typeface="Nunito"/>
                <a:ea typeface="Nunito"/>
              </a:rPr>
              <a:t>Python </a:t>
            </a:r>
            <a:r>
              <a:rPr b="1" i="0" u="sng">
                <a:solidFill>
                  <a:srgbClr val="357960"/>
                </a:solidFill>
                <a:latin typeface="Nunito"/>
                <a:ea typeface="Nunito"/>
                <a:hlinkClick r:id="rId2"/>
              </a:rPr>
              <a:t>input() function</a:t>
            </a:r>
            <a:r>
              <a:rPr b="0" i="0">
                <a:solidFill>
                  <a:srgbClr val="273239"/>
                </a:solidFill>
                <a:latin typeface="Nunito"/>
                <a:ea typeface="Nunito"/>
              </a:rPr>
              <a:t> is used to take user input. By default, it returns the user input in form of a string.</a:t>
            </a:r>
            <a:r>
              <a:rPr b="1" i="0">
                <a:solidFill>
                  <a:srgbClr val="273239"/>
                </a:solidFill>
                <a:latin typeface="Nunito"/>
                <a:ea typeface="Nunito"/>
              </a:rPr>
              <a:t> </a:t>
            </a:r>
            <a:endParaRPr b="1" i="0">
              <a:solidFill>
                <a:srgbClr val="273239"/>
              </a:solidFill>
              <a:latin typeface="Nunito"/>
              <a:ea typeface="Nunito"/>
            </a:endParaRPr>
          </a:p>
          <a:p>
            <a:pPr marL="0" indent="0" algn="l" fontAlgn="base">
              <a:lnSpc>
                <a:spcPct val="122000"/>
              </a:lnSpc>
              <a:spcBef>
                <a:spcPct val="0"/>
              </a:spcBef>
              <a:spcAft>
                <a:spcPct val="0"/>
              </a:spcAft>
            </a:pPr>
            <a:endParaRPr b="1" i="0">
              <a:solidFill>
                <a:srgbClr val="273239"/>
              </a:solidFill>
              <a:latin typeface="Nunito"/>
              <a:ea typeface="Nunito"/>
            </a:endParaRPr>
          </a:p>
          <a:p>
            <a:pPr marL="0" indent="0" algn="l" fontAlgn="base">
              <a:lnSpc>
                <a:spcPct val="122000"/>
              </a:lnSpc>
              <a:spcBef>
                <a:spcPct val="0"/>
              </a:spcBef>
              <a:spcAft>
                <a:spcPct val="0"/>
              </a:spcAft>
            </a:pPr>
            <a:r>
              <a:rPr b="1" i="0">
                <a:solidFill>
                  <a:srgbClr val="273239"/>
                </a:solidFill>
                <a:latin typeface="Nunito"/>
                <a:ea typeface="Nunito"/>
              </a:rPr>
              <a:t>Example:</a:t>
            </a:r>
            <a:endParaRPr b="1" i="0">
              <a:solidFill>
                <a:srgbClr val="273239"/>
              </a:solidFill>
              <a:latin typeface="Nunito"/>
              <a:ea typeface="Nunito"/>
            </a:endParaRPr>
          </a:p>
          <a:p>
            <a:pPr marL="0" indent="0" fontAlgn="base">
              <a:lnSpc>
                <a:spcPct val="122000"/>
              </a:lnSpc>
              <a:spcBef>
                <a:spcPct val="0"/>
              </a:spcBef>
              <a:spcAft>
                <a:spcPct val="0"/>
              </a:spcAft>
            </a:pPr>
            <a:r>
              <a:rPr sz="2200">
                <a:latin typeface="Consolas" panose="020B0609020204030204"/>
                <a:ea typeface="Consolas" panose="020B0609020204030204"/>
              </a:rPr>
              <a:t>name</a:t>
            </a:r>
            <a:r>
              <a:rPr sz="2200">
                <a:solidFill>
                  <a:srgbClr val="666666"/>
                </a:solidFill>
                <a:latin typeface="Consolas" panose="020B0609020204030204"/>
                <a:ea typeface="Consolas" panose="020B0609020204030204"/>
              </a:rPr>
              <a:t>=</a:t>
            </a:r>
            <a:r>
              <a:rPr sz="2200">
                <a:solidFill>
                  <a:srgbClr val="008000"/>
                </a:solidFill>
                <a:latin typeface="Consolas" panose="020B0609020204030204"/>
                <a:ea typeface="Consolas" panose="020B0609020204030204"/>
              </a:rPr>
              <a:t>input</a:t>
            </a:r>
            <a:r>
              <a:rPr sz="2200">
                <a:latin typeface="Consolas" panose="020B0609020204030204"/>
                <a:ea typeface="Consolas" panose="020B0609020204030204"/>
              </a:rPr>
              <a:t>(</a:t>
            </a:r>
            <a:r>
              <a:rPr sz="2200">
                <a:solidFill>
                  <a:srgbClr val="BA2121"/>
                </a:solidFill>
                <a:latin typeface="Consolas" panose="020B0609020204030204"/>
                <a:ea typeface="Consolas" panose="020B0609020204030204"/>
              </a:rPr>
              <a:t>"Enter your name: "</a:t>
            </a:r>
            <a:r>
              <a:rPr sz="2200">
                <a:latin typeface="Consolas" panose="020B0609020204030204"/>
                <a:ea typeface="Consolas" panose="020B0609020204030204"/>
              </a:rPr>
              <a:t>)</a:t>
            </a:r>
            <a:r>
              <a:rPr sz="2200">
                <a:solidFill>
                  <a:srgbClr val="008000"/>
                </a:solidFill>
                <a:latin typeface="Consolas" panose="020B0609020204030204"/>
                <a:ea typeface="Consolas" panose="020B0609020204030204"/>
              </a:rPr>
              <a:t>print</a:t>
            </a:r>
            <a:r>
              <a:rPr sz="2200">
                <a:latin typeface="Consolas" panose="020B0609020204030204"/>
                <a:ea typeface="Consolas" panose="020B0609020204030204"/>
              </a:rPr>
              <a:t>(</a:t>
            </a:r>
            <a:r>
              <a:rPr sz="2200">
                <a:solidFill>
                  <a:srgbClr val="BA2121"/>
                </a:solidFill>
                <a:latin typeface="Consolas" panose="020B0609020204030204"/>
                <a:ea typeface="Consolas" panose="020B0609020204030204"/>
              </a:rPr>
              <a:t>"Hello,"</a:t>
            </a:r>
            <a:r>
              <a:rPr sz="2200">
                <a:latin typeface="Consolas" panose="020B0609020204030204"/>
                <a:ea typeface="Consolas" panose="020B0609020204030204"/>
              </a:rPr>
              <a:t>,name,</a:t>
            </a:r>
            <a:r>
              <a:rPr sz="2200">
                <a:solidFill>
                  <a:srgbClr val="BA2121"/>
                </a:solidFill>
                <a:latin typeface="Consolas" panose="020B0609020204030204"/>
                <a:ea typeface="Consolas" panose="020B0609020204030204"/>
              </a:rPr>
              <a:t>"! Welcome!"</a:t>
            </a:r>
            <a:r>
              <a:rPr sz="2200">
                <a:latin typeface="Consolas" panose="020B0609020204030204"/>
                <a:ea typeface="Consolas" panose="020B0609020204030204"/>
              </a:rPr>
              <a:t>)</a:t>
            </a:r>
            <a:endParaRPr sz="2200">
              <a:latin typeface="Consolas" panose="020B0609020204030204"/>
              <a:ea typeface="Consolas" panose="020B0609020204030204"/>
            </a:endParaRPr>
          </a:p>
          <a:p>
            <a:pPr marL="0" indent="0" algn="l" fontAlgn="base">
              <a:spcBef>
                <a:spcPct val="0"/>
              </a:spcBef>
              <a:spcAft>
                <a:spcPct val="0"/>
              </a:spcAft>
            </a:pPr>
            <a:endParaRPr b="1" i="0">
              <a:solidFill>
                <a:srgbClr val="273239"/>
              </a:solidFill>
              <a:latin typeface="Nunito"/>
              <a:ea typeface="Nunito"/>
            </a:endParaRPr>
          </a:p>
          <a:p>
            <a:pPr marL="0" indent="0" algn="l" fontAlgn="base">
              <a:spcBef>
                <a:spcPct val="0"/>
              </a:spcBef>
              <a:spcAft>
                <a:spcPct val="0"/>
              </a:spcAft>
            </a:pPr>
            <a:r>
              <a:rPr b="1" i="0">
                <a:solidFill>
                  <a:srgbClr val="273239"/>
                </a:solidFill>
                <a:latin typeface="Nunito"/>
                <a:ea typeface="Nunito"/>
              </a:rPr>
              <a:t>Output</a:t>
            </a:r>
            <a:r>
              <a:rPr sz="1600" b="0" i="0">
                <a:latin typeface="Consolas" panose="020B0609020204030204"/>
                <a:ea typeface="Consolas" panose="020B0609020204030204"/>
              </a:rPr>
              <a:t>Enter your name: GeeksforGeeks</a:t>
            </a:r>
            <a:endParaRPr sz="1600" b="0" i="0">
              <a:latin typeface="Consolas" panose="020B0609020204030204"/>
              <a:ea typeface="Consolas" panose="020B0609020204030204"/>
            </a:endParaRPr>
          </a:p>
          <a:p>
            <a:pPr marL="0" indent="0" algn="l" fontAlgn="base">
              <a:spcBef>
                <a:spcPct val="0"/>
              </a:spcBef>
              <a:spcAft>
                <a:spcPct val="0"/>
              </a:spcAft>
            </a:pPr>
            <a:r>
              <a:rPr sz="1600" b="0" i="0">
                <a:latin typeface="Consolas" panose="020B0609020204030204"/>
                <a:ea typeface="Consolas" panose="020B0609020204030204"/>
              </a:rPr>
              <a:t>Hello, GeeksforGeeks ! Welcome!</a:t>
            </a:r>
            <a:endParaRPr sz="1600" b="0" i="0">
              <a:latin typeface="Consolas" panose="020B0609020204030204"/>
              <a:ea typeface="Consolas" panose="020B0609020204030204"/>
            </a:endParaRPr>
          </a:p>
          <a:p>
            <a:pPr marL="0" indent="0" algn="l" fontAlgn="base">
              <a:spcBef>
                <a:spcPct val="0"/>
              </a:spcBef>
              <a:spcAft>
                <a:spcPct val="0"/>
              </a:spcAft>
            </a:pPr>
            <a:endParaRPr b="0" i="0">
              <a:solidFill>
                <a:srgbClr val="273239"/>
              </a:solidFill>
              <a:latin typeface="Nunito"/>
              <a:ea typeface="Nunito"/>
            </a:endParaRPr>
          </a:p>
          <a:p>
            <a:pPr marL="0" indent="0" algn="l" fontAlgn="base">
              <a:spcBef>
                <a:spcPct val="0"/>
              </a:spcBef>
              <a:spcAft>
                <a:spcPct val="0"/>
              </a:spcAft>
            </a:pPr>
            <a:r>
              <a:rPr b="0" i="0">
                <a:solidFill>
                  <a:srgbClr val="273239"/>
                </a:solidFill>
                <a:latin typeface="Nunito"/>
                <a:ea typeface="Nunito"/>
              </a:rPr>
              <a:t>The code prompts the user to input their name, stores it in the variable “name” and then prints a greeting message addressing the user by their entered name.</a:t>
            </a:r>
            <a:endParaRPr b="0" i="0">
              <a:solidFill>
                <a:srgbClr val="273239"/>
              </a:solidFill>
              <a:latin typeface="Nunito"/>
              <a:ea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44830" y="387032"/>
            <a:ext cx="5080000" cy="2550795"/>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Data Types &amp; Variable</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Data Types</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Variables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Identifiers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Literals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Type Casting</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7" tooltip="Add sub topic content"/>
              </a:rPr>
              <a:t>Comments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8" tooltip="Add sub topic content"/>
              </a:rPr>
              <a:t>Command Line Arguments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9"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p:txBody>
      </p:sp>
      <p:sp>
        <p:nvSpPr>
          <p:cNvPr id="3" name="Text Box 2"/>
          <p:cNvSpPr txBox="1"/>
          <p:nvPr/>
        </p:nvSpPr>
        <p:spPr>
          <a:xfrm>
            <a:off x="695960" y="5241290"/>
            <a:ext cx="6096000" cy="368300"/>
          </a:xfrm>
          <a:prstGeom prst="rect">
            <a:avLst/>
          </a:prstGeom>
          <a:noFill/>
        </p:spPr>
        <p:txBody>
          <a:bodyPr wrap="square" rtlCol="0" anchor="t">
            <a:spAutoFit/>
          </a:bodyPr>
          <a:p>
            <a:pPr marL="285750" indent="-285750">
              <a:buFont typeface="Arial" panose="020B0604020202020204" pitchFamily="34" charset="0"/>
              <a:buChar char="•"/>
            </a:pPr>
            <a:r>
              <a:rPr lang="en-US">
                <a:sym typeface="+mn-ea"/>
              </a:rPr>
              <a:t>https://www.tutorialspoint.com/python/index.htm</a:t>
            </a:r>
            <a:endParaRPr lang="en-US">
              <a:sym typeface="+mn-ea"/>
            </a:endParaRPr>
          </a:p>
        </p:txBody>
      </p:sp>
      <p:sp>
        <p:nvSpPr>
          <p:cNvPr id="4" name="Text Box 3"/>
          <p:cNvSpPr txBox="1"/>
          <p:nvPr/>
        </p:nvSpPr>
        <p:spPr>
          <a:xfrm>
            <a:off x="612140" y="4872990"/>
            <a:ext cx="7872730" cy="368300"/>
          </a:xfrm>
          <a:prstGeom prst="rect">
            <a:avLst/>
          </a:prstGeom>
          <a:noFill/>
        </p:spPr>
        <p:txBody>
          <a:bodyPr wrap="square" rtlCol="0" anchor="t">
            <a:spAutoFit/>
          </a:bodyPr>
          <a:p>
            <a:r>
              <a:rPr lang="en-US" altLang="en-US"/>
              <a:t>https://www.programiz.com/python-programming/variables-datatypes</a:t>
            </a:r>
            <a:endParaRPr lang="en-US"/>
          </a:p>
        </p:txBody>
      </p:sp>
      <p:pic>
        <p:nvPicPr>
          <p:cNvPr id="6" name="Picture 5" descr="1669699834586-Python Data Types 1"/>
          <p:cNvPicPr>
            <a:picLocks noChangeAspect="1"/>
          </p:cNvPicPr>
          <p:nvPr/>
        </p:nvPicPr>
        <p:blipFill>
          <a:blip r:embed="rId10"/>
          <a:stretch>
            <a:fillRect/>
          </a:stretch>
        </p:blipFill>
        <p:spPr>
          <a:xfrm>
            <a:off x="4209415" y="275590"/>
            <a:ext cx="7569200" cy="45974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938530" y="0"/>
            <a:ext cx="9995535" cy="63195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Table 1"/>
          <p:cNvGraphicFramePr/>
          <p:nvPr>
            <p:custDataLst>
              <p:tags r:id="rId1"/>
            </p:custDataLst>
          </p:nvPr>
        </p:nvGraphicFramePr>
        <p:xfrm>
          <a:off x="853440" y="838200"/>
          <a:ext cx="4947285" cy="3185160"/>
        </p:xfrm>
        <a:graphic>
          <a:graphicData uri="http://schemas.openxmlformats.org/drawingml/2006/table">
            <a:tbl>
              <a:tblPr/>
              <a:tblGrid>
                <a:gridCol w="1649095"/>
                <a:gridCol w="1649095"/>
                <a:gridCol w="1649095"/>
              </a:tblGrid>
              <a:tr h="0">
                <a:tc>
                  <a:txBody>
                    <a:bodyPr/>
                    <a:p>
                      <a:pPr marL="0" indent="0" algn="l">
                        <a:spcBef>
                          <a:spcPct val="0"/>
                        </a:spcBef>
                        <a:spcAft>
                          <a:spcPct val="0"/>
                        </a:spcAft>
                      </a:pPr>
                      <a:r>
                        <a:rPr sz="1100" b="0" i="0">
                          <a:solidFill>
                            <a:srgbClr val="25265E"/>
                          </a:solidFill>
                          <a:latin typeface="euclid_circular_a"/>
                          <a:ea typeface="euclid_circular_a"/>
                        </a:rPr>
                        <a:t>Data Types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lgn="l">
                        <a:spcBef>
                          <a:spcPct val="0"/>
                        </a:spcBef>
                        <a:spcAft>
                          <a:spcPct val="0"/>
                        </a:spcAft>
                      </a:pPr>
                      <a:r>
                        <a:rPr sz="1100" b="0" i="0">
                          <a:solidFill>
                            <a:srgbClr val="25265E"/>
                          </a:solidFill>
                          <a:latin typeface="euclid_circular_a"/>
                          <a:ea typeface="euclid_circular_a"/>
                        </a:rPr>
                        <a:t>Classes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lgn="l">
                        <a:spcBef>
                          <a:spcPct val="0"/>
                        </a:spcBef>
                        <a:spcAft>
                          <a:spcPct val="0"/>
                        </a:spcAft>
                      </a:pPr>
                      <a:r>
                        <a:rPr sz="1100" b="0" i="0">
                          <a:solidFill>
                            <a:srgbClr val="25265E"/>
                          </a:solidFill>
                          <a:latin typeface="euclid_circular_a"/>
                          <a:ea typeface="euclid_circular_a"/>
                        </a:rPr>
                        <a:t>Description</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Numeric</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int, float, complex</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holds numeric values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String</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str</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holds sequence of characters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Sequence</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list, tuple, range</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holds collection of items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Mapping</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dict</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holds data in key-value pair form</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Boolean</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bool</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holds either </a:t>
                      </a:r>
                      <a:r>
                        <a:rPr sz="700" b="0" i="0">
                          <a:solidFill>
                            <a:srgbClr val="25265E"/>
                          </a:solidFill>
                          <a:latin typeface="euclid_circular_a"/>
                          <a:ea typeface="euclid_circular_a"/>
                        </a:rPr>
                        <a:t>True</a:t>
                      </a:r>
                      <a:r>
                        <a:rPr sz="1100" b="0" i="0">
                          <a:solidFill>
                            <a:srgbClr val="25265E"/>
                          </a:solidFill>
                          <a:latin typeface="euclid_circular_a"/>
                          <a:ea typeface="euclid_circular_a"/>
                        </a:rPr>
                        <a:t> or </a:t>
                      </a:r>
                      <a:r>
                        <a:rPr sz="700" b="0" i="0">
                          <a:solidFill>
                            <a:srgbClr val="25265E"/>
                          </a:solidFill>
                          <a:latin typeface="euclid_circular_a"/>
                          <a:ea typeface="euclid_circular_a"/>
                        </a:rPr>
                        <a:t>False</a:t>
                      </a:r>
                      <a:endParaRPr sz="7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25265E"/>
                          </a:solidFill>
                          <a:latin typeface="euclid_circular_a"/>
                          <a:ea typeface="euclid_circular_a"/>
                        </a:rPr>
                        <a:t>Set</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sz="1100" b="0" i="0">
                          <a:solidFill>
                            <a:srgbClr val="25265E"/>
                          </a:solidFill>
                          <a:latin typeface="euclid_circular_a"/>
                          <a:ea typeface="euclid_circular_a"/>
                        </a:rPr>
                        <a:t>set, frozenset</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sz="1100" b="0" i="0">
                          <a:solidFill>
                            <a:srgbClr val="25265E"/>
                          </a:solidFill>
                          <a:latin typeface="euclid_circular_a"/>
                          <a:ea typeface="euclid_circular_a"/>
                        </a:rPr>
                        <a:t>hold collection of unique items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762750" y="0"/>
            <a:ext cx="5521960" cy="6249670"/>
          </a:xfrm>
          <a:prstGeom prst="rect">
            <a:avLst/>
          </a:prstGeom>
        </p:spPr>
        <p:txBody>
          <a:bodyPr wrap="square">
            <a:spAutoFit/>
          </a:bodyPr>
          <a:p>
            <a:pPr marL="0" indent="0">
              <a:spcBef>
                <a:spcPts val="1000"/>
              </a:spcBef>
              <a:spcAft>
                <a:spcPts val="500"/>
              </a:spcAft>
            </a:pPr>
            <a:r>
              <a:rPr sz="1600" b="1" i="0">
                <a:solidFill>
                  <a:srgbClr val="001D35"/>
                </a:solidFill>
                <a:latin typeface="Google Sans"/>
                <a:ea typeface="Google Sans"/>
              </a:rPr>
              <a:t>4. Binary Data Types:</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monospace"/>
                <a:ea typeface="monospace"/>
              </a:rPr>
              <a:t>bytes</a:t>
            </a:r>
            <a:r>
              <a:rPr sz="1600" b="0" i="0">
                <a:solidFill>
                  <a:srgbClr val="001D35"/>
                </a:solidFill>
                <a:latin typeface="Google Sans"/>
                <a:ea typeface="Google Sans"/>
              </a:rPr>
              <a:t> (Bytes): Represents a sequence of bytes (e.g., </a:t>
            </a:r>
            <a:r>
              <a:rPr sz="1600" b="0" i="0">
                <a:solidFill>
                  <a:srgbClr val="001D35"/>
                </a:solidFill>
                <a:latin typeface="monospace"/>
                <a:ea typeface="monospace"/>
              </a:rPr>
              <a:t>b"Hello"</a:t>
            </a:r>
            <a:r>
              <a:rPr sz="1600" b="0" i="0">
                <a:solidFill>
                  <a:srgbClr val="001D35"/>
                </a:solidFill>
                <a:latin typeface="Google Sans"/>
                <a:ea typeface="Google Sans"/>
              </a:rPr>
              <a:t>).</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monospace"/>
                <a:ea typeface="monospace"/>
              </a:rPr>
              <a:t>bytearray</a:t>
            </a:r>
            <a:r>
              <a:rPr sz="1600" b="0" i="0">
                <a:solidFill>
                  <a:srgbClr val="001D35"/>
                </a:solidFill>
                <a:latin typeface="Google Sans"/>
                <a:ea typeface="Google Sans"/>
              </a:rPr>
              <a:t> (Byte array): Represents a mutable sequence of bytes.</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monospace"/>
                <a:ea typeface="monospace"/>
              </a:rPr>
              <a:t>memoryview</a:t>
            </a:r>
            <a:r>
              <a:rPr sz="1600" b="0" i="0">
                <a:solidFill>
                  <a:srgbClr val="001D35"/>
                </a:solidFill>
                <a:latin typeface="Google Sans"/>
                <a:ea typeface="Google Sans"/>
              </a:rPr>
              <a:t> (Memory view): Allows access to the internal bytes of an object.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5. Mapping Data Type:</a:t>
            </a:r>
            <a:endParaRPr sz="1600" b="1"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monospace"/>
                <a:ea typeface="monospace"/>
              </a:rPr>
              <a:t>dict</a:t>
            </a:r>
            <a:r>
              <a:rPr sz="1600" b="0" i="0">
                <a:solidFill>
                  <a:srgbClr val="001D35"/>
                </a:solidFill>
                <a:latin typeface="Google Sans"/>
                <a:ea typeface="Google Sans"/>
              </a:rPr>
              <a:t> (Dictionary): An unordered collection of key-value pairs (e.g., </a:t>
            </a:r>
            <a:r>
              <a:rPr sz="1600" b="0" i="0">
                <a:solidFill>
                  <a:srgbClr val="001D35"/>
                </a:solidFill>
                <a:latin typeface="monospace"/>
                <a:ea typeface="monospace"/>
              </a:rPr>
              <a:t>{"name": "Alice", "age": 30}</a:t>
            </a:r>
            <a:r>
              <a:rPr sz="1600" b="0" i="0">
                <a:solidFill>
                  <a:srgbClr val="001D35"/>
                </a:solidFill>
                <a:latin typeface="Google Sans"/>
                <a:ea typeface="Google Sans"/>
              </a:rPr>
              <a:t>).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6. Set Data Types:</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monospace"/>
                <a:ea typeface="monospace"/>
              </a:rPr>
              <a:t>set</a:t>
            </a:r>
            <a:r>
              <a:rPr sz="1600" b="0" i="0">
                <a:solidFill>
                  <a:srgbClr val="001D35"/>
                </a:solidFill>
                <a:latin typeface="Google Sans"/>
                <a:ea typeface="Google Sans"/>
              </a:rPr>
              <a:t> (Set): An unordered collection of unique items (e.g., </a:t>
            </a:r>
            <a:r>
              <a:rPr sz="1600" b="0" i="0">
                <a:solidFill>
                  <a:srgbClr val="001D35"/>
                </a:solidFill>
                <a:latin typeface="monospace"/>
                <a:ea typeface="monospace"/>
              </a:rPr>
              <a:t>{1, 2, 3}</a:t>
            </a:r>
            <a:r>
              <a:rPr sz="1600" b="0" i="0">
                <a:solidFill>
                  <a:srgbClr val="001D35"/>
                </a:solidFill>
                <a:latin typeface="Google Sans"/>
                <a:ea typeface="Google Sans"/>
              </a:rPr>
              <a:t>).</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monospace"/>
                <a:ea typeface="monospace"/>
              </a:rPr>
              <a:t>frozenset</a:t>
            </a:r>
            <a:r>
              <a:rPr sz="1600" b="0" i="0">
                <a:solidFill>
                  <a:srgbClr val="001D35"/>
                </a:solidFill>
                <a:latin typeface="Google Sans"/>
                <a:ea typeface="Google Sans"/>
              </a:rPr>
              <a:t> (Frozen set): An immutable version of a set.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7. Boolean Data Type:</a:t>
            </a:r>
            <a:endParaRPr sz="1600" b="1"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monospace"/>
                <a:ea typeface="monospace"/>
              </a:rPr>
              <a:t>bool</a:t>
            </a:r>
            <a:r>
              <a:rPr sz="1600" b="0" i="0">
                <a:solidFill>
                  <a:srgbClr val="001D35"/>
                </a:solidFill>
                <a:latin typeface="Google Sans"/>
                <a:ea typeface="Google Sans"/>
              </a:rPr>
              <a:t> (Boolean): Represents truth values (either </a:t>
            </a:r>
            <a:r>
              <a:rPr sz="1600" b="0" i="0">
                <a:solidFill>
                  <a:srgbClr val="001D35"/>
                </a:solidFill>
                <a:latin typeface="monospace"/>
                <a:ea typeface="monospace"/>
              </a:rPr>
              <a:t>True</a:t>
            </a:r>
            <a:r>
              <a:rPr sz="1600" b="0" i="0">
                <a:solidFill>
                  <a:srgbClr val="001D35"/>
                </a:solidFill>
                <a:latin typeface="Google Sans"/>
                <a:ea typeface="Google Sans"/>
              </a:rPr>
              <a:t> or </a:t>
            </a:r>
            <a:r>
              <a:rPr sz="1600" b="0" i="0">
                <a:solidFill>
                  <a:srgbClr val="001D35"/>
                </a:solidFill>
                <a:latin typeface="monospace"/>
                <a:ea typeface="monospace"/>
              </a:rPr>
              <a:t>False</a:t>
            </a:r>
            <a:r>
              <a:rPr sz="1600" b="0" i="0">
                <a:solidFill>
                  <a:srgbClr val="001D35"/>
                </a:solidFill>
                <a:latin typeface="Google Sans"/>
                <a:ea typeface="Google Sans"/>
              </a:rPr>
              <a:t>).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8. None Type:</a:t>
            </a:r>
            <a:endParaRPr sz="1600" b="1"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monospace"/>
                <a:ea typeface="monospace"/>
              </a:rPr>
              <a:t>NoneType</a:t>
            </a:r>
            <a:r>
              <a:rPr sz="1600" b="0" i="0">
                <a:solidFill>
                  <a:srgbClr val="001D35"/>
                </a:solidFill>
                <a:latin typeface="Google Sans"/>
                <a:ea typeface="Google Sans"/>
              </a:rPr>
              <a:t> (None): Represents the absence of a value. </a:t>
            </a:r>
            <a:endParaRPr sz="1600" b="0" i="0">
              <a:solidFill>
                <a:srgbClr val="001D35"/>
              </a:solidFill>
              <a:latin typeface="Google Sans"/>
              <a:ea typeface="Google Sans"/>
            </a:endParaRPr>
          </a:p>
        </p:txBody>
      </p:sp>
      <p:sp>
        <p:nvSpPr>
          <p:cNvPr id="3" name="Text Box 2"/>
          <p:cNvSpPr txBox="1"/>
          <p:nvPr/>
        </p:nvSpPr>
        <p:spPr>
          <a:xfrm>
            <a:off x="121285" y="0"/>
            <a:ext cx="6577330" cy="6642100"/>
          </a:xfrm>
          <a:prstGeom prst="rect">
            <a:avLst/>
          </a:prstGeom>
          <a:noFill/>
        </p:spPr>
        <p:txBody>
          <a:bodyPr wrap="square" rtlCol="0" anchor="t">
            <a:spAutoFit/>
          </a:bodyPr>
          <a:p>
            <a:pPr marL="0" indent="0">
              <a:lnSpc>
                <a:spcPct val="100000"/>
              </a:lnSpc>
              <a:spcBef>
                <a:spcPct val="0"/>
              </a:spcBef>
              <a:spcAft>
                <a:spcPts val="1000"/>
              </a:spcAft>
            </a:pPr>
            <a:r>
              <a:rPr b="1">
                <a:solidFill>
                  <a:srgbClr val="FF0000"/>
                </a:solidFill>
                <a:effectLst>
                  <a:outerShdw blurRad="38100" dist="38100" dir="2700000" algn="tl">
                    <a:srgbClr val="000000">
                      <a:alpha val="43137"/>
                    </a:srgbClr>
                  </a:outerShdw>
                </a:effectLst>
                <a:highlight>
                  <a:srgbClr val="FFFF00"/>
                </a:highlight>
                <a:latin typeface="Google Sans"/>
                <a:ea typeface="Google Sans"/>
                <a:sym typeface="+mn-ea"/>
              </a:rPr>
              <a:t>Python data types </a:t>
            </a:r>
            <a:r>
              <a:rPr sz="1600">
                <a:solidFill>
                  <a:srgbClr val="001D35"/>
                </a:solidFill>
                <a:latin typeface="Google Sans"/>
                <a:ea typeface="Google Sans"/>
                <a:sym typeface="+mn-ea"/>
              </a:rPr>
              <a:t>categorize the values a variable can hold, including numeric (int, float, complex), text (str), sequence (list, tuple, range), binary (bytes, bytearray, memoryview), mapping (dict), set (set, frozenset), and boolean (bool). </a:t>
            </a:r>
            <a:endParaRPr sz="1600" b="0" i="0">
              <a:solidFill>
                <a:srgbClr val="001D35"/>
              </a:solidFill>
              <a:latin typeface="Google Sans"/>
              <a:ea typeface="Google Sans"/>
            </a:endParaRPr>
          </a:p>
          <a:p>
            <a:pPr marL="0" indent="0">
              <a:lnSpc>
                <a:spcPct val="100000"/>
              </a:lnSpc>
              <a:spcBef>
                <a:spcPts val="500"/>
              </a:spcBef>
              <a:spcAft>
                <a:spcPts val="1000"/>
              </a:spcAft>
            </a:pPr>
            <a:r>
              <a:rPr sz="1600" b="1">
                <a:solidFill>
                  <a:srgbClr val="001D35"/>
                </a:solidFill>
                <a:latin typeface="Google Sans"/>
                <a:ea typeface="Google Sans"/>
                <a:sym typeface="+mn-ea"/>
              </a:rPr>
              <a:t>Here's a more detailed breakdown:</a:t>
            </a:r>
            <a:endParaRPr sz="1600" b="1" i="0">
              <a:solidFill>
                <a:srgbClr val="001D35"/>
              </a:solidFill>
              <a:latin typeface="Google Sans"/>
              <a:ea typeface="Google Sans"/>
            </a:endParaRPr>
          </a:p>
          <a:p>
            <a:pPr marL="0" indent="0">
              <a:lnSpc>
                <a:spcPct val="100000"/>
              </a:lnSpc>
              <a:spcBef>
                <a:spcPts val="1000"/>
              </a:spcBef>
              <a:spcAft>
                <a:spcPts val="500"/>
              </a:spcAft>
            </a:pPr>
            <a:r>
              <a:rPr sz="1600" b="1">
                <a:solidFill>
                  <a:srgbClr val="001D35"/>
                </a:solidFill>
                <a:latin typeface="Google Sans"/>
                <a:ea typeface="Google Sans"/>
                <a:sym typeface="+mn-ea"/>
              </a:rPr>
              <a:t>1. Numeric Data Types:</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a:solidFill>
                  <a:srgbClr val="001D35"/>
                </a:solidFill>
                <a:latin typeface="monospace"/>
                <a:ea typeface="monospace"/>
                <a:sym typeface="+mn-ea"/>
              </a:rPr>
              <a:t>int</a:t>
            </a:r>
            <a:r>
              <a:rPr sz="1600">
                <a:solidFill>
                  <a:srgbClr val="001D35"/>
                </a:solidFill>
                <a:latin typeface="Google Sans"/>
                <a:ea typeface="Google Sans"/>
                <a:sym typeface="+mn-ea"/>
              </a:rPr>
              <a:t> (Integer): Represents whole numbers (e.g., 10, -5, 0).</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a:solidFill>
                  <a:srgbClr val="001D35"/>
                </a:solidFill>
                <a:latin typeface="monospace"/>
                <a:ea typeface="monospace"/>
                <a:sym typeface="+mn-ea"/>
              </a:rPr>
              <a:t>float</a:t>
            </a:r>
            <a:r>
              <a:rPr sz="1600">
                <a:solidFill>
                  <a:srgbClr val="001D35"/>
                </a:solidFill>
                <a:latin typeface="Google Sans"/>
                <a:ea typeface="Google Sans"/>
                <a:sym typeface="+mn-ea"/>
              </a:rPr>
              <a:t> (Floating-point number): Represents numbers with decimal points (e.g., 3.14, -2.5).</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a:solidFill>
                  <a:srgbClr val="001D35"/>
                </a:solidFill>
                <a:latin typeface="monospace"/>
                <a:ea typeface="monospace"/>
                <a:sym typeface="+mn-ea"/>
              </a:rPr>
              <a:t>complex</a:t>
            </a:r>
            <a:r>
              <a:rPr sz="1600">
                <a:solidFill>
                  <a:srgbClr val="001D35"/>
                </a:solidFill>
                <a:latin typeface="Google Sans"/>
                <a:ea typeface="Google Sans"/>
                <a:sym typeface="+mn-ea"/>
              </a:rPr>
              <a:t> (Complex number): Represents numbers with a real and imaginary part (e.g., 2 + 3j). </a:t>
            </a:r>
            <a:endParaRPr sz="1600" b="0" i="0">
              <a:solidFill>
                <a:srgbClr val="001D35"/>
              </a:solidFill>
              <a:latin typeface="Google Sans"/>
              <a:ea typeface="Google Sans"/>
            </a:endParaRPr>
          </a:p>
          <a:p>
            <a:pPr marL="0" indent="0">
              <a:spcBef>
                <a:spcPts val="1000"/>
              </a:spcBef>
              <a:spcAft>
                <a:spcPts val="500"/>
              </a:spcAft>
            </a:pPr>
            <a:r>
              <a:rPr sz="1600" b="1">
                <a:solidFill>
                  <a:srgbClr val="001D35"/>
                </a:solidFill>
                <a:latin typeface="Google Sans"/>
                <a:ea typeface="Google Sans"/>
                <a:sym typeface="+mn-ea"/>
              </a:rPr>
              <a:t>2. Text Data Type:</a:t>
            </a:r>
            <a:endParaRPr sz="1600" b="1" i="0">
              <a:solidFill>
                <a:srgbClr val="001D35"/>
              </a:solidFill>
              <a:latin typeface="Google Sans"/>
              <a:ea typeface="Google Sans"/>
            </a:endParaRPr>
          </a:p>
          <a:p>
            <a:pPr marL="0" indent="0">
              <a:spcBef>
                <a:spcPct val="0"/>
              </a:spcBef>
              <a:spcAft>
                <a:spcPct val="0"/>
              </a:spcAft>
              <a:buFont typeface="Arial" panose="020B0604020202020204"/>
              <a:buChar char="•"/>
            </a:pPr>
            <a:r>
              <a:rPr sz="1600">
                <a:solidFill>
                  <a:srgbClr val="001D35"/>
                </a:solidFill>
                <a:latin typeface="monospace"/>
                <a:ea typeface="monospace"/>
                <a:sym typeface="+mn-ea"/>
              </a:rPr>
              <a:t>str</a:t>
            </a:r>
            <a:r>
              <a:rPr sz="1600">
                <a:solidFill>
                  <a:srgbClr val="001D35"/>
                </a:solidFill>
                <a:latin typeface="Google Sans"/>
                <a:ea typeface="Google Sans"/>
                <a:sym typeface="+mn-ea"/>
              </a:rPr>
              <a:t> (String): Represents a sequence of characters (e.g., "Hello", "Python"). </a:t>
            </a:r>
            <a:endParaRPr sz="1600">
              <a:solidFill>
                <a:srgbClr val="001D35"/>
              </a:solidFill>
              <a:latin typeface="Google Sans"/>
              <a:ea typeface="Google Sans"/>
              <a:sym typeface="+mn-ea"/>
            </a:endParaRPr>
          </a:p>
          <a:p>
            <a:pPr marL="0" indent="0">
              <a:spcBef>
                <a:spcPts val="1000"/>
              </a:spcBef>
              <a:spcAft>
                <a:spcPts val="500"/>
              </a:spcAft>
            </a:pPr>
            <a:r>
              <a:rPr sz="1600" b="1">
                <a:solidFill>
                  <a:srgbClr val="001D35"/>
                </a:solidFill>
                <a:latin typeface="Google Sans"/>
                <a:ea typeface="Google Sans"/>
                <a:sym typeface="+mn-ea"/>
              </a:rPr>
              <a:t>3. Sequence Data Types:</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a:solidFill>
                  <a:srgbClr val="001D35"/>
                </a:solidFill>
                <a:latin typeface="monospace"/>
                <a:ea typeface="monospace"/>
                <a:sym typeface="+mn-ea"/>
              </a:rPr>
              <a:t>list</a:t>
            </a:r>
            <a:r>
              <a:rPr sz="1600">
                <a:solidFill>
                  <a:srgbClr val="001D35"/>
                </a:solidFill>
                <a:latin typeface="Google Sans"/>
                <a:ea typeface="Google Sans"/>
                <a:sym typeface="+mn-ea"/>
              </a:rPr>
              <a:t> (List): An ordered, mutable (changeable) collection of items (e.g., </a:t>
            </a:r>
            <a:r>
              <a:rPr sz="1600">
                <a:solidFill>
                  <a:srgbClr val="001D35"/>
                </a:solidFill>
                <a:latin typeface="monospace"/>
                <a:ea typeface="monospace"/>
                <a:sym typeface="+mn-ea"/>
              </a:rPr>
              <a:t>[1, 2, "a"]</a:t>
            </a:r>
            <a:r>
              <a:rPr sz="1600">
                <a:solidFill>
                  <a:srgbClr val="001D35"/>
                </a:solidFill>
                <a:latin typeface="Google Sans"/>
                <a:ea typeface="Google Sans"/>
                <a:sym typeface="+mn-ea"/>
              </a:rPr>
              <a:t>).</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a:solidFill>
                  <a:srgbClr val="001D35"/>
                </a:solidFill>
                <a:latin typeface="monospace"/>
                <a:ea typeface="monospace"/>
                <a:sym typeface="+mn-ea"/>
              </a:rPr>
              <a:t>tuple</a:t>
            </a:r>
            <a:r>
              <a:rPr sz="1600">
                <a:solidFill>
                  <a:srgbClr val="001D35"/>
                </a:solidFill>
                <a:latin typeface="Google Sans"/>
                <a:ea typeface="Google Sans"/>
                <a:sym typeface="+mn-ea"/>
              </a:rPr>
              <a:t> (Tuple): An ordered, immutable (unchangeable) collection of items (e.g., </a:t>
            </a:r>
            <a:r>
              <a:rPr sz="1600">
                <a:solidFill>
                  <a:srgbClr val="001D35"/>
                </a:solidFill>
                <a:latin typeface="monospace"/>
                <a:ea typeface="monospace"/>
                <a:sym typeface="+mn-ea"/>
              </a:rPr>
              <a:t>(1, 2, "a")</a:t>
            </a:r>
            <a:r>
              <a:rPr sz="1600">
                <a:solidFill>
                  <a:srgbClr val="001D35"/>
                </a:solidFill>
                <a:latin typeface="Google Sans"/>
                <a:ea typeface="Google Sans"/>
                <a:sym typeface="+mn-ea"/>
              </a:rPr>
              <a:t>).</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a:solidFill>
                  <a:srgbClr val="001D35"/>
                </a:solidFill>
                <a:latin typeface="monospace"/>
                <a:ea typeface="monospace"/>
                <a:sym typeface="+mn-ea"/>
              </a:rPr>
              <a:t>range</a:t>
            </a:r>
            <a:r>
              <a:rPr sz="1600">
                <a:solidFill>
                  <a:srgbClr val="001D35"/>
                </a:solidFill>
                <a:latin typeface="Google Sans"/>
                <a:ea typeface="Google Sans"/>
                <a:sym typeface="+mn-ea"/>
              </a:rPr>
              <a:t> (Range): Represents a sequence of numbers (e.g., </a:t>
            </a:r>
            <a:r>
              <a:rPr sz="1600">
                <a:solidFill>
                  <a:srgbClr val="001D35"/>
                </a:solidFill>
                <a:latin typeface="monospace"/>
                <a:ea typeface="monospace"/>
                <a:sym typeface="+mn-ea"/>
              </a:rPr>
              <a:t>range(5)</a:t>
            </a:r>
            <a:r>
              <a:rPr sz="1600">
                <a:solidFill>
                  <a:srgbClr val="001D35"/>
                </a:solidFill>
                <a:latin typeface="Google Sans"/>
                <a:ea typeface="Google Sans"/>
                <a:sym typeface="+mn-ea"/>
              </a:rPr>
              <a:t> generates 0, 1, 2, 3, 4).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endParaRPr lang="en-US" sz="1600">
              <a:solidFill>
                <a:srgbClr val="001D35"/>
              </a:solidFill>
              <a:latin typeface="Google Sans"/>
              <a:ea typeface="Google Sans"/>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40360" y="484505"/>
            <a:ext cx="11490325" cy="4276725"/>
          </a:xfrm>
          <a:prstGeom prst="rect">
            <a:avLst/>
          </a:prstGeom>
          <a:noFill/>
        </p:spPr>
        <p:txBody>
          <a:bodyPr wrap="square" rtlCol="0" anchor="t">
            <a:spAutoFit/>
          </a:bodyPr>
          <a:p>
            <a:r>
              <a:rPr lang="en-US" sz="2000" b="1">
                <a:sym typeface="+mn-ea"/>
              </a:rPr>
              <a:t>Resources</a:t>
            </a:r>
            <a:endParaRPr lang="en-US" sz="2000" b="1">
              <a:sym typeface="+mn-ea"/>
            </a:endParaRPr>
          </a:p>
          <a:p>
            <a:endParaRPr lang="en-US">
              <a:sym typeface="+mn-ea"/>
            </a:endParaRPr>
          </a:p>
          <a:p>
            <a:pPr marL="285750" indent="-285750">
              <a:buFont typeface="Arial" panose="020B0604020202020204" pitchFamily="34" charset="0"/>
              <a:buChar char="•"/>
            </a:pPr>
            <a:r>
              <a:rPr lang="en-US">
                <a:sym typeface="+mn-ea"/>
              </a:rPr>
              <a:t>https://docs.python.org/3/tutorial/index.html</a:t>
            </a:r>
            <a:endParaRPr lang="en-US"/>
          </a:p>
          <a:p>
            <a:pPr marL="285750" indent="-285750">
              <a:buFont typeface="Arial" panose="020B0604020202020204" pitchFamily="34" charset="0"/>
              <a:buChar char="•"/>
            </a:pPr>
            <a:r>
              <a:rPr lang="en-US">
                <a:sym typeface="+mn-ea"/>
              </a:rPr>
              <a:t>https://www.w3schools.com/python/</a:t>
            </a:r>
            <a:endParaRPr lang="en-US"/>
          </a:p>
          <a:p>
            <a:pPr marL="285750" indent="-285750">
              <a:buFont typeface="Arial" panose="020B0604020202020204" pitchFamily="34" charset="0"/>
              <a:buChar char="•"/>
            </a:pPr>
            <a:r>
              <a:rPr lang="en-US">
                <a:sym typeface="+mn-ea"/>
              </a:rPr>
              <a:t>https://www.tutorialspoint.com/python/index.htm</a:t>
            </a:r>
            <a:endParaRPr lang="en-US"/>
          </a:p>
          <a:p>
            <a:pPr marL="285750" indent="-285750">
              <a:buFont typeface="Arial" panose="020B0604020202020204" pitchFamily="34" charset="0"/>
              <a:buChar char="•"/>
            </a:pPr>
            <a:r>
              <a:rPr lang="en-US">
                <a:sym typeface="+mn-ea"/>
              </a:rPr>
              <a:t>https://www.geeksforgeeks.org/python-programming-language-tutorial/     python extra</a:t>
            </a:r>
            <a:endParaRPr lang="en-US">
              <a:sym typeface="+mn-ea"/>
            </a:endParaRPr>
          </a:p>
          <a:p>
            <a:pPr marL="285750" indent="-285750">
              <a:buFont typeface="Arial" panose="020B0604020202020204" pitchFamily="34" charset="0"/>
              <a:buChar char="•"/>
            </a:pPr>
            <a:endParaRPr lang="en-US">
              <a:sym typeface="+mn-ea"/>
            </a:endParaRPr>
          </a:p>
          <a:p>
            <a:pPr indent="0">
              <a:buFont typeface="Arial" panose="020B0604020202020204" pitchFamily="34" charset="0"/>
              <a:buNone/>
            </a:pPr>
            <a:r>
              <a:rPr lang="en-US" b="1">
                <a:sym typeface="+mn-ea"/>
              </a:rPr>
              <a:t>PRACTICE QUESTIONS</a:t>
            </a:r>
            <a:endParaRPr lang="en-US" b="1">
              <a:sym typeface="+mn-ea"/>
            </a:endParaRPr>
          </a:p>
          <a:p>
            <a:pPr marL="742950" lvl="1" indent="-285750">
              <a:buFont typeface="Arial" panose="020B0604020202020204" pitchFamily="34" charset="0"/>
              <a:buChar char="•"/>
            </a:pPr>
            <a:r>
              <a:rPr lang="en-US" b="1">
                <a:sym typeface="+mn-ea"/>
              </a:rPr>
              <a:t>https://www.hackerrank.com/domains/python</a:t>
            </a:r>
            <a:endParaRPr lang="en-US" b="1">
              <a:sym typeface="+mn-ea"/>
            </a:endParaRPr>
          </a:p>
          <a:p>
            <a:pPr marL="742950" lvl="1" indent="-285750">
              <a:buFont typeface="Arial" panose="020B0604020202020204" pitchFamily="34" charset="0"/>
              <a:buChar char="•"/>
            </a:pPr>
            <a:r>
              <a:rPr lang="en-US" b="1">
                <a:sym typeface="+mn-ea"/>
              </a:rPr>
              <a:t>https://libguides.ntu.edu.sg/python/numpyexercises  (Python for Basic Data Analysis)</a:t>
            </a:r>
            <a:endParaRPr lang="en-US" b="1">
              <a:sym typeface="+mn-ea"/>
            </a:endParaRPr>
          </a:p>
          <a:p>
            <a:pPr marL="742950" lvl="1" indent="-285750">
              <a:buFont typeface="Arial" panose="020B0604020202020204" pitchFamily="34" charset="0"/>
              <a:buChar char="•"/>
            </a:pPr>
            <a:r>
              <a:rPr lang="en-US" b="1">
                <a:sym typeface="+mn-ea"/>
              </a:rPr>
              <a:t>KAGGLE https://medium.com/@filip.sekan/8-websites-you-can-practice-python-for-data-science-for-free-584ede3fef8f</a:t>
            </a:r>
            <a:endParaRPr lang="en-US" b="1">
              <a:sym typeface="+mn-ea"/>
            </a:endParaRPr>
          </a:p>
          <a:p>
            <a:pPr marL="742950" lvl="1" indent="-285750">
              <a:buFont typeface="Arial" panose="020B0604020202020204" pitchFamily="34" charset="0"/>
              <a:buChar char="•"/>
            </a:pPr>
            <a:r>
              <a:rPr lang="en-US" b="1">
                <a:sym typeface="+mn-ea"/>
              </a:rPr>
              <a:t>https://github.com/ajitmane36/Python-Practice/blob/main/Python%20Practice%20Notebook.ipynb</a:t>
            </a:r>
            <a:endParaRPr lang="en-US" b="1">
              <a:sym typeface="+mn-ea"/>
            </a:endParaRPr>
          </a:p>
          <a:p>
            <a:pPr marL="742950" lvl="1" indent="-285750">
              <a:buFont typeface="Arial" panose="020B0604020202020204" pitchFamily="34" charset="0"/>
              <a:buChar char="•"/>
            </a:pPr>
            <a:r>
              <a:rPr lang="en-US" b="1">
                <a:solidFill>
                  <a:srgbClr val="00B0F0"/>
                </a:solidFill>
                <a:sym typeface="+mn-ea"/>
              </a:rPr>
              <a:t>https://github.com/krishnaik06/Python-Practise-Problems/blob/main/Python%20Progamming%20(1).pdf</a:t>
            </a:r>
            <a:endParaRPr lang="en-US" b="1">
              <a:solidFill>
                <a:srgbClr val="00B0F0"/>
              </a:solidFill>
              <a:sym typeface="+mn-ea"/>
            </a:endParaRPr>
          </a:p>
          <a:p>
            <a:pPr marL="742950" lvl="1" indent="-285750">
              <a:buFont typeface="Arial" panose="020B0604020202020204" pitchFamily="34" charset="0"/>
              <a:buChar char="•"/>
            </a:pPr>
            <a:endParaRPr lang="en-US" b="1">
              <a:solidFill>
                <a:srgbClr val="00B0F0"/>
              </a:solidFill>
              <a:sym typeface="+mn-ea"/>
            </a:endParaRPr>
          </a:p>
        </p:txBody>
      </p:sp>
      <p:sp>
        <p:nvSpPr>
          <p:cNvPr id="3" name="Text Box 2"/>
          <p:cNvSpPr txBox="1"/>
          <p:nvPr/>
        </p:nvSpPr>
        <p:spPr>
          <a:xfrm>
            <a:off x="340360" y="4538980"/>
            <a:ext cx="11061700" cy="1348105"/>
          </a:xfrm>
          <a:prstGeom prst="rect">
            <a:avLst/>
          </a:prstGeom>
          <a:noFill/>
        </p:spPr>
        <p:txBody>
          <a:bodyPr wrap="square" rtlCol="0" anchor="t">
            <a:noAutofit/>
          </a:bodyPr>
          <a:p>
            <a:pPr indent="0">
              <a:buFont typeface="Arial" panose="020B0604020202020204" pitchFamily="34" charset="0"/>
              <a:buNone/>
            </a:pPr>
            <a:r>
              <a:rPr lang="en-US" sz="2000" b="1"/>
              <a:t>coding questions</a:t>
            </a:r>
            <a:endParaRPr lang="en-US" sz="1600"/>
          </a:p>
          <a:p>
            <a:pPr marL="285750" indent="-285750">
              <a:buFont typeface="Arial" panose="020B0604020202020204" pitchFamily="34" charset="0"/>
              <a:buChar char="•"/>
            </a:pPr>
            <a:r>
              <a:rPr lang="en-US" sz="1600"/>
              <a:t>https://prepinsta.com/interview-preparation/coding-interview-questions-in-python/</a:t>
            </a:r>
            <a:endParaRPr lang="en-US" sz="1600"/>
          </a:p>
          <a:p>
            <a:pPr marL="285750" indent="-285750">
              <a:buFont typeface="Arial" panose="020B0604020202020204" pitchFamily="34" charset="0"/>
              <a:buChar char="•"/>
            </a:pPr>
            <a:r>
              <a:rPr lang="en-US" sz="1600"/>
              <a:t>https://www.interviewbit.com/python-interview-questions/https://www.simplilearn.com/tutorials/python-tutorial/python-interview-questions</a:t>
            </a:r>
            <a:endParaRPr lang="en-US" sz="1600"/>
          </a:p>
          <a:p>
            <a:pPr marL="285750" indent="-285750">
              <a:buFont typeface="Arial" panose="020B0604020202020204" pitchFamily="34" charset="0"/>
              <a:buChar char="•"/>
            </a:pPr>
            <a:r>
              <a:rPr lang="en-US" sz="1600"/>
              <a:t>https://medium.com/@nikitasilaparasetty/python-interview-coding-questions-with-solutions-for-beginners-7f6d782defac</a:t>
            </a:r>
            <a:endParaRPr lang="en-US" sz="1600"/>
          </a:p>
        </p:txBody>
      </p:sp>
      <p:sp>
        <p:nvSpPr>
          <p:cNvPr id="4" name="Text Box 3"/>
          <p:cNvSpPr txBox="1"/>
          <p:nvPr/>
        </p:nvSpPr>
        <p:spPr>
          <a:xfrm>
            <a:off x="90170" y="6015355"/>
            <a:ext cx="12268835" cy="275590"/>
          </a:xfrm>
          <a:prstGeom prst="rect">
            <a:avLst/>
          </a:prstGeom>
          <a:noFill/>
        </p:spPr>
        <p:txBody>
          <a:bodyPr wrap="square" rtlCol="0" anchor="t">
            <a:spAutoFit/>
          </a:bodyPr>
          <a:p>
            <a:r>
              <a:rPr lang="en-US" sz="1200" b="1">
                <a:solidFill>
                  <a:srgbClr val="00B0F0"/>
                </a:solidFill>
              </a:rPr>
              <a:t>https://github.com/Tanu-N-Prabhu/Python/blob/master/Python%20Coding%20Interview%20Prep/Python%20Coding%20Interview%20Questions%20(Beginner%20to%20Advanced).md</a:t>
            </a:r>
            <a:endParaRPr lang="en-US" sz="1200" b="1">
              <a:solidFill>
                <a:srgbClr val="00B0F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75335" y="416878"/>
            <a:ext cx="5080000" cy="337185"/>
          </a:xfrm>
          <a:prstGeom prst="rect">
            <a:avLst/>
          </a:prstGeom>
        </p:spPr>
        <p:txBody>
          <a:bodyPr>
            <a:spAutoFit/>
          </a:bodyPr>
          <a:p>
            <a:pPr marL="0" indent="0" algn="l" fontAlgn="base">
              <a:spcBef>
                <a:spcPct val="0"/>
              </a:spcBef>
              <a:spcAft>
                <a:spcPct val="0"/>
              </a:spcAft>
            </a:pPr>
            <a:r>
              <a:rPr sz="1600" b="1" i="0">
                <a:solidFill>
                  <a:srgbClr val="273239"/>
                </a:solidFill>
                <a:latin typeface="Source Sans 3"/>
                <a:ea typeface="Source Sans 3"/>
              </a:rPr>
              <a:t>Python Variables</a:t>
            </a:r>
            <a:endParaRPr sz="1600" b="1" i="0">
              <a:solidFill>
                <a:srgbClr val="273239"/>
              </a:solidFill>
              <a:latin typeface="Source Sans 3"/>
              <a:ea typeface="Source Sans 3"/>
            </a:endParaRPr>
          </a:p>
        </p:txBody>
      </p:sp>
      <p:sp>
        <p:nvSpPr>
          <p:cNvPr id="3" name="Text Box 2"/>
          <p:cNvSpPr txBox="1"/>
          <p:nvPr/>
        </p:nvSpPr>
        <p:spPr>
          <a:xfrm>
            <a:off x="775335" y="5583555"/>
            <a:ext cx="10768965" cy="368300"/>
          </a:xfrm>
          <a:prstGeom prst="rect">
            <a:avLst/>
          </a:prstGeom>
          <a:noFill/>
        </p:spPr>
        <p:txBody>
          <a:bodyPr wrap="square" rtlCol="0" anchor="t">
            <a:spAutoFit/>
          </a:bodyPr>
          <a:p>
            <a:r>
              <a:rPr lang="en-US" altLang="en-US"/>
              <a:t>https://www.programiz.com/python-programming/variables-constants-literals</a:t>
            </a:r>
            <a:endParaRPr lang="en-US"/>
          </a:p>
        </p:txBody>
      </p:sp>
      <p:sp>
        <p:nvSpPr>
          <p:cNvPr id="4" name="Text Box 3"/>
          <p:cNvSpPr txBox="1"/>
          <p:nvPr/>
        </p:nvSpPr>
        <p:spPr>
          <a:xfrm>
            <a:off x="775335" y="843915"/>
            <a:ext cx="10076815" cy="1064895"/>
          </a:xfrm>
          <a:prstGeom prst="rect">
            <a:avLst/>
          </a:prstGeom>
        </p:spPr>
        <p:txBody>
          <a:bodyPr wrap="square">
            <a:spAutoFit/>
          </a:bodyPr>
          <a:p>
            <a:pPr marL="0" indent="0">
              <a:lnSpc>
                <a:spcPct val="90000"/>
              </a:lnSpc>
              <a:spcBef>
                <a:spcPct val="0"/>
              </a:spcBef>
              <a:spcAft>
                <a:spcPts val="800"/>
              </a:spcAft>
            </a:pPr>
            <a:r>
              <a:rPr sz="2100" b="0" i="0">
                <a:latin typeface="euclid_circular_a"/>
                <a:ea typeface="euclid_circular_a"/>
              </a:rPr>
              <a:t>In programming, a variable is a container (storage area) to hold data. For example,</a:t>
            </a:r>
            <a:r>
              <a:rPr sz="1600" b="0" i="0">
                <a:solidFill>
                  <a:srgbClr val="D19A66"/>
                </a:solidFill>
                <a:latin typeface="Droid Sans Mono"/>
                <a:ea typeface="Droid Sans Mono"/>
              </a:rPr>
              <a:t>10</a:t>
            </a:r>
            <a:endParaRPr sz="1600" b="0" i="0">
              <a:solidFill>
                <a:srgbClr val="D19A66"/>
              </a:solidFill>
              <a:latin typeface="Droid Sans Mono"/>
              <a:ea typeface="Droid Sans Mono"/>
            </a:endParaRPr>
          </a:p>
          <a:p>
            <a:pPr marL="0" indent="0">
              <a:lnSpc>
                <a:spcPct val="90000"/>
              </a:lnSpc>
              <a:spcBef>
                <a:spcPct val="0"/>
              </a:spcBef>
              <a:spcAft>
                <a:spcPts val="800"/>
              </a:spcAft>
            </a:pPr>
            <a:r>
              <a:rPr sz="2100" b="0" i="0">
                <a:latin typeface="euclid_circular_a"/>
                <a:ea typeface="euclid_circular_a"/>
              </a:rPr>
              <a:t>Here, number is a variable storing the value 10.</a:t>
            </a:r>
            <a:endParaRPr sz="2100" b="0" i="0">
              <a:latin typeface="euclid_circular_a"/>
              <a:ea typeface="euclid_circular_a"/>
            </a:endParaRPr>
          </a:p>
        </p:txBody>
      </p:sp>
      <p:sp>
        <p:nvSpPr>
          <p:cNvPr id="5" name="Text Box 4"/>
          <p:cNvSpPr txBox="1"/>
          <p:nvPr/>
        </p:nvSpPr>
        <p:spPr>
          <a:xfrm>
            <a:off x="1016000" y="2578418"/>
            <a:ext cx="5080000" cy="3091815"/>
          </a:xfrm>
          <a:prstGeom prst="rect">
            <a:avLst/>
          </a:prstGeom>
        </p:spPr>
        <p:txBody>
          <a:bodyPr>
            <a:spAutoFit/>
          </a:bodyPr>
          <a:p>
            <a:pPr marL="0" indent="0">
              <a:lnSpc>
                <a:spcPts val="1800"/>
              </a:lnSpc>
              <a:spcBef>
                <a:spcPct val="0"/>
              </a:spcBef>
              <a:spcAft>
                <a:spcPts val="600"/>
              </a:spcAft>
            </a:pPr>
            <a:r>
              <a:rPr sz="1600" b="0" i="0">
                <a:solidFill>
                  <a:srgbClr val="25265E"/>
                </a:solidFill>
                <a:latin typeface="euclid_circular_a"/>
                <a:ea typeface="euclid_circular_a"/>
              </a:rPr>
              <a:t>Assigning values to Variables in Python</a:t>
            </a:r>
            <a:endParaRPr sz="1600" b="0" i="0">
              <a:solidFill>
                <a:srgbClr val="25265E"/>
              </a:solidFill>
              <a:latin typeface="euclid_circular_a"/>
              <a:ea typeface="euclid_circular_a"/>
            </a:endParaRPr>
          </a:p>
          <a:p>
            <a:pPr marL="0" indent="0">
              <a:lnSpc>
                <a:spcPts val="1800"/>
              </a:lnSpc>
              <a:spcBef>
                <a:spcPct val="0"/>
              </a:spcBef>
              <a:spcAft>
                <a:spcPts val="600"/>
              </a:spcAft>
            </a:pPr>
            <a:r>
              <a:rPr lang="en-US" altLang="en-US" sz="1600" b="0" i="0">
                <a:solidFill>
                  <a:srgbClr val="25265E"/>
                </a:solidFill>
                <a:latin typeface="euclid_circular_a"/>
                <a:ea typeface="euclid_circular_a"/>
              </a:rPr>
              <a:t>Changing the Value of a Variable in Python</a:t>
            </a:r>
            <a:endParaRPr lang="en-US" altLang="en-US" sz="1600" b="0" i="0">
              <a:solidFill>
                <a:srgbClr val="25265E"/>
              </a:solidFill>
              <a:latin typeface="euclid_circular_a"/>
              <a:ea typeface="euclid_circular_a"/>
            </a:endParaRPr>
          </a:p>
          <a:p>
            <a:pPr marL="0" indent="457200">
              <a:lnSpc>
                <a:spcPts val="1800"/>
              </a:lnSpc>
              <a:spcBef>
                <a:spcPct val="0"/>
              </a:spcBef>
              <a:spcAft>
                <a:spcPts val="600"/>
              </a:spcAft>
            </a:pPr>
            <a:r>
              <a:rPr lang="en-US" altLang="en-US" sz="1600" b="0" i="0">
                <a:solidFill>
                  <a:srgbClr val="25265E"/>
                </a:solidFill>
                <a:highlight>
                  <a:srgbClr val="C0C0C0"/>
                </a:highlight>
                <a:latin typeface="euclid_circular_a"/>
                <a:ea typeface="euclid_circular_a"/>
              </a:rPr>
              <a:t>site_name = 'programiz.pro'</a:t>
            </a: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r>
              <a:rPr lang="en-US" altLang="en-US" sz="1600" b="0" i="0">
                <a:solidFill>
                  <a:srgbClr val="25265E"/>
                </a:solidFill>
                <a:highlight>
                  <a:srgbClr val="C0C0C0"/>
                </a:highlight>
                <a:latin typeface="euclid_circular_a"/>
                <a:ea typeface="euclid_circular_a"/>
              </a:rPr>
              <a:t>print(site_name)</a:t>
            </a: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r>
              <a:rPr lang="en-US" altLang="en-US" sz="1600" b="0" i="0">
                <a:solidFill>
                  <a:srgbClr val="25265E"/>
                </a:solidFill>
                <a:highlight>
                  <a:srgbClr val="C0C0C0"/>
                </a:highlight>
                <a:latin typeface="euclid_circular_a"/>
                <a:ea typeface="euclid_circular_a"/>
              </a:rPr>
              <a:t># assigning a new value to site_name</a:t>
            </a: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r>
              <a:rPr lang="en-US" altLang="en-US" sz="1600" b="0" i="0">
                <a:solidFill>
                  <a:srgbClr val="25265E"/>
                </a:solidFill>
                <a:highlight>
                  <a:srgbClr val="C0C0C0"/>
                </a:highlight>
                <a:latin typeface="euclid_circular_a"/>
                <a:ea typeface="euclid_circular_a"/>
              </a:rPr>
              <a:t>site_name = 'apple.com'</a:t>
            </a: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r>
              <a:rPr lang="en-US" altLang="en-US" sz="1600" b="0" i="0">
                <a:solidFill>
                  <a:srgbClr val="25265E"/>
                </a:solidFill>
                <a:highlight>
                  <a:srgbClr val="C0C0C0"/>
                </a:highlight>
                <a:latin typeface="euclid_circular_a"/>
                <a:ea typeface="euclid_circular_a"/>
              </a:rPr>
              <a:t>print(site_name)</a:t>
            </a:r>
            <a:endParaRPr lang="en-US" altLang="en-US" sz="1600" b="0" i="0">
              <a:solidFill>
                <a:srgbClr val="25265E"/>
              </a:solidFill>
              <a:highlight>
                <a:srgbClr val="C0C0C0"/>
              </a:highlight>
              <a:latin typeface="euclid_circular_a"/>
              <a:ea typeface="euclid_circular_a"/>
            </a:endParaRPr>
          </a:p>
          <a:p>
            <a:pPr marL="0" indent="457200">
              <a:lnSpc>
                <a:spcPts val="1800"/>
              </a:lnSpc>
              <a:spcBef>
                <a:spcPct val="0"/>
              </a:spcBef>
              <a:spcAft>
                <a:spcPts val="600"/>
              </a:spcAft>
            </a:pPr>
            <a:endParaRPr lang="en-US" altLang="en-US" sz="1600" b="0" i="0">
              <a:solidFill>
                <a:srgbClr val="25265E"/>
              </a:solidFill>
              <a:highlight>
                <a:srgbClr val="C0C0C0"/>
              </a:highlight>
              <a:latin typeface="euclid_circular_a"/>
              <a:ea typeface="euclid_circular_a"/>
            </a:endParaRPr>
          </a:p>
        </p:txBody>
      </p:sp>
      <p:sp>
        <p:nvSpPr>
          <p:cNvPr id="6" name="Text Box 5"/>
          <p:cNvSpPr txBox="1"/>
          <p:nvPr/>
        </p:nvSpPr>
        <p:spPr>
          <a:xfrm>
            <a:off x="6012815" y="2212340"/>
            <a:ext cx="5080000" cy="1807210"/>
          </a:xfrm>
          <a:prstGeom prst="rect">
            <a:avLst/>
          </a:prstGeom>
        </p:spPr>
        <p:txBody>
          <a:bodyPr>
            <a:noAutofit/>
          </a:bodyPr>
          <a:p>
            <a:pPr marL="0" indent="0">
              <a:lnSpc>
                <a:spcPct val="90000"/>
              </a:lnSpc>
              <a:spcBef>
                <a:spcPct val="0"/>
              </a:spcBef>
              <a:spcAft>
                <a:spcPts val="600"/>
              </a:spcAft>
            </a:pPr>
            <a:r>
              <a:rPr sz="2700" b="0" i="0">
                <a:solidFill>
                  <a:srgbClr val="25265E"/>
                </a:solidFill>
                <a:latin typeface="euclid_circular_a"/>
                <a:ea typeface="euclid_circular_a"/>
              </a:rPr>
              <a:t>Example: Assigning multiple values to multiple variables</a:t>
            </a:r>
            <a:endParaRPr sz="2700" b="0" i="0">
              <a:solidFill>
                <a:srgbClr val="25265E"/>
              </a:solidFill>
              <a:latin typeface="euclid_circular_a"/>
              <a:ea typeface="euclid_circular_a"/>
            </a:endParaRPr>
          </a:p>
          <a:p>
            <a:pPr marL="0" indent="0">
              <a:lnSpc>
                <a:spcPct val="90000"/>
              </a:lnSpc>
              <a:spcBef>
                <a:spcPct val="0"/>
              </a:spcBef>
              <a:spcAft>
                <a:spcPct val="0"/>
              </a:spcAft>
            </a:pPr>
            <a:endParaRPr sz="1600" b="0" i="0">
              <a:solidFill>
                <a:schemeClr val="tx1"/>
              </a:solidFill>
              <a:latin typeface="Droid Sans Mono"/>
              <a:ea typeface="Droid Sans Mon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7635" y="127635"/>
            <a:ext cx="8330565" cy="6377940"/>
          </a:xfrm>
          <a:prstGeom prst="rect">
            <a:avLst/>
          </a:prstGeom>
        </p:spPr>
        <p:txBody>
          <a:bodyPr wrap="square">
            <a:spAutoFit/>
          </a:bodyPr>
          <a:p>
            <a:pPr marL="0" indent="0">
              <a:spcBef>
                <a:spcPct val="0"/>
              </a:spcBef>
              <a:spcAft>
                <a:spcPts val="1000"/>
              </a:spcAft>
            </a:pPr>
            <a:r>
              <a:rPr sz="1600" b="0" i="0">
                <a:solidFill>
                  <a:srgbClr val="001D35"/>
                </a:solidFill>
                <a:latin typeface="Google Sans"/>
                <a:ea typeface="Google Sans"/>
              </a:rPr>
              <a:t>In Python, an</a:t>
            </a:r>
            <a:r>
              <a:rPr sz="1600" b="1" i="0">
                <a:solidFill>
                  <a:schemeClr val="tx1"/>
                </a:solidFill>
                <a:effectLst>
                  <a:outerShdw blurRad="38100" dist="38100" dir="2700000" algn="tl">
                    <a:srgbClr val="000000">
                      <a:alpha val="43137"/>
                    </a:srgbClr>
                  </a:outerShdw>
                </a:effectLst>
                <a:highlight>
                  <a:srgbClr val="FFFF00"/>
                </a:highlight>
                <a:latin typeface="Google Sans"/>
                <a:ea typeface="Google Sans"/>
              </a:rPr>
              <a:t> identifier i</a:t>
            </a:r>
            <a:r>
              <a:rPr sz="1600" b="0" i="0">
                <a:solidFill>
                  <a:srgbClr val="001D35"/>
                </a:solidFill>
                <a:latin typeface="Google Sans"/>
                <a:ea typeface="Google Sans"/>
              </a:rPr>
              <a:t>s a name given to a variable, function, class, or other object, and it must follow specific rules: it can contain letters, digits, and underscores, but cannot start with a digit and is case-sensitive. </a:t>
            </a:r>
            <a:endParaRPr sz="1600" b="0" i="0">
              <a:solidFill>
                <a:srgbClr val="001D35"/>
              </a:solidFill>
              <a:latin typeface="Google Sans"/>
              <a:ea typeface="Google Sans"/>
            </a:endParaRPr>
          </a:p>
          <a:p>
            <a:pPr marL="0" indent="0">
              <a:spcBef>
                <a:spcPts val="500"/>
              </a:spcBef>
              <a:spcAft>
                <a:spcPts val="1000"/>
              </a:spcAft>
            </a:pPr>
            <a:r>
              <a:rPr sz="1600" b="0" i="0">
                <a:solidFill>
                  <a:srgbClr val="001D35"/>
                </a:solidFill>
                <a:latin typeface="Google Sans"/>
                <a:ea typeface="Google Sans"/>
              </a:rPr>
              <a:t>Here's a more detailed explanation:</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What is an Identifier?</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An identifier is essentially a name that you, as a programmer, give to something in your code, like a variable, function, or class.</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It's how you refer to that entity within your program.</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Think of it as a label or a handle that allows you to access and manipulate the object.</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1" i="0">
                <a:solidFill>
                  <a:srgbClr val="001D35"/>
                </a:solidFill>
                <a:latin typeface="Google Sans"/>
                <a:ea typeface="Google Sans"/>
              </a:rPr>
              <a:t>Example: </a:t>
            </a:r>
            <a:r>
              <a:rPr sz="1600" b="0" i="0">
                <a:solidFill>
                  <a:srgbClr val="001D35"/>
                </a:solidFill>
                <a:latin typeface="monospace"/>
                <a:ea typeface="monospace"/>
              </a:rPr>
              <a:t>my_variable</a:t>
            </a:r>
            <a:r>
              <a:rPr sz="1600" b="0" i="0">
                <a:solidFill>
                  <a:srgbClr val="001D35"/>
                </a:solidFill>
                <a:latin typeface="Google Sans"/>
                <a:ea typeface="Google Sans"/>
              </a:rPr>
              <a:t>, </a:t>
            </a:r>
            <a:r>
              <a:rPr sz="1600" b="0" i="0">
                <a:solidFill>
                  <a:srgbClr val="001D35"/>
                </a:solidFill>
                <a:latin typeface="monospace"/>
                <a:ea typeface="monospace"/>
              </a:rPr>
              <a:t>calculate_area</a:t>
            </a:r>
            <a:r>
              <a:rPr sz="1600" b="0" i="0">
                <a:solidFill>
                  <a:srgbClr val="001D35"/>
                </a:solidFill>
                <a:latin typeface="Google Sans"/>
                <a:ea typeface="Google Sans"/>
              </a:rPr>
              <a:t>, </a:t>
            </a:r>
            <a:r>
              <a:rPr sz="1600" b="0" i="0">
                <a:solidFill>
                  <a:srgbClr val="001D35"/>
                </a:solidFill>
                <a:latin typeface="monospace"/>
                <a:ea typeface="monospace"/>
              </a:rPr>
              <a:t>MyClass</a:t>
            </a:r>
            <a:r>
              <a:rPr sz="1600" b="0" i="0">
                <a:solidFill>
                  <a:srgbClr val="001D35"/>
                </a:solidFill>
                <a:latin typeface="Google Sans"/>
                <a:ea typeface="Google Sans"/>
              </a:rPr>
              <a:t> are all examples of identifiers.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Rules for Naming Identifiers:</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Allowed Characters:</a:t>
            </a:r>
            <a:endParaRPr sz="1600" b="0" i="0">
              <a:solidFill>
                <a:srgbClr val="001D35"/>
              </a:solidFill>
              <a:latin typeface="Google Sans"/>
              <a:ea typeface="Google Sans"/>
            </a:endParaRPr>
          </a:p>
          <a:p>
            <a:pPr marL="0" lvl="1" indent="0">
              <a:spcBef>
                <a:spcPct val="0"/>
              </a:spcBef>
              <a:spcAft>
                <a:spcPts val="400"/>
              </a:spcAft>
              <a:buFont typeface="Arial" panose="020B0604020202020204"/>
              <a:buChar char="◦"/>
            </a:pPr>
            <a:r>
              <a:rPr sz="1600" b="0" i="0">
                <a:solidFill>
                  <a:srgbClr val="001D35"/>
                </a:solidFill>
                <a:latin typeface="Google Sans"/>
                <a:ea typeface="Google Sans"/>
              </a:rPr>
              <a:t>Letters (a-z, A-Z)</a:t>
            </a:r>
            <a:endParaRPr sz="1600" b="0" i="0">
              <a:solidFill>
                <a:srgbClr val="001D35"/>
              </a:solidFill>
              <a:latin typeface="Google Sans"/>
              <a:ea typeface="Google Sans"/>
            </a:endParaRPr>
          </a:p>
          <a:p>
            <a:pPr marL="0" lvl="1" indent="0">
              <a:spcBef>
                <a:spcPct val="0"/>
              </a:spcBef>
              <a:spcAft>
                <a:spcPts val="400"/>
              </a:spcAft>
              <a:buFont typeface="Arial" panose="020B0604020202020204"/>
              <a:buChar char="◦"/>
            </a:pPr>
            <a:r>
              <a:rPr sz="1600" b="0" i="0">
                <a:solidFill>
                  <a:srgbClr val="001D35"/>
                </a:solidFill>
                <a:latin typeface="Google Sans"/>
                <a:ea typeface="Google Sans"/>
              </a:rPr>
              <a:t>Digits (0-9)</a:t>
            </a:r>
            <a:endParaRPr sz="1600" b="0" i="0">
              <a:solidFill>
                <a:srgbClr val="001D35"/>
              </a:solidFill>
              <a:latin typeface="Google Sans"/>
              <a:ea typeface="Google Sans"/>
            </a:endParaRPr>
          </a:p>
          <a:p>
            <a:pPr marL="0" lvl="1" indent="0">
              <a:spcBef>
                <a:spcPct val="0"/>
              </a:spcBef>
              <a:spcAft>
                <a:spcPct val="0"/>
              </a:spcAft>
              <a:buFont typeface="Arial" panose="020B0604020202020204"/>
              <a:buChar char="◦"/>
            </a:pPr>
            <a:r>
              <a:rPr sz="1600" b="0" i="0">
                <a:solidFill>
                  <a:srgbClr val="001D35"/>
                </a:solidFill>
                <a:latin typeface="Google Sans"/>
                <a:ea typeface="Google Sans"/>
              </a:rPr>
              <a:t>Underscores (\_)</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Not Allowed:</a:t>
            </a:r>
            <a:endParaRPr sz="1600" b="0" i="0">
              <a:solidFill>
                <a:srgbClr val="001D35"/>
              </a:solidFill>
              <a:latin typeface="Google Sans"/>
              <a:ea typeface="Google Sans"/>
            </a:endParaRPr>
          </a:p>
          <a:p>
            <a:pPr marL="0" lvl="1" indent="0">
              <a:spcBef>
                <a:spcPct val="0"/>
              </a:spcBef>
              <a:spcAft>
                <a:spcPts val="400"/>
              </a:spcAft>
              <a:buFont typeface="Arial" panose="020B0604020202020204"/>
              <a:buChar char="◦"/>
            </a:pPr>
            <a:r>
              <a:rPr sz="1600" b="0" i="0">
                <a:solidFill>
                  <a:srgbClr val="001D35"/>
                </a:solidFill>
                <a:latin typeface="Google Sans"/>
                <a:ea typeface="Google Sans"/>
              </a:rPr>
              <a:t>Cannot start with a digit</a:t>
            </a:r>
            <a:endParaRPr sz="1600" b="0" i="0">
              <a:solidFill>
                <a:srgbClr val="001D35"/>
              </a:solidFill>
              <a:latin typeface="Google Sans"/>
              <a:ea typeface="Google Sans"/>
            </a:endParaRPr>
          </a:p>
          <a:p>
            <a:pPr marL="0" lvl="1" indent="0">
              <a:spcBef>
                <a:spcPct val="0"/>
              </a:spcBef>
              <a:spcAft>
                <a:spcPct val="0"/>
              </a:spcAft>
              <a:buFont typeface="Arial" panose="020B0604020202020204"/>
              <a:buChar char="◦"/>
            </a:pPr>
            <a:r>
              <a:rPr sz="1600" b="0" i="0">
                <a:solidFill>
                  <a:srgbClr val="001D35"/>
                </a:solidFill>
                <a:latin typeface="Google Sans"/>
                <a:ea typeface="Google Sans"/>
              </a:rPr>
              <a:t>Cannot be a Python keyword (reserved word)</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Case Sensitivity: Python is case-sensitive, meaning </a:t>
            </a:r>
            <a:r>
              <a:rPr sz="1600" b="0" i="0">
                <a:solidFill>
                  <a:srgbClr val="001D35"/>
                </a:solidFill>
                <a:latin typeface="monospace"/>
                <a:ea typeface="monospace"/>
              </a:rPr>
              <a:t>my_variable</a:t>
            </a:r>
            <a:r>
              <a:rPr sz="1600" b="0" i="0">
                <a:solidFill>
                  <a:srgbClr val="001D35"/>
                </a:solidFill>
                <a:latin typeface="Google Sans"/>
                <a:ea typeface="Google Sans"/>
              </a:rPr>
              <a:t> and </a:t>
            </a:r>
            <a:r>
              <a:rPr sz="1600" b="0" i="0">
                <a:solidFill>
                  <a:srgbClr val="001D35"/>
                </a:solidFill>
                <a:latin typeface="monospace"/>
                <a:ea typeface="monospace"/>
              </a:rPr>
              <a:t>My_variable</a:t>
            </a:r>
            <a:r>
              <a:rPr sz="1600" b="0" i="0">
                <a:solidFill>
                  <a:srgbClr val="001D35"/>
                </a:solidFill>
                <a:latin typeface="Google Sans"/>
                <a:ea typeface="Google Sans"/>
              </a:rPr>
              <a:t> are considered different identifiers. </a:t>
            </a:r>
            <a:endParaRPr sz="1600" b="0" i="0">
              <a:solidFill>
                <a:srgbClr val="001D35"/>
              </a:solidFill>
              <a:latin typeface="Google Sans"/>
              <a:ea typeface="Google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78435" y="105093"/>
            <a:ext cx="5080000" cy="337185"/>
          </a:xfrm>
          <a:prstGeom prst="rect">
            <a:avLst/>
          </a:prstGeom>
        </p:spPr>
        <p:txBody>
          <a:bodyPr>
            <a:spAutoFit/>
          </a:bodyPr>
          <a:p>
            <a:pPr marL="0" indent="0">
              <a:spcBef>
                <a:spcPts val="1000"/>
              </a:spcBef>
              <a:spcAft>
                <a:spcPts val="500"/>
              </a:spcAft>
            </a:pPr>
            <a:r>
              <a:rPr sz="1600" b="0" i="0">
                <a:solidFill>
                  <a:srgbClr val="001D35"/>
                </a:solidFill>
                <a:latin typeface="Google Sans"/>
                <a:ea typeface="Google Sans"/>
              </a:rPr>
              <a:t>Examples of Valid and Invalid Identifiers:</a:t>
            </a:r>
            <a:endParaRPr sz="1600" b="0" i="0">
              <a:solidFill>
                <a:srgbClr val="001D35"/>
              </a:solidFill>
              <a:latin typeface="Google Sans"/>
              <a:ea typeface="Google Sans"/>
            </a:endParaRPr>
          </a:p>
        </p:txBody>
      </p:sp>
      <p:graphicFrame>
        <p:nvGraphicFramePr>
          <p:cNvPr id="3" name="Table 2"/>
          <p:cNvGraphicFramePr/>
          <p:nvPr/>
        </p:nvGraphicFramePr>
        <p:xfrm>
          <a:off x="178435" y="442278"/>
          <a:ext cx="10485120" cy="0"/>
        </p:xfrm>
        <a:graphic>
          <a:graphicData uri="http://schemas.openxmlformats.org/drawingml/2006/table">
            <a:tbl>
              <a:tblPr/>
              <a:tblGrid>
                <a:gridCol w="3495040"/>
                <a:gridCol w="3495040"/>
                <a:gridCol w="3495040"/>
              </a:tblGrid>
              <a:tr h="0">
                <a:tc>
                  <a:txBody>
                    <a:bodyPr/>
                    <a:p>
                      <a:pPr algn="l" fontAlgn="t">
                        <a:lnSpc>
                          <a:spcPts val="1000"/>
                        </a:lnSpc>
                      </a:pPr>
                      <a:r>
                        <a:rPr sz="1100"/>
                        <a:t>Identifier</a:t>
                      </a:r>
                      <a:endParaRPr sz="1100"/>
                    </a:p>
                  </a:txBody>
                  <a:tcPr marL="0" marR="63817" marT="0" marB="76517" anchor="t" anchorCtr="0">
                    <a:lnL>
                      <a:noFill/>
                    </a:lnL>
                    <a:lnR>
                      <a:noFill/>
                    </a:lnR>
                    <a:lnT>
                      <a:noFill/>
                    </a:lnT>
                    <a:lnB>
                      <a:noFill/>
                    </a:lnB>
                    <a:noFill/>
                  </a:tcPr>
                </a:tc>
                <a:tc>
                  <a:txBody>
                    <a:bodyPr/>
                    <a:p>
                      <a:pPr algn="l" fontAlgn="t">
                        <a:lnSpc>
                          <a:spcPts val="1000"/>
                        </a:lnSpc>
                      </a:pPr>
                      <a:r>
                        <a:rPr sz="1100"/>
                        <a:t>Valid/Invalid</a:t>
                      </a:r>
                      <a:endParaRPr sz="1100"/>
                    </a:p>
                  </a:txBody>
                  <a:tcPr marL="63817" marR="63817" marT="0" marB="76517" anchor="t" anchorCtr="0">
                    <a:lnL>
                      <a:noFill/>
                    </a:lnL>
                    <a:lnR>
                      <a:noFill/>
                    </a:lnR>
                    <a:lnT>
                      <a:noFill/>
                    </a:lnT>
                    <a:lnB>
                      <a:noFill/>
                    </a:lnB>
                    <a:noFill/>
                  </a:tcPr>
                </a:tc>
                <a:tc>
                  <a:txBody>
                    <a:bodyPr/>
                    <a:p>
                      <a:pPr algn="l" fontAlgn="t">
                        <a:lnSpc>
                          <a:spcPts val="1000"/>
                        </a:lnSpc>
                      </a:pPr>
                      <a:r>
                        <a:rPr sz="1100"/>
                        <a:t>Reason</a:t>
                      </a:r>
                      <a:endParaRPr sz="1100"/>
                    </a:p>
                  </a:txBody>
                  <a:tcPr marL="63817" marR="0" marT="0" marB="76517" anchor="t" anchorCtr="0">
                    <a:lnL>
                      <a:noFill/>
                    </a:lnL>
                    <a:lnR>
                      <a:noFill/>
                    </a:lnR>
                    <a:lnT>
                      <a:noFill/>
                    </a:lnT>
                    <a:lnB>
                      <a:noFill/>
                    </a:lnB>
                    <a:noFill/>
                  </a:tcPr>
                </a:tc>
              </a:tr>
              <a:tr h="0">
                <a:tc>
                  <a:txBody>
                    <a:bodyPr/>
                    <a:p>
                      <a:pPr fontAlgn="t">
                        <a:lnSpc>
                          <a:spcPts val="1000"/>
                        </a:lnSpc>
                      </a:pPr>
                      <a:r>
                        <a:rPr sz="1100">
                          <a:latin typeface="monospace"/>
                          <a:ea typeface="monospace"/>
                        </a:rPr>
                        <a:t>my_variable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Follows all rules</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123_variable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Invalid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Starts with a digit</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variable_name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Follows all rules</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for</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Invalid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"for" is a Python keyword</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my-variable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Invalid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Contains a hyphen, which is not allowed</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myVariable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Case sensitive, but valid</a:t>
                      </a:r>
                      <a:endParaRPr sz="1100"/>
                    </a:p>
                  </a:txBody>
                  <a:tcPr marL="63817" marR="0" marT="76517" marB="76517" anchor="t" anchorCtr="0">
                    <a:lnL>
                      <a:noFill/>
                    </a:lnL>
                    <a:lnR>
                      <a:noFill/>
                    </a:lnR>
                    <a:lnT>
                      <a:noFill/>
                    </a:lnT>
                    <a:lnB>
                      <a:noFill/>
                    </a:lnB>
                    <a:noFill/>
                  </a:tcPr>
                </a:tc>
              </a:tr>
              <a:tr h="0">
                <a:tc>
                  <a:txBody>
                    <a:bodyPr/>
                    <a:p>
                      <a:pPr fontAlgn="t">
                        <a:lnSpc>
                          <a:spcPts val="1000"/>
                        </a:lnSpc>
                      </a:pPr>
                      <a:r>
                        <a:rPr sz="1100">
                          <a:latin typeface="monospace"/>
                          <a:ea typeface="monospace"/>
                        </a:rPr>
                        <a:t>MyVariable</a:t>
                      </a:r>
                      <a:endParaRPr sz="1100">
                        <a:latin typeface="monospace"/>
                        <a:ea typeface="monospace"/>
                      </a:endParaRPr>
                    </a:p>
                  </a:txBody>
                  <a:tcPr marL="0" marR="63817" marT="76517" marB="76517" anchor="t" anchorCtr="0">
                    <a:lnL>
                      <a:noFill/>
                    </a:lnL>
                    <a:lnR>
                      <a:noFill/>
                    </a:lnR>
                    <a:lnT>
                      <a:noFill/>
                    </a:lnT>
                    <a:lnB>
                      <a:noFill/>
                    </a:lnB>
                    <a:noFill/>
                  </a:tcPr>
                </a:tc>
                <a:tc>
                  <a:txBody>
                    <a:bodyPr/>
                    <a:p>
                      <a:pPr fontAlgn="t">
                        <a:lnSpc>
                          <a:spcPts val="1000"/>
                        </a:lnSpc>
                      </a:pPr>
                      <a:r>
                        <a:rPr sz="1100"/>
                        <a:t>Valid</a:t>
                      </a:r>
                      <a:endParaRPr sz="1100"/>
                    </a:p>
                  </a:txBody>
                  <a:tcPr marL="63817" marR="63817" marT="76517" marB="76517" anchor="t" anchorCtr="0">
                    <a:lnL>
                      <a:noFill/>
                    </a:lnL>
                    <a:lnR>
                      <a:noFill/>
                    </a:lnR>
                    <a:lnT>
                      <a:noFill/>
                    </a:lnT>
                    <a:lnB>
                      <a:noFill/>
                    </a:lnB>
                    <a:noFill/>
                  </a:tcPr>
                </a:tc>
                <a:tc>
                  <a:txBody>
                    <a:bodyPr/>
                    <a:p>
                      <a:pPr fontAlgn="t">
                        <a:lnSpc>
                          <a:spcPts val="1000"/>
                        </a:lnSpc>
                      </a:pPr>
                      <a:r>
                        <a:rPr sz="1100"/>
                        <a:t>Case sensitive, but valid</a:t>
                      </a:r>
                      <a:endParaRPr sz="1100"/>
                    </a:p>
                  </a:txBody>
                  <a:tcPr marL="63817" marR="0" marT="76517" marB="76517" anchor="t" anchorCtr="0">
                    <a:lnL>
                      <a:noFill/>
                    </a:lnL>
                    <a:lnR>
                      <a:noFill/>
                    </a:lnR>
                    <a:lnT>
                      <a:noFill/>
                    </a:lnT>
                    <a:lnB>
                      <a:noFill/>
                    </a:lnB>
                    <a:noFill/>
                  </a:tcPr>
                </a:tc>
              </a:tr>
            </a:tbl>
          </a:graphicData>
        </a:graphic>
      </p:graphicFrame>
      <p:sp>
        <p:nvSpPr>
          <p:cNvPr id="4" name="Text Box 3"/>
          <p:cNvSpPr txBox="1"/>
          <p:nvPr/>
        </p:nvSpPr>
        <p:spPr>
          <a:xfrm>
            <a:off x="179070" y="2755900"/>
            <a:ext cx="10756900" cy="3364230"/>
          </a:xfrm>
          <a:prstGeom prst="rect">
            <a:avLst/>
          </a:prstGeom>
        </p:spPr>
        <p:txBody>
          <a:bodyPr wrap="square">
            <a:spAutoFit/>
          </a:bodyPr>
          <a:p>
            <a:pPr marL="0" indent="0">
              <a:spcBef>
                <a:spcPts val="1000"/>
              </a:spcBef>
              <a:spcAft>
                <a:spcPts val="500"/>
              </a:spcAft>
            </a:pPr>
            <a:r>
              <a:rPr sz="1600" b="1" i="0">
                <a:solidFill>
                  <a:srgbClr val="001D35"/>
                </a:solidFill>
                <a:highlight>
                  <a:srgbClr val="FFFF00"/>
                </a:highlight>
                <a:latin typeface="Google Sans"/>
                <a:ea typeface="Google Sans"/>
              </a:rPr>
              <a:t>Variables and Identifiers</a:t>
            </a:r>
            <a:endParaRPr sz="1600" b="1" i="0">
              <a:solidFill>
                <a:srgbClr val="001D35"/>
              </a:solidFill>
              <a:highlight>
                <a:srgbClr val="FFFF00"/>
              </a:highlight>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A variable is a specific type of identifier that is used to store data.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You use an identifier to name a variable, and then assign a value to that variable.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Example: </a:t>
            </a:r>
            <a:r>
              <a:rPr sz="1600" b="0" i="0">
                <a:solidFill>
                  <a:srgbClr val="001D35"/>
                </a:solidFill>
                <a:latin typeface="monospace"/>
                <a:ea typeface="monospace"/>
              </a:rPr>
              <a:t>age = 30</a:t>
            </a:r>
            <a:r>
              <a:rPr sz="1600" b="0" i="0">
                <a:solidFill>
                  <a:srgbClr val="001D35"/>
                </a:solidFill>
                <a:latin typeface="Google Sans"/>
                <a:ea typeface="Google Sans"/>
              </a:rPr>
              <a:t> (Here, </a:t>
            </a:r>
            <a:r>
              <a:rPr sz="1600" b="0" i="0">
                <a:solidFill>
                  <a:srgbClr val="001D35"/>
                </a:solidFill>
                <a:latin typeface="monospace"/>
                <a:ea typeface="monospace"/>
              </a:rPr>
              <a:t>age</a:t>
            </a:r>
            <a:r>
              <a:rPr sz="1600" b="0" i="0">
                <a:solidFill>
                  <a:srgbClr val="001D35"/>
                </a:solidFill>
                <a:latin typeface="Google Sans"/>
                <a:ea typeface="Google Sans"/>
              </a:rPr>
              <a:t> is the identifier/variable name, and 30 is the value assigned to it).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Variables can hold different types of data (numbers, text, lists, etc.).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Python is dynamically typed, meaning you don't need to declare the type of a variable; it's determined when you assign a value to it. </a:t>
            </a:r>
            <a:endParaRPr sz="1600" b="0" i="0">
              <a:solidFill>
                <a:srgbClr val="001D35"/>
              </a:solidFill>
              <a:latin typeface="Google Sans"/>
              <a:ea typeface="Google Sans"/>
            </a:endParaRPr>
          </a:p>
          <a:p>
            <a:pPr marL="0" indent="0">
              <a:spcBef>
                <a:spcPts val="1000"/>
              </a:spcBef>
              <a:spcAft>
                <a:spcPts val="500"/>
              </a:spcAft>
            </a:pPr>
            <a:r>
              <a:rPr sz="1600" b="0" i="0">
                <a:solidFill>
                  <a:srgbClr val="001D35"/>
                </a:solidFill>
                <a:latin typeface="Google Sans"/>
                <a:ea typeface="Google Sans"/>
              </a:rPr>
              <a:t>Best Practices</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Choose descriptive names for your identifiers to make your code easier to understand.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Use lowercase letters for variable names, with words separated by underscores (e.g., </a:t>
            </a:r>
            <a:r>
              <a:rPr sz="1600" b="0" i="0">
                <a:solidFill>
                  <a:srgbClr val="001D35"/>
                </a:solidFill>
                <a:latin typeface="monospace"/>
                <a:ea typeface="monospace"/>
              </a:rPr>
              <a:t>user_name</a:t>
            </a:r>
            <a:r>
              <a:rPr sz="1600" b="0" i="0">
                <a:solidFill>
                  <a:srgbClr val="001D35"/>
                </a:solidFill>
                <a:latin typeface="Google Sans"/>
                <a:ea typeface="Google Sans"/>
              </a:rPr>
              <a:t>).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Follow consistent naming conventions within your project. </a:t>
            </a:r>
            <a:endParaRPr sz="1600" b="0" i="0">
              <a:solidFill>
                <a:srgbClr val="001D35"/>
              </a:solidFill>
              <a:latin typeface="Google Sans"/>
              <a:ea typeface="Google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581025" y="304165"/>
            <a:ext cx="6096000" cy="583565"/>
          </a:xfrm>
          <a:prstGeom prst="rect">
            <a:avLst/>
          </a:prstGeom>
          <a:noFill/>
        </p:spPr>
        <p:txBody>
          <a:bodyPr wrap="square" rtlCol="0" anchor="t">
            <a:spAutoFit/>
          </a:bodyPr>
          <a:p>
            <a:pPr defTabSz="266700">
              <a:spcBef>
                <a:spcPct val="0"/>
              </a:spcBef>
              <a:spcAft>
                <a:spcPct val="0"/>
              </a:spcAft>
            </a:pPr>
            <a:r>
              <a:rPr sz="1600" u="sng">
                <a:solidFill>
                  <a:srgbClr val="0000FF"/>
                </a:solidFill>
                <a:latin typeface="Arial" panose="020B0604020202020204"/>
                <a:ea typeface="Times New Roman" panose="02020603050405020304"/>
                <a:sym typeface="+mn-ea"/>
                <a:hlinkClick r:id="rId1" tooltip="Add sub topic content"/>
              </a:rPr>
              <a:t>Comments</a:t>
            </a:r>
            <a:r>
              <a:rPr sz="1600">
                <a:solidFill>
                  <a:srgbClr val="333333"/>
                </a:solidFill>
                <a:latin typeface="Arial" panose="020B0604020202020204"/>
                <a:ea typeface="Times New Roman" panose="02020603050405020304"/>
                <a:sym typeface="+mn-ea"/>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sym typeface="+mn-ea"/>
                <a:hlinkClick r:id="rId2" tooltip="Add sub topic content"/>
              </a:rPr>
              <a:t>Command Line Arguments</a:t>
            </a:r>
            <a:r>
              <a:rPr sz="1600">
                <a:solidFill>
                  <a:srgbClr val="333333"/>
                </a:solidFill>
                <a:latin typeface="Arial" panose="020B0604020202020204"/>
                <a:ea typeface="Times New Roman" panose="02020603050405020304"/>
                <a:sym typeface="+mn-ea"/>
              </a:rPr>
              <a:t> </a:t>
            </a:r>
            <a:endParaRPr lang="en-US" sz="1600">
              <a:solidFill>
                <a:srgbClr val="333333"/>
              </a:solidFill>
              <a:latin typeface="Arial" panose="020B0604020202020204"/>
              <a:ea typeface="Times New Roman" panose="02020603050405020304"/>
              <a:sym typeface="+mn-ea"/>
            </a:endParaRPr>
          </a:p>
        </p:txBody>
      </p:sp>
      <p:sp>
        <p:nvSpPr>
          <p:cNvPr id="4" name="Text Box 3"/>
          <p:cNvSpPr txBox="1"/>
          <p:nvPr/>
        </p:nvSpPr>
        <p:spPr>
          <a:xfrm>
            <a:off x="309245" y="5751195"/>
            <a:ext cx="6096000" cy="645160"/>
          </a:xfrm>
          <a:prstGeom prst="rect">
            <a:avLst/>
          </a:prstGeom>
          <a:noFill/>
        </p:spPr>
        <p:txBody>
          <a:bodyPr wrap="square" rtlCol="0" anchor="t">
            <a:spAutoFit/>
          </a:bodyPr>
          <a:p>
            <a:r>
              <a:rPr lang="en-US" altLang="en-US"/>
              <a:t>https://www.tutorialspoint.com/python/python_command_line_arguments.htm</a:t>
            </a:r>
            <a:endParaRPr lang="en-US"/>
          </a:p>
        </p:txBody>
      </p:sp>
      <p:sp>
        <p:nvSpPr>
          <p:cNvPr id="5" name="Text Box 4"/>
          <p:cNvSpPr txBox="1"/>
          <p:nvPr/>
        </p:nvSpPr>
        <p:spPr>
          <a:xfrm>
            <a:off x="3995420" y="2644458"/>
            <a:ext cx="5080000" cy="337185"/>
          </a:xfrm>
          <a:prstGeom prst="rect">
            <a:avLst/>
          </a:prstGeom>
        </p:spPr>
        <p:txBody>
          <a:bodyPr>
            <a:spAutoFit/>
          </a:bodyPr>
          <a:p>
            <a:pPr marL="0" indent="0" algn="l"/>
            <a:r>
              <a:rPr sz="1600" b="0" i="0">
                <a:solidFill>
                  <a:srgbClr val="CCCCCC"/>
                </a:solidFill>
                <a:latin typeface="monospace"/>
                <a:ea typeface="monospace"/>
              </a:rPr>
              <a:t>python script.py arg1 arg2 arg3</a:t>
            </a:r>
            <a:endParaRPr sz="1600" b="0" i="0">
              <a:solidFill>
                <a:srgbClr val="CCCCCC"/>
              </a:solidFill>
              <a:latin typeface="monospace"/>
              <a:ea typeface="monospace"/>
            </a:endParaRPr>
          </a:p>
        </p:txBody>
      </p:sp>
      <p:sp>
        <p:nvSpPr>
          <p:cNvPr id="6" name="Text Box 5"/>
          <p:cNvSpPr txBox="1"/>
          <p:nvPr/>
        </p:nvSpPr>
        <p:spPr>
          <a:xfrm>
            <a:off x="3378200" y="1782762"/>
            <a:ext cx="5080000" cy="583565"/>
          </a:xfrm>
          <a:prstGeom prst="rect">
            <a:avLst/>
          </a:prstGeom>
        </p:spPr>
        <p:txBody>
          <a:bodyPr>
            <a:spAutoFit/>
          </a:bodyPr>
          <a:p>
            <a:pPr marL="0" indent="0" algn="l"/>
            <a:r>
              <a:rPr sz="1600" b="0" i="0">
                <a:solidFill>
                  <a:srgbClr val="CCCCCC"/>
                </a:solidFill>
                <a:latin typeface="monospace"/>
                <a:ea typeface="monospace"/>
              </a:rPr>
              <a:t>name </a:t>
            </a:r>
            <a:r>
              <a:rPr sz="1600" b="0" i="0">
                <a:solidFill>
                  <a:srgbClr val="67CDCC"/>
                </a:solidFill>
                <a:latin typeface="monospace"/>
                <a:ea typeface="monospace"/>
              </a:rPr>
              <a:t>=</a:t>
            </a:r>
            <a:r>
              <a:rPr sz="1600" b="0" i="0">
                <a:solidFill>
                  <a:srgbClr val="CCCCCC"/>
                </a:solidFill>
                <a:latin typeface="monospace"/>
                <a:ea typeface="monospace"/>
              </a:rPr>
              <a:t>input(</a:t>
            </a:r>
            <a:r>
              <a:rPr sz="1600" b="0" i="0">
                <a:solidFill>
                  <a:srgbClr val="7EC699"/>
                </a:solidFill>
                <a:latin typeface="monospace"/>
                <a:ea typeface="monospace"/>
              </a:rPr>
              <a:t>"Enter your name: "</a:t>
            </a:r>
            <a:r>
              <a:rPr sz="1600" b="0" i="0">
                <a:solidFill>
                  <a:srgbClr val="CCCCCC"/>
                </a:solidFill>
                <a:latin typeface="monospace"/>
                <a:ea typeface="monospace"/>
              </a:rPr>
              <a:t>)</a:t>
            </a:r>
            <a:endParaRPr sz="1600" b="0" i="0">
              <a:solidFill>
                <a:srgbClr val="CCCCCC"/>
              </a:solidFill>
              <a:latin typeface="monospace"/>
              <a:ea typeface="monospace"/>
            </a:endParaRPr>
          </a:p>
          <a:p>
            <a:pPr marL="0" indent="0" algn="l"/>
            <a:r>
              <a:rPr sz="1600" b="0" i="0">
                <a:solidFill>
                  <a:srgbClr val="CC99CD"/>
                </a:solidFill>
                <a:latin typeface="monospace"/>
                <a:ea typeface="monospace"/>
              </a:rPr>
              <a:t>print</a:t>
            </a:r>
            <a:r>
              <a:rPr sz="1600" b="0" i="0">
                <a:solidFill>
                  <a:srgbClr val="CCCCCC"/>
                </a:solidFill>
                <a:latin typeface="monospace"/>
                <a:ea typeface="monospace"/>
              </a:rPr>
              <a:t>(</a:t>
            </a:r>
            <a:r>
              <a:rPr sz="1600" b="0" i="0">
                <a:solidFill>
                  <a:srgbClr val="7EC699"/>
                </a:solidFill>
                <a:latin typeface="monospace"/>
                <a:ea typeface="monospace"/>
              </a:rPr>
              <a:t>"Hello {}. How are you?"</a:t>
            </a:r>
            <a:r>
              <a:rPr sz="1600" b="0" i="0">
                <a:solidFill>
                  <a:srgbClr val="CCCCCC"/>
                </a:solidFill>
                <a:latin typeface="monospace"/>
                <a:ea typeface="monospace"/>
              </a:rPr>
              <a:t>.format(name))</a:t>
            </a:r>
            <a:endParaRPr sz="1600" b="0" i="0">
              <a:solidFill>
                <a:srgbClr val="CCCCCC"/>
              </a:solidFill>
              <a:latin typeface="monospace"/>
              <a:ea typeface="monospace"/>
            </a:endParaRPr>
          </a:p>
        </p:txBody>
      </p:sp>
      <p:pic>
        <p:nvPicPr>
          <p:cNvPr id="8" name="Picture 7" descr="command_prompt"/>
          <p:cNvPicPr>
            <a:picLocks noChangeAspect="1"/>
          </p:cNvPicPr>
          <p:nvPr/>
        </p:nvPicPr>
        <p:blipFill>
          <a:blip r:embed="rId3"/>
          <a:stretch>
            <a:fillRect/>
          </a:stretch>
        </p:blipFill>
        <p:spPr>
          <a:xfrm>
            <a:off x="3581400" y="3491230"/>
            <a:ext cx="5715000" cy="18097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14960" y="384492"/>
            <a:ext cx="5080000" cy="2304415"/>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Conditional Statement</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Indentation in Python</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Need of Conditional Statement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Comparison Operators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Logical oper</a:t>
            </a:r>
            <a:r>
              <a:rPr lang="en-US" sz="1600" u="sng">
                <a:solidFill>
                  <a:srgbClr val="0000FF"/>
                </a:solidFill>
                <a:latin typeface="Arial" panose="020B0604020202020204"/>
                <a:ea typeface="Times New Roman" panose="02020603050405020304"/>
                <a:hlinkClick r:id="rId5" tooltip="Add sub topic content"/>
              </a:rPr>
              <a:t>ators</a:t>
            </a:r>
            <a:endParaRPr sz="1600" u="sng">
              <a:solidFill>
                <a:srgbClr val="0000FF"/>
              </a:solidFill>
              <a:latin typeface="Arial" panose="020B0604020202020204"/>
              <a:ea typeface="Times New Roman" panose="02020603050405020304"/>
              <a:hlinkClick r:id="rId5"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sym typeface="+mn-ea"/>
                <a:hlinkClick r:id="rId6" tooltip="Add sub topic content"/>
              </a:rPr>
              <a:t>if...else statement</a:t>
            </a:r>
            <a:r>
              <a:rPr sz="1600">
                <a:solidFill>
                  <a:srgbClr val="333333"/>
                </a:solidFill>
                <a:latin typeface="Arial" panose="020B0604020202020204"/>
                <a:ea typeface="Times New Roman" panose="02020603050405020304"/>
                <a:sym typeface="+mn-ea"/>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sym typeface="+mn-ea"/>
                <a:hlinkClick r:id="rId7" tooltip="Add sub topic content"/>
              </a:rPr>
              <a:t>elif statements</a:t>
            </a:r>
            <a:r>
              <a:rPr sz="1600" u="sng">
                <a:solidFill>
                  <a:srgbClr val="0000FF"/>
                </a:solidFill>
                <a:latin typeface="Arial" panose="020B0604020202020204"/>
                <a:ea typeface="Times New Roman" panose="02020603050405020304"/>
                <a:hlinkClick r:id="rId5" tooltip="Add sub topic content"/>
              </a:rPr>
              <a:t>ators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8"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p:txBody>
      </p:sp>
      <p:sp>
        <p:nvSpPr>
          <p:cNvPr id="3" name="Text Box 2"/>
          <p:cNvSpPr txBox="1"/>
          <p:nvPr/>
        </p:nvSpPr>
        <p:spPr>
          <a:xfrm>
            <a:off x="413385" y="2876550"/>
            <a:ext cx="6096000" cy="368300"/>
          </a:xfrm>
          <a:prstGeom prst="rect">
            <a:avLst/>
          </a:prstGeom>
          <a:noFill/>
        </p:spPr>
        <p:txBody>
          <a:bodyPr wrap="square" rtlCol="0" anchor="t">
            <a:spAutoFit/>
          </a:bodyPr>
          <a:p>
            <a:pPr marL="285750" indent="-285750">
              <a:buFont typeface="Arial" panose="020B0604020202020204" pitchFamily="34" charset="0"/>
              <a:buChar char="•"/>
            </a:pPr>
            <a:r>
              <a:rPr lang="en-US">
                <a:sym typeface="+mn-ea"/>
              </a:rPr>
              <a:t>https://www.tutorialspoint.com/python/index.htm</a:t>
            </a:r>
            <a:endParaRPr lang="en-US">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83845" y="232728"/>
            <a:ext cx="5080000" cy="2797175"/>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Loops in Python</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Loops in Python</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range() function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Need of Loop</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for loop</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while loop</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7" tooltip="Add sub topic content"/>
              </a:rPr>
              <a:t>Continue, break and pass keyword</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8" tooltip="Add sub topic content"/>
              </a:rPr>
              <a:t>Nested loop</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9" tooltip="Add sub topic content"/>
              </a:rPr>
              <a:t>Mini Project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0"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p:txBody>
      </p:sp>
      <p:sp>
        <p:nvSpPr>
          <p:cNvPr id="3" name="Text Box 2"/>
          <p:cNvSpPr txBox="1"/>
          <p:nvPr/>
        </p:nvSpPr>
        <p:spPr>
          <a:xfrm>
            <a:off x="283845" y="3030220"/>
            <a:ext cx="6096000" cy="368300"/>
          </a:xfrm>
          <a:prstGeom prst="rect">
            <a:avLst/>
          </a:prstGeom>
          <a:noFill/>
        </p:spPr>
        <p:txBody>
          <a:bodyPr wrap="square" rtlCol="0" anchor="t">
            <a:spAutoFit/>
          </a:bodyPr>
          <a:p>
            <a:pPr indent="0">
              <a:buFont typeface="Arial" panose="020B0604020202020204" pitchFamily="34" charset="0"/>
              <a:buNone/>
            </a:pPr>
            <a:r>
              <a:rPr lang="en-US">
                <a:sym typeface="+mn-ea"/>
              </a:rPr>
              <a:t>https://www.tutorialspoint.com/python/index.htm</a:t>
            </a:r>
            <a:endParaRPr lang="en-US">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30505" y="276225"/>
            <a:ext cx="10410825" cy="2553335"/>
          </a:xfrm>
          <a:prstGeom prst="rect">
            <a:avLst/>
          </a:prstGeom>
        </p:spPr>
        <p:txBody>
          <a:bodyPr wrap="square">
            <a:spAutoFit/>
          </a:bodyPr>
          <a:p>
            <a:pPr marL="0" indent="0"/>
            <a:endParaRPr sz="1600" b="0" i="0">
              <a:solidFill>
                <a:srgbClr val="001D35"/>
              </a:solidFill>
              <a:latin typeface="Arial" panose="020B0604020202020204" pitchFamily="34" charset="0"/>
              <a:ea typeface="Google Sans"/>
              <a:cs typeface="Arial" panose="020B0604020202020204" pitchFamily="34" charset="0"/>
            </a:endParaRPr>
          </a:p>
          <a:p>
            <a:pPr marL="0" indent="0"/>
            <a:r>
              <a:rPr lang="en-US" altLang="en-US" sz="1600" b="0" i="0">
                <a:solidFill>
                  <a:srgbClr val="001D35"/>
                </a:solidFill>
                <a:latin typeface="Arial" panose="020B0604020202020204" pitchFamily="34" charset="0"/>
                <a:ea typeface="Google Sans"/>
                <a:cs typeface="Arial" panose="020B0604020202020204" pitchFamily="34" charset="0"/>
              </a:rPr>
              <a:t>Loops in Python are used to repeat actions efficiently. The main types are For loops (counting through items) and While loops (based on conditions). Additionally, Nested Loops allow looping within loops for more complex tasks.</a:t>
            </a:r>
            <a:endParaRPr lang="en-US" altLang="en-US" sz="1600" b="0" i="0">
              <a:solidFill>
                <a:srgbClr val="001D35"/>
              </a:solidFill>
              <a:latin typeface="Arial" panose="020B0604020202020204" pitchFamily="34" charset="0"/>
              <a:ea typeface="Google Sans"/>
              <a:cs typeface="Arial" panose="020B0604020202020204" pitchFamily="34" charset="0"/>
            </a:endParaRPr>
          </a:p>
          <a:p>
            <a:pPr marL="0" indent="0"/>
            <a:endParaRPr lang="en-US" altLang="en-US" sz="1600" b="0" i="0">
              <a:solidFill>
                <a:srgbClr val="001D35"/>
              </a:solidFill>
              <a:latin typeface="Arial" panose="020B0604020202020204" pitchFamily="34" charset="0"/>
              <a:ea typeface="Google Sans"/>
              <a:cs typeface="Arial" panose="020B0604020202020204" pitchFamily="34" charset="0"/>
            </a:endParaRPr>
          </a:p>
          <a:p>
            <a:pPr marL="0" indent="0"/>
            <a:r>
              <a:rPr sz="1600">
                <a:solidFill>
                  <a:srgbClr val="001D35"/>
                </a:solidFill>
                <a:latin typeface="Arial" panose="020B0604020202020204" pitchFamily="34" charset="0"/>
                <a:ea typeface="Google Sans"/>
                <a:cs typeface="Arial" panose="020B0604020202020204" pitchFamily="34" charset="0"/>
                <a:sym typeface="+mn-ea"/>
              </a:rPr>
              <a:t>In Python, loops are used to repeatedly execute a block of code. </a:t>
            </a:r>
            <a:endParaRPr sz="1600">
              <a:solidFill>
                <a:srgbClr val="001D35"/>
              </a:solidFill>
              <a:latin typeface="Arial" panose="020B0604020202020204" pitchFamily="34" charset="0"/>
              <a:ea typeface="Google Sans"/>
              <a:cs typeface="Arial" panose="020B0604020202020204" pitchFamily="34" charset="0"/>
              <a:sym typeface="+mn-ea"/>
            </a:endParaRPr>
          </a:p>
          <a:p>
            <a:pPr marL="0" indent="0"/>
            <a:endParaRPr sz="1600">
              <a:solidFill>
                <a:srgbClr val="001D35"/>
              </a:solidFill>
              <a:latin typeface="Arial" panose="020B0604020202020204" pitchFamily="34" charset="0"/>
              <a:ea typeface="Google Sans"/>
              <a:cs typeface="Arial" panose="020B0604020202020204" pitchFamily="34" charset="0"/>
              <a:sym typeface="+mn-ea"/>
            </a:endParaRPr>
          </a:p>
          <a:p>
            <a:pPr marL="0" indent="0"/>
            <a:r>
              <a:rPr sz="1600">
                <a:solidFill>
                  <a:srgbClr val="001D35"/>
                </a:solidFill>
                <a:latin typeface="Arial" panose="020B0604020202020204" pitchFamily="34" charset="0"/>
                <a:ea typeface="Google Sans"/>
                <a:cs typeface="Arial" panose="020B0604020202020204" pitchFamily="34" charset="0"/>
                <a:sym typeface="+mn-ea"/>
              </a:rPr>
              <a:t>There are two main types of loops: </a:t>
            </a:r>
            <a:endParaRPr sz="1600">
              <a:solidFill>
                <a:srgbClr val="001D35"/>
              </a:solidFill>
              <a:latin typeface="Arial" panose="020B0604020202020204" pitchFamily="34" charset="0"/>
              <a:ea typeface="Google Sans"/>
              <a:cs typeface="Arial" panose="020B0604020202020204" pitchFamily="34" charset="0"/>
              <a:sym typeface="+mn-ea"/>
            </a:endParaRPr>
          </a:p>
          <a:p>
            <a:pPr marL="800100" lvl="1" indent="-342900">
              <a:buAutoNum type="arabicPeriod"/>
            </a:pPr>
            <a:r>
              <a:rPr sz="1600">
                <a:solidFill>
                  <a:srgbClr val="001D35"/>
                </a:solidFill>
                <a:latin typeface="Arial" panose="020B0604020202020204" pitchFamily="34" charset="0"/>
                <a:ea typeface="monospace"/>
                <a:cs typeface="Arial" panose="020B0604020202020204" pitchFamily="34" charset="0"/>
                <a:sym typeface="+mn-ea"/>
              </a:rPr>
              <a:t>for</a:t>
            </a:r>
            <a:r>
              <a:rPr sz="1600">
                <a:solidFill>
                  <a:srgbClr val="001D35"/>
                </a:solidFill>
                <a:latin typeface="Arial" panose="020B0604020202020204" pitchFamily="34" charset="0"/>
                <a:ea typeface="Google Sans"/>
                <a:cs typeface="Arial" panose="020B0604020202020204" pitchFamily="34" charset="0"/>
                <a:sym typeface="+mn-ea"/>
              </a:rPr>
              <a:t> loops</a:t>
            </a:r>
            <a:endParaRPr sz="1600">
              <a:solidFill>
                <a:srgbClr val="001D35"/>
              </a:solidFill>
              <a:latin typeface="Arial" panose="020B0604020202020204" pitchFamily="34" charset="0"/>
              <a:ea typeface="Google Sans"/>
              <a:cs typeface="Arial" panose="020B0604020202020204" pitchFamily="34" charset="0"/>
              <a:sym typeface="+mn-ea"/>
            </a:endParaRPr>
          </a:p>
          <a:p>
            <a:pPr marL="800100" lvl="1" indent="-342900">
              <a:buAutoNum type="arabicPeriod"/>
            </a:pPr>
            <a:r>
              <a:rPr sz="1600">
                <a:solidFill>
                  <a:srgbClr val="001D35"/>
                </a:solidFill>
                <a:latin typeface="Arial" panose="020B0604020202020204" pitchFamily="34" charset="0"/>
                <a:ea typeface="monospace"/>
                <a:cs typeface="Arial" panose="020B0604020202020204" pitchFamily="34" charset="0"/>
                <a:sym typeface="+mn-ea"/>
              </a:rPr>
              <a:t>while</a:t>
            </a:r>
            <a:r>
              <a:rPr sz="1600">
                <a:solidFill>
                  <a:srgbClr val="001D35"/>
                </a:solidFill>
                <a:latin typeface="Arial" panose="020B0604020202020204" pitchFamily="34" charset="0"/>
                <a:ea typeface="Google Sans"/>
                <a:cs typeface="Arial" panose="020B0604020202020204" pitchFamily="34" charset="0"/>
                <a:sym typeface="+mn-ea"/>
              </a:rPr>
              <a:t> loops</a:t>
            </a:r>
            <a:endParaRPr sz="1600" b="0" i="0">
              <a:solidFill>
                <a:srgbClr val="001D35"/>
              </a:solidFill>
              <a:latin typeface="Arial" panose="020B0604020202020204" pitchFamily="34" charset="0"/>
              <a:ea typeface="Google Sans"/>
              <a:cs typeface="Arial" panose="020B0604020202020204" pitchFamily="34" charset="0"/>
            </a:endParaRPr>
          </a:p>
          <a:p>
            <a:pPr marL="0" indent="0"/>
            <a:endParaRPr lang="en-US" altLang="en-US" sz="1600" b="0" i="0">
              <a:solidFill>
                <a:srgbClr val="001D35"/>
              </a:solidFill>
              <a:latin typeface="Arial" panose="020B0604020202020204" pitchFamily="34" charset="0"/>
              <a:ea typeface="Google Sans"/>
              <a:cs typeface="Arial"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253365" y="1106170"/>
            <a:ext cx="9735820" cy="448500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7000" y="224790"/>
            <a:ext cx="4953635" cy="5949315"/>
          </a:xfrm>
          <a:prstGeom prst="rect">
            <a:avLst/>
          </a:prstGeom>
        </p:spPr>
        <p:txBody>
          <a:bodyPr wrap="square">
            <a:spAutoFit/>
          </a:bodyPr>
          <a:p>
            <a:pPr marL="0" indent="0">
              <a:lnSpc>
                <a:spcPct val="100000"/>
              </a:lnSpc>
              <a:spcBef>
                <a:spcPct val="0"/>
              </a:spcBef>
              <a:spcAft>
                <a:spcPct val="0"/>
              </a:spcAft>
              <a:buFont typeface="Arial" panose="020B0604020202020204"/>
              <a:buChar char="•"/>
            </a:pPr>
            <a:r>
              <a:rPr sz="2400" b="1" i="0">
                <a:solidFill>
                  <a:srgbClr val="FF0000"/>
                </a:solidFill>
                <a:latin typeface="Arial" panose="020B0604020202020204" pitchFamily="34" charset="0"/>
                <a:ea typeface="monospace"/>
                <a:cs typeface="Arial" panose="020B0604020202020204" pitchFamily="34" charset="0"/>
              </a:rPr>
              <a:t>break</a:t>
            </a:r>
            <a:r>
              <a:rPr sz="2400" b="1" i="0">
                <a:solidFill>
                  <a:srgbClr val="FF0000"/>
                </a:solidFill>
                <a:latin typeface="Arial" panose="020B0604020202020204" pitchFamily="34" charset="0"/>
                <a:ea typeface="Google Sans"/>
                <a:cs typeface="Arial" panose="020B0604020202020204" pitchFamily="34" charset="0"/>
              </a:rPr>
              <a:t>:</a:t>
            </a:r>
            <a:r>
              <a:rPr b="0" i="0">
                <a:solidFill>
                  <a:srgbClr val="001D35"/>
                </a:solidFill>
                <a:latin typeface="Arial" panose="020B0604020202020204" pitchFamily="34" charset="0"/>
                <a:ea typeface="Google Sans"/>
                <a:cs typeface="Arial" panose="020B0604020202020204" pitchFamily="34" charset="0"/>
              </a:rPr>
              <a:t> It terminates the loop prematurely if a certain condition is met. The program execution resumes at the next statement following the loop.</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1600" b="0" i="0">
                <a:solidFill>
                  <a:srgbClr val="001D35"/>
                </a:solidFill>
                <a:latin typeface="Arial" panose="020B0604020202020204" pitchFamily="34" charset="0"/>
                <a:ea typeface="Google Sans"/>
                <a:cs typeface="Arial" panose="020B0604020202020204" pitchFamily="34" charset="0"/>
              </a:rPr>
              <a:t>Python</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600" b="0" i="0">
                <a:solidFill>
                  <a:srgbClr val="9334E6"/>
                </a:solidFill>
                <a:latin typeface="Arial" panose="020B0604020202020204" pitchFamily="34" charset="0"/>
                <a:ea typeface="monospace"/>
                <a:cs typeface="Arial" panose="020B0604020202020204" pitchFamily="34" charset="0"/>
              </a:rPr>
              <a:t>for</a:t>
            </a:r>
            <a:r>
              <a:rPr sz="1600" b="0" i="0">
                <a:solidFill>
                  <a:srgbClr val="B45908"/>
                </a:solidFill>
                <a:latin typeface="Arial" panose="020B0604020202020204" pitchFamily="34" charset="0"/>
                <a:ea typeface="monospace"/>
                <a:cs typeface="Arial" panose="020B0604020202020204" pitchFamily="34" charset="0"/>
              </a:rPr>
              <a:t>i</a:t>
            </a:r>
            <a:r>
              <a:rPr sz="1600" b="0" i="0">
                <a:solidFill>
                  <a:srgbClr val="9334E6"/>
                </a:solidFill>
                <a:latin typeface="Arial" panose="020B0604020202020204" pitchFamily="34" charset="0"/>
                <a:ea typeface="monospace"/>
                <a:cs typeface="Arial" panose="020B0604020202020204" pitchFamily="34" charset="0"/>
              </a:rPr>
              <a:t>in</a:t>
            </a:r>
            <a:r>
              <a:rPr sz="1600" b="0" i="0">
                <a:solidFill>
                  <a:srgbClr val="001D35"/>
                </a:solidFill>
                <a:latin typeface="Arial" panose="020B0604020202020204" pitchFamily="34" charset="0"/>
                <a:ea typeface="monospace"/>
                <a:cs typeface="Arial" panose="020B0604020202020204" pitchFamily="34" charset="0"/>
              </a:rPr>
              <a:t> range(</a:t>
            </a:r>
            <a:r>
              <a:rPr sz="1600" b="0" i="0">
                <a:solidFill>
                  <a:srgbClr val="B45908"/>
                </a:solidFill>
                <a:latin typeface="Arial" panose="020B0604020202020204" pitchFamily="34" charset="0"/>
                <a:ea typeface="monospace"/>
                <a:cs typeface="Arial" panose="020B0604020202020204" pitchFamily="34" charset="0"/>
              </a:rPr>
              <a:t>10</a:t>
            </a:r>
            <a:r>
              <a:rPr sz="1600" b="0" i="0">
                <a:solidFill>
                  <a:srgbClr val="001D35"/>
                </a:solidFill>
                <a:latin typeface="Arial" panose="020B0604020202020204" pitchFamily="34" charset="0"/>
                <a:ea typeface="monospace"/>
                <a:cs typeface="Arial" panose="020B0604020202020204" pitchFamily="34" charset="0"/>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a:t>
            </a:r>
            <a:r>
              <a:rPr sz="1600" b="0" i="0">
                <a:solidFill>
                  <a:srgbClr val="9334E6"/>
                </a:solidFill>
                <a:latin typeface="Arial" panose="020B0604020202020204" pitchFamily="34" charset="0"/>
                <a:ea typeface="monospace"/>
                <a:cs typeface="Arial" panose="020B0604020202020204" pitchFamily="34" charset="0"/>
              </a:rPr>
              <a:t>if</a:t>
            </a:r>
            <a:r>
              <a:rPr sz="1600" b="0" i="0">
                <a:solidFill>
                  <a:srgbClr val="001D35"/>
                </a:solidFill>
                <a:latin typeface="Arial" panose="020B0604020202020204" pitchFamily="34" charset="0"/>
                <a:ea typeface="monospace"/>
                <a:cs typeface="Arial" panose="020B0604020202020204" pitchFamily="34" charset="0"/>
              </a:rPr>
              <a:t> i == </a:t>
            </a:r>
            <a:r>
              <a:rPr sz="1600" b="0" i="0">
                <a:solidFill>
                  <a:srgbClr val="B45908"/>
                </a:solidFill>
                <a:latin typeface="Arial" panose="020B0604020202020204" pitchFamily="34" charset="0"/>
                <a:ea typeface="monospace"/>
                <a:cs typeface="Arial" panose="020B0604020202020204" pitchFamily="34" charset="0"/>
              </a:rPr>
              <a:t>5</a:t>
            </a:r>
            <a:r>
              <a:rPr sz="1600" b="0" i="0">
                <a:solidFill>
                  <a:srgbClr val="001D35"/>
                </a:solidFill>
                <a:latin typeface="Arial" panose="020B0604020202020204" pitchFamily="34" charset="0"/>
                <a:ea typeface="monospace"/>
                <a:cs typeface="Arial" panose="020B0604020202020204" pitchFamily="34" charset="0"/>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a:t>
            </a:r>
            <a:r>
              <a:rPr sz="1600" b="0" i="0">
                <a:solidFill>
                  <a:srgbClr val="9334E6"/>
                </a:solidFill>
                <a:latin typeface="Arial" panose="020B0604020202020204" pitchFamily="34" charset="0"/>
                <a:ea typeface="monospace"/>
                <a:cs typeface="Arial" panose="020B0604020202020204" pitchFamily="34" charset="0"/>
              </a:rPr>
              <a:t>break</a:t>
            </a:r>
            <a:endParaRPr sz="16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print(i)</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Output: 0 1 2 3 4</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buFont typeface="Arial" panose="020B0604020202020204"/>
              <a:buChar char="•"/>
            </a:pPr>
            <a:r>
              <a:rPr sz="2400" b="1" i="0">
                <a:solidFill>
                  <a:srgbClr val="FF0000"/>
                </a:solidFill>
                <a:latin typeface="Arial" panose="020B0604020202020204" pitchFamily="34" charset="0"/>
                <a:ea typeface="monospace"/>
                <a:cs typeface="Arial" panose="020B0604020202020204" pitchFamily="34" charset="0"/>
              </a:rPr>
              <a:t>continue</a:t>
            </a:r>
            <a:r>
              <a:rPr sz="2400" b="1" i="0">
                <a:solidFill>
                  <a:srgbClr val="FF0000"/>
                </a:solidFill>
                <a:latin typeface="Arial" panose="020B0604020202020204" pitchFamily="34" charset="0"/>
                <a:ea typeface="Google Sans"/>
                <a:cs typeface="Arial" panose="020B0604020202020204" pitchFamily="34" charset="0"/>
              </a:rPr>
              <a:t>: </a:t>
            </a:r>
            <a:r>
              <a:rPr b="0" i="0">
                <a:solidFill>
                  <a:srgbClr val="001D35"/>
                </a:solidFill>
                <a:latin typeface="Arial" panose="020B0604020202020204" pitchFamily="34" charset="0"/>
                <a:ea typeface="Google Sans"/>
                <a:cs typeface="Arial" panose="020B0604020202020204" pitchFamily="34" charset="0"/>
              </a:rPr>
              <a:t>It skips the rest of the current iteration of the loop and proceeds to the next iteration. The statements after </a:t>
            </a:r>
            <a:r>
              <a:rPr b="0" i="0">
                <a:solidFill>
                  <a:srgbClr val="001D35"/>
                </a:solidFill>
                <a:latin typeface="Arial" panose="020B0604020202020204" pitchFamily="34" charset="0"/>
                <a:ea typeface="monospace"/>
                <a:cs typeface="Arial" panose="020B0604020202020204" pitchFamily="34" charset="0"/>
              </a:rPr>
              <a:t>continue</a:t>
            </a:r>
            <a:r>
              <a:rPr b="0" i="0">
                <a:solidFill>
                  <a:srgbClr val="001D35"/>
                </a:solidFill>
                <a:latin typeface="Arial" panose="020B0604020202020204" pitchFamily="34" charset="0"/>
                <a:ea typeface="Google Sans"/>
                <a:cs typeface="Arial" panose="020B0604020202020204" pitchFamily="34" charset="0"/>
              </a:rPr>
              <a:t> in the current iteration are not executed. </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1600" b="0" i="0">
                <a:solidFill>
                  <a:srgbClr val="001D35"/>
                </a:solidFill>
                <a:latin typeface="Arial" panose="020B0604020202020204" pitchFamily="34" charset="0"/>
                <a:ea typeface="Google Sans"/>
                <a:cs typeface="Arial" panose="020B0604020202020204" pitchFamily="34" charset="0"/>
              </a:rPr>
              <a:t>Python</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600" b="0" i="0">
                <a:solidFill>
                  <a:srgbClr val="9334E6"/>
                </a:solidFill>
                <a:latin typeface="Arial" panose="020B0604020202020204" pitchFamily="34" charset="0"/>
                <a:ea typeface="monospace"/>
                <a:cs typeface="Arial" panose="020B0604020202020204" pitchFamily="34" charset="0"/>
              </a:rPr>
              <a:t>for</a:t>
            </a:r>
            <a:r>
              <a:rPr sz="1600" b="0" i="0">
                <a:solidFill>
                  <a:srgbClr val="B45908"/>
                </a:solidFill>
                <a:latin typeface="Arial" panose="020B0604020202020204" pitchFamily="34" charset="0"/>
                <a:ea typeface="monospace"/>
                <a:cs typeface="Arial" panose="020B0604020202020204" pitchFamily="34" charset="0"/>
              </a:rPr>
              <a:t>i</a:t>
            </a:r>
            <a:r>
              <a:rPr sz="1600" b="0" i="0">
                <a:solidFill>
                  <a:srgbClr val="9334E6"/>
                </a:solidFill>
                <a:latin typeface="Arial" panose="020B0604020202020204" pitchFamily="34" charset="0"/>
                <a:ea typeface="monospace"/>
                <a:cs typeface="Arial" panose="020B0604020202020204" pitchFamily="34" charset="0"/>
              </a:rPr>
              <a:t>in</a:t>
            </a:r>
            <a:r>
              <a:rPr sz="1600" b="0" i="0">
                <a:solidFill>
                  <a:srgbClr val="001D35"/>
                </a:solidFill>
                <a:latin typeface="Arial" panose="020B0604020202020204" pitchFamily="34" charset="0"/>
                <a:ea typeface="monospace"/>
                <a:cs typeface="Arial" panose="020B0604020202020204" pitchFamily="34" charset="0"/>
              </a:rPr>
              <a:t> range(</a:t>
            </a:r>
            <a:r>
              <a:rPr sz="1600" b="0" i="0">
                <a:solidFill>
                  <a:srgbClr val="B45908"/>
                </a:solidFill>
                <a:latin typeface="Arial" panose="020B0604020202020204" pitchFamily="34" charset="0"/>
                <a:ea typeface="monospace"/>
                <a:cs typeface="Arial" panose="020B0604020202020204" pitchFamily="34" charset="0"/>
              </a:rPr>
              <a:t>10</a:t>
            </a:r>
            <a:r>
              <a:rPr sz="1600" b="0" i="0">
                <a:solidFill>
                  <a:srgbClr val="001D35"/>
                </a:solidFill>
                <a:latin typeface="Arial" panose="020B0604020202020204" pitchFamily="34" charset="0"/>
                <a:ea typeface="monospace"/>
                <a:cs typeface="Arial" panose="020B0604020202020204" pitchFamily="34" charset="0"/>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a:t>
            </a:r>
            <a:r>
              <a:rPr sz="1600" b="0" i="0">
                <a:solidFill>
                  <a:srgbClr val="9334E6"/>
                </a:solidFill>
                <a:latin typeface="Arial" panose="020B0604020202020204" pitchFamily="34" charset="0"/>
                <a:ea typeface="monospace"/>
                <a:cs typeface="Arial" panose="020B0604020202020204" pitchFamily="34" charset="0"/>
              </a:rPr>
              <a:t>if</a:t>
            </a:r>
            <a:r>
              <a:rPr sz="1600" b="0" i="0">
                <a:solidFill>
                  <a:srgbClr val="001D35"/>
                </a:solidFill>
                <a:latin typeface="Arial" panose="020B0604020202020204" pitchFamily="34" charset="0"/>
                <a:ea typeface="monospace"/>
                <a:cs typeface="Arial" panose="020B0604020202020204" pitchFamily="34" charset="0"/>
              </a:rPr>
              <a:t> i % </a:t>
            </a:r>
            <a:r>
              <a:rPr sz="1600" b="0" i="0">
                <a:solidFill>
                  <a:srgbClr val="B45908"/>
                </a:solidFill>
                <a:latin typeface="Arial" panose="020B0604020202020204" pitchFamily="34" charset="0"/>
                <a:ea typeface="monospace"/>
                <a:cs typeface="Arial" panose="020B0604020202020204" pitchFamily="34" charset="0"/>
              </a:rPr>
              <a:t>2</a:t>
            </a:r>
            <a:r>
              <a:rPr sz="1600" b="0" i="0">
                <a:solidFill>
                  <a:srgbClr val="001D35"/>
                </a:solidFill>
                <a:latin typeface="Arial" panose="020B0604020202020204" pitchFamily="34" charset="0"/>
                <a:ea typeface="monospace"/>
                <a:cs typeface="Arial" panose="020B0604020202020204" pitchFamily="34" charset="0"/>
              </a:rPr>
              <a:t> == </a:t>
            </a:r>
            <a:r>
              <a:rPr sz="1600" b="0" i="0">
                <a:solidFill>
                  <a:srgbClr val="B45908"/>
                </a:solidFill>
                <a:latin typeface="Arial" panose="020B0604020202020204" pitchFamily="34" charset="0"/>
                <a:ea typeface="monospace"/>
                <a:cs typeface="Arial" panose="020B0604020202020204" pitchFamily="34" charset="0"/>
              </a:rPr>
              <a:t>0</a:t>
            </a:r>
            <a:r>
              <a:rPr sz="1600" b="0" i="0">
                <a:solidFill>
                  <a:srgbClr val="001D35"/>
                </a:solidFill>
                <a:latin typeface="Arial" panose="020B0604020202020204" pitchFamily="34" charset="0"/>
                <a:ea typeface="monospace"/>
                <a:cs typeface="Arial" panose="020B0604020202020204" pitchFamily="34" charset="0"/>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a:t>
            </a:r>
            <a:r>
              <a:rPr sz="1600" b="0" i="0">
                <a:solidFill>
                  <a:srgbClr val="9334E6"/>
                </a:solidFill>
                <a:latin typeface="Arial" panose="020B0604020202020204" pitchFamily="34" charset="0"/>
                <a:ea typeface="monospace"/>
                <a:cs typeface="Arial" panose="020B0604020202020204" pitchFamily="34" charset="0"/>
              </a:rPr>
              <a:t>continue</a:t>
            </a:r>
            <a:endParaRPr sz="16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print(i)</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b="0" i="0">
                <a:solidFill>
                  <a:srgbClr val="001D35"/>
                </a:solidFill>
                <a:latin typeface="Arial" panose="020B0604020202020204" pitchFamily="34" charset="0"/>
                <a:ea typeface="monospace"/>
                <a:cs typeface="Arial" panose="020B0604020202020204" pitchFamily="34" charset="0"/>
              </a:rPr>
              <a:t># Output: 1 3 5 7 9</a:t>
            </a:r>
            <a:endParaRPr sz="1600" b="0" i="0">
              <a:solidFill>
                <a:srgbClr val="001D35"/>
              </a:solidFill>
              <a:latin typeface="Arial" panose="020B0604020202020204" pitchFamily="34" charset="0"/>
              <a:ea typeface="monospace"/>
              <a:cs typeface="Arial" panose="020B0604020202020204" pitchFamily="34" charset="0"/>
            </a:endParaRPr>
          </a:p>
        </p:txBody>
      </p:sp>
      <p:sp>
        <p:nvSpPr>
          <p:cNvPr id="3" name="Text Box 2"/>
          <p:cNvSpPr txBox="1"/>
          <p:nvPr/>
        </p:nvSpPr>
        <p:spPr>
          <a:xfrm>
            <a:off x="5535930" y="150495"/>
            <a:ext cx="6096000" cy="2989580"/>
          </a:xfrm>
          <a:prstGeom prst="rect">
            <a:avLst/>
          </a:prstGeom>
          <a:noFill/>
        </p:spPr>
        <p:txBody>
          <a:bodyPr wrap="square" rtlCol="0" anchor="t">
            <a:spAutoFit/>
          </a:bodyPr>
          <a:p>
            <a:pPr marL="0" indent="0">
              <a:lnSpc>
                <a:spcPct val="100000"/>
              </a:lnSpc>
              <a:spcBef>
                <a:spcPct val="0"/>
              </a:spcBef>
              <a:spcAft>
                <a:spcPct val="0"/>
              </a:spcAft>
              <a:buFont typeface="Arial" panose="020B0604020202020204"/>
              <a:buChar char="•"/>
            </a:pPr>
            <a:r>
              <a:rPr sz="2800" b="1">
                <a:solidFill>
                  <a:srgbClr val="FF0000"/>
                </a:solidFill>
                <a:latin typeface="Arial" panose="020B0604020202020204" pitchFamily="34" charset="0"/>
                <a:ea typeface="monospace"/>
                <a:cs typeface="Arial" panose="020B0604020202020204" pitchFamily="34" charset="0"/>
                <a:sym typeface="+mn-ea"/>
              </a:rPr>
              <a:t>pass</a:t>
            </a:r>
            <a:r>
              <a:rPr sz="2800" b="1">
                <a:solidFill>
                  <a:srgbClr val="FF0000"/>
                </a:solidFill>
                <a:latin typeface="Arial" panose="020B0604020202020204" pitchFamily="34" charset="0"/>
                <a:ea typeface="Google Sans"/>
                <a:cs typeface="Arial" panose="020B0604020202020204" pitchFamily="34" charset="0"/>
                <a:sym typeface="+mn-ea"/>
              </a:rPr>
              <a:t>:</a:t>
            </a:r>
            <a:r>
              <a:rPr>
                <a:solidFill>
                  <a:srgbClr val="001D35"/>
                </a:solidFill>
                <a:latin typeface="Arial" panose="020B0604020202020204" pitchFamily="34" charset="0"/>
                <a:ea typeface="Google Sans"/>
                <a:cs typeface="Arial" panose="020B0604020202020204" pitchFamily="34" charset="0"/>
                <a:sym typeface="+mn-ea"/>
              </a:rPr>
              <a:t> It is a null operation, meaning it does nothing. It is used as a placeholder when a statement is syntactically required, but no action needs to be performed. It's often used when defining functions or classes that will be implemented later.</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1600">
                <a:solidFill>
                  <a:srgbClr val="001D35"/>
                </a:solidFill>
                <a:latin typeface="Arial" panose="020B0604020202020204" pitchFamily="34" charset="0"/>
                <a:ea typeface="Google Sans"/>
                <a:cs typeface="Arial" panose="020B0604020202020204" pitchFamily="34" charset="0"/>
                <a:sym typeface="+mn-ea"/>
              </a:rPr>
              <a:t>Python</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600">
                <a:solidFill>
                  <a:srgbClr val="9334E6"/>
                </a:solidFill>
                <a:latin typeface="Arial" panose="020B0604020202020204" pitchFamily="34" charset="0"/>
                <a:ea typeface="monospace"/>
                <a:cs typeface="Arial" panose="020B0604020202020204" pitchFamily="34" charset="0"/>
                <a:sym typeface="+mn-ea"/>
              </a:rPr>
              <a:t>def</a:t>
            </a:r>
            <a:r>
              <a:rPr sz="1600">
                <a:solidFill>
                  <a:srgbClr val="B45908"/>
                </a:solidFill>
                <a:latin typeface="Arial" panose="020B0604020202020204" pitchFamily="34" charset="0"/>
                <a:ea typeface="monospace"/>
                <a:cs typeface="Arial" panose="020B0604020202020204" pitchFamily="34" charset="0"/>
                <a:sym typeface="+mn-ea"/>
              </a:rPr>
              <a:t>my_function</a:t>
            </a:r>
            <a:r>
              <a:rPr sz="1600">
                <a:solidFill>
                  <a:srgbClr val="001D35"/>
                </a:solidFill>
                <a:latin typeface="Arial" panose="020B0604020202020204" pitchFamily="34" charset="0"/>
                <a:ea typeface="monospace"/>
                <a:cs typeface="Arial" panose="020B0604020202020204" pitchFamily="34" charset="0"/>
                <a:sym typeface="+mn-ea"/>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a:solidFill>
                  <a:srgbClr val="001D35"/>
                </a:solidFill>
                <a:latin typeface="Arial" panose="020B0604020202020204" pitchFamily="34" charset="0"/>
                <a:ea typeface="monospace"/>
                <a:cs typeface="Arial" panose="020B0604020202020204" pitchFamily="34" charset="0"/>
                <a:sym typeface="+mn-ea"/>
              </a:rPr>
              <a:t>    </a:t>
            </a:r>
            <a:r>
              <a:rPr sz="1600">
                <a:solidFill>
                  <a:srgbClr val="9334E6"/>
                </a:solidFill>
                <a:latin typeface="Arial" panose="020B0604020202020204" pitchFamily="34" charset="0"/>
                <a:ea typeface="monospace"/>
                <a:cs typeface="Arial" panose="020B0604020202020204" pitchFamily="34" charset="0"/>
                <a:sym typeface="+mn-ea"/>
              </a:rPr>
              <a:t>pass</a:t>
            </a:r>
            <a:endParaRPr sz="16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a:solidFill>
                  <a:srgbClr val="9334E6"/>
                </a:solidFill>
                <a:latin typeface="Arial" panose="020B0604020202020204" pitchFamily="34" charset="0"/>
                <a:ea typeface="monospace"/>
                <a:cs typeface="Arial" panose="020B0604020202020204" pitchFamily="34" charset="0"/>
                <a:sym typeface="+mn-ea"/>
              </a:rPr>
              <a:t>class</a:t>
            </a:r>
            <a:r>
              <a:rPr sz="1600">
                <a:solidFill>
                  <a:srgbClr val="996900"/>
                </a:solidFill>
                <a:latin typeface="Arial" panose="020B0604020202020204" pitchFamily="34" charset="0"/>
                <a:ea typeface="monospace"/>
                <a:cs typeface="Arial" panose="020B0604020202020204" pitchFamily="34" charset="0"/>
                <a:sym typeface="+mn-ea"/>
              </a:rPr>
              <a:t>MyClass</a:t>
            </a:r>
            <a:r>
              <a:rPr sz="1600">
                <a:solidFill>
                  <a:srgbClr val="001D35"/>
                </a:solidFill>
                <a:latin typeface="Arial" panose="020B0604020202020204" pitchFamily="34" charset="0"/>
                <a:ea typeface="monospace"/>
                <a:cs typeface="Arial" panose="020B0604020202020204" pitchFamily="34" charset="0"/>
                <a:sym typeface="+mn-ea"/>
              </a:rPr>
              <a:t>:</a:t>
            </a:r>
            <a:endParaRPr sz="16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600">
                <a:solidFill>
                  <a:srgbClr val="001D35"/>
                </a:solidFill>
                <a:latin typeface="Arial" panose="020B0604020202020204" pitchFamily="34" charset="0"/>
                <a:ea typeface="monospace"/>
                <a:cs typeface="Arial" panose="020B0604020202020204" pitchFamily="34" charset="0"/>
                <a:sym typeface="+mn-ea"/>
              </a:rPr>
              <a:t>    pass</a:t>
            </a:r>
            <a:endParaRPr lang="en-US" sz="1600">
              <a:solidFill>
                <a:srgbClr val="001D35"/>
              </a:solidFill>
              <a:latin typeface="Arial" panose="020B0604020202020204" pitchFamily="34" charset="0"/>
              <a:ea typeface="monospace"/>
              <a:cs typeface="Arial" panose="020B0604020202020204" pitchFamily="34" charset="0"/>
              <a:sym typeface="+mn-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19405" y="496570"/>
            <a:ext cx="11301095" cy="5742305"/>
          </a:xfrm>
          <a:prstGeom prst="rect">
            <a:avLst/>
          </a:prstGeom>
        </p:spPr>
      </p:pic>
      <p:sp>
        <p:nvSpPr>
          <p:cNvPr id="3" name="Text Box 2"/>
          <p:cNvSpPr txBox="1"/>
          <p:nvPr/>
        </p:nvSpPr>
        <p:spPr>
          <a:xfrm>
            <a:off x="481965" y="130175"/>
            <a:ext cx="4064000" cy="368300"/>
          </a:xfrm>
          <a:prstGeom prst="rect">
            <a:avLst/>
          </a:prstGeom>
          <a:noFill/>
        </p:spPr>
        <p:txBody>
          <a:bodyPr wrap="square" rtlCol="0">
            <a:spAutoFit/>
          </a:bodyPr>
          <a:p>
            <a:r>
              <a:rPr lang="en-US"/>
              <a:t>NESTED LOOPS </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322705" y="887730"/>
            <a:ext cx="4064000" cy="1476375"/>
          </a:xfrm>
          <a:prstGeom prst="rect">
            <a:avLst/>
          </a:prstGeom>
          <a:noFill/>
        </p:spPr>
        <p:txBody>
          <a:bodyPr wrap="square" rtlCol="0">
            <a:spAutoFit/>
          </a:bodyPr>
          <a:p>
            <a:pPr marL="285750" indent="-285750">
              <a:buFont typeface="Arial" panose="020B0604020202020204" pitchFamily="34" charset="0"/>
              <a:buChar char="•"/>
            </a:pPr>
            <a:r>
              <a:rPr lang="en-US"/>
              <a:t>What is Language?</a:t>
            </a:r>
            <a:endParaRPr lang="en-US"/>
          </a:p>
          <a:p>
            <a:pPr marL="285750" indent="-285750">
              <a:buFont typeface="Arial" panose="020B0604020202020204" pitchFamily="34" charset="0"/>
              <a:buChar char="•"/>
            </a:pPr>
            <a:r>
              <a:rPr lang="en-US"/>
              <a:t>what is Programming language?</a:t>
            </a:r>
            <a:endParaRPr lang="en-US"/>
          </a:p>
          <a:p>
            <a:pPr marL="285750" indent="-285750">
              <a:buFont typeface="Arial" panose="020B0604020202020204" pitchFamily="34" charset="0"/>
              <a:buChar char="•"/>
            </a:pPr>
            <a:r>
              <a:rPr lang="en-US"/>
              <a:t>Types of </a:t>
            </a:r>
            <a:r>
              <a:rPr lang="en-US">
                <a:sym typeface="+mn-ea"/>
              </a:rPr>
              <a:t>Programming language?</a:t>
            </a:r>
            <a:endParaRPr lang="en-US">
              <a:sym typeface="+mn-ea"/>
            </a:endParaRPr>
          </a:p>
          <a:p>
            <a:pPr marL="285750" indent="-285750">
              <a:buFont typeface="Arial" panose="020B0604020202020204" pitchFamily="34" charset="0"/>
              <a:buChar char="•"/>
            </a:pPr>
            <a:r>
              <a:rPr lang="en-US"/>
              <a:t>PYTHON</a:t>
            </a:r>
            <a:endParaRPr lang="en-US"/>
          </a:p>
          <a:p>
            <a:pPr marL="285750" indent="-285750">
              <a:buFont typeface="Arial" panose="020B0604020202020204" pitchFamily="34" charset="0"/>
              <a:buChar char="•"/>
            </a:pPr>
            <a:r>
              <a:rPr lang="en-US"/>
              <a:t>Then why Python?</a:t>
            </a: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52095" y="244793"/>
            <a:ext cx="5080000" cy="2661285"/>
          </a:xfrm>
          <a:prstGeom prst="rect">
            <a:avLst/>
          </a:prstGeom>
        </p:spPr>
        <p:txBody>
          <a:bodyPr>
            <a:spAutoFit/>
          </a:bodyPr>
          <a:p>
            <a:pPr marL="0" indent="0" algn="l" fontAlgn="base">
              <a:spcBef>
                <a:spcPct val="0"/>
              </a:spcBef>
              <a:spcAft>
                <a:spcPct val="0"/>
              </a:spcAft>
            </a:pPr>
            <a:r>
              <a:rPr sz="2100" b="1" i="0">
                <a:solidFill>
                  <a:srgbClr val="273239"/>
                </a:solidFill>
                <a:latin typeface="Nunito"/>
                <a:ea typeface="Nunito"/>
              </a:rPr>
              <a:t>While Loop in Python</a:t>
            </a:r>
            <a:endParaRPr sz="2100" b="1" i="0">
              <a:solidFill>
                <a:srgbClr val="273239"/>
              </a:solidFill>
              <a:latin typeface="Nunito"/>
              <a:ea typeface="Nunito"/>
            </a:endParaRPr>
          </a:p>
          <a:p>
            <a:pPr marL="0" indent="0" algn="l" fontAlgn="base">
              <a:spcBef>
                <a:spcPct val="0"/>
              </a:spcBef>
              <a:spcAft>
                <a:spcPct val="0"/>
              </a:spcAft>
            </a:pPr>
            <a:r>
              <a:rPr sz="1600" b="0" i="0">
                <a:solidFill>
                  <a:srgbClr val="273239"/>
                </a:solidFill>
                <a:latin typeface="Nunito"/>
                <a:ea typeface="Nunito"/>
              </a:rPr>
              <a:t>In </a:t>
            </a:r>
            <a:r>
              <a:rPr sz="1600" b="0" i="0" u="sng">
                <a:solidFill>
                  <a:srgbClr val="357960"/>
                </a:solidFill>
                <a:latin typeface="Nunito"/>
                <a:ea typeface="Nunito"/>
                <a:hlinkClick r:id="rId1"/>
              </a:rPr>
              <a:t>Python</a:t>
            </a:r>
            <a:r>
              <a:rPr sz="1600" b="0" i="0">
                <a:solidFill>
                  <a:srgbClr val="273239"/>
                </a:solidFill>
                <a:latin typeface="Nunito"/>
                <a:ea typeface="Nunito"/>
              </a:rPr>
              <a:t>, a </a:t>
            </a:r>
            <a:r>
              <a:rPr sz="1600" b="0" i="0" u="sng">
                <a:solidFill>
                  <a:srgbClr val="357960"/>
                </a:solidFill>
                <a:latin typeface="Nunito"/>
                <a:ea typeface="Nunito"/>
                <a:hlinkClick r:id="rId2"/>
              </a:rPr>
              <a:t>while loop</a:t>
            </a:r>
            <a:r>
              <a:rPr sz="1600" b="0" i="0">
                <a:solidFill>
                  <a:srgbClr val="273239"/>
                </a:solidFill>
                <a:latin typeface="Nunito"/>
                <a:ea typeface="Nunito"/>
              </a:rPr>
              <a:t> is used to execute a block of statements repeatedly until a given condition is satisfied. When the condition becomes false, the line immediately after the loop in the program is executed.</a:t>
            </a:r>
            <a:endParaRPr sz="1600" b="0" i="0">
              <a:solidFill>
                <a:srgbClr val="273239"/>
              </a:solidFill>
              <a:latin typeface="Nunito"/>
              <a:ea typeface="Nunito"/>
            </a:endParaRPr>
          </a:p>
          <a:p>
            <a:pPr marL="0" indent="0" algn="l" fontAlgn="base">
              <a:spcBef>
                <a:spcPct val="0"/>
              </a:spcBef>
              <a:spcAft>
                <a:spcPct val="0"/>
              </a:spcAft>
            </a:pPr>
            <a:endParaRPr sz="1600" b="0" i="0">
              <a:solidFill>
                <a:srgbClr val="273239"/>
              </a:solidFill>
              <a:latin typeface="Nunito"/>
              <a:ea typeface="Nunito"/>
            </a:endParaRPr>
          </a:p>
          <a:p>
            <a:pPr marL="0" indent="0" algn="l" fontAlgn="base">
              <a:spcBef>
                <a:spcPct val="0"/>
              </a:spcBef>
              <a:spcAft>
                <a:spcPct val="0"/>
              </a:spcAft>
            </a:pPr>
            <a:r>
              <a:rPr b="1" i="0">
                <a:solidFill>
                  <a:srgbClr val="273239"/>
                </a:solidFill>
                <a:latin typeface="Nunito"/>
                <a:ea typeface="Nunito"/>
              </a:rPr>
              <a:t>Python While Loop Syntax:</a:t>
            </a:r>
            <a:endParaRPr b="1" i="0">
              <a:solidFill>
                <a:srgbClr val="273239"/>
              </a:solidFill>
              <a:latin typeface="Nunito"/>
              <a:ea typeface="Nunito"/>
            </a:endParaRPr>
          </a:p>
          <a:p>
            <a:pPr marL="0" indent="0" algn="l" fontAlgn="base">
              <a:spcBef>
                <a:spcPct val="0"/>
              </a:spcBef>
              <a:spcAft>
                <a:spcPct val="0"/>
              </a:spcAft>
            </a:pPr>
            <a:r>
              <a:rPr sz="1600" b="0" i="1">
                <a:solidFill>
                  <a:srgbClr val="273239"/>
                </a:solidFill>
                <a:latin typeface="Nunito"/>
                <a:ea typeface="Nunito"/>
              </a:rPr>
              <a:t>while expression:</a:t>
            </a:r>
            <a:endParaRPr sz="1600" b="0" i="1">
              <a:solidFill>
                <a:srgbClr val="273239"/>
              </a:solidFill>
              <a:latin typeface="Nunito"/>
              <a:ea typeface="Nunito"/>
            </a:endParaRPr>
          </a:p>
          <a:p>
            <a:pPr marL="0" indent="0" algn="l" fontAlgn="base">
              <a:spcBef>
                <a:spcPct val="0"/>
              </a:spcBef>
              <a:spcAft>
                <a:spcPct val="0"/>
              </a:spcAft>
            </a:pPr>
            <a:r>
              <a:rPr sz="1600" b="0" i="1">
                <a:solidFill>
                  <a:srgbClr val="273239"/>
                </a:solidFill>
                <a:latin typeface="Nunito"/>
                <a:ea typeface="Nunito"/>
              </a:rPr>
              <a:t> statement(s)</a:t>
            </a:r>
            <a:endParaRPr sz="1600" b="0" i="1">
              <a:solidFill>
                <a:srgbClr val="273239"/>
              </a:solidFill>
              <a:latin typeface="Nunito"/>
              <a:ea typeface="Nunito"/>
            </a:endParaRPr>
          </a:p>
        </p:txBody>
      </p:sp>
      <p:pic>
        <p:nvPicPr>
          <p:cNvPr id="3" name="Picture 2"/>
          <p:cNvPicPr/>
          <p:nvPr/>
        </p:nvPicPr>
        <p:blipFill>
          <a:blip r:embed="rId3"/>
          <a:stretch>
            <a:fillRect/>
          </a:stretch>
        </p:blipFill>
        <p:spPr>
          <a:xfrm>
            <a:off x="6206490" y="245110"/>
            <a:ext cx="5985510" cy="538035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87705" y="273685"/>
            <a:ext cx="9999980" cy="5412105"/>
          </a:xfrm>
          <a:prstGeom prst="rect">
            <a:avLst/>
          </a:prstGeom>
        </p:spPr>
        <p:txBody>
          <a:bodyPr wrap="square">
            <a:noAutofit/>
          </a:bodyPr>
          <a:p>
            <a:pPr marL="0" indent="0">
              <a:lnSpc>
                <a:spcPct val="100000"/>
              </a:lnSpc>
              <a:spcBef>
                <a:spcPts val="1000"/>
              </a:spcBef>
              <a:spcAft>
                <a:spcPts val="500"/>
              </a:spcAft>
            </a:pPr>
            <a:r>
              <a:rPr b="1" i="0">
                <a:solidFill>
                  <a:srgbClr val="001D35"/>
                </a:solidFill>
                <a:latin typeface="Arial" panose="020B0604020202020204" pitchFamily="34" charset="0"/>
                <a:ea typeface="Google Sans"/>
                <a:cs typeface="Arial" panose="020B0604020202020204" pitchFamily="34" charset="0"/>
              </a:rPr>
              <a:t>How it works:</a:t>
            </a:r>
            <a:endParaRPr b="1"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The </a:t>
            </a:r>
            <a:r>
              <a:rPr sz="1600" b="0" i="0">
                <a:solidFill>
                  <a:srgbClr val="001D35"/>
                </a:solidFill>
                <a:latin typeface="Arial" panose="020B0604020202020204" pitchFamily="34" charset="0"/>
                <a:ea typeface="monospace"/>
                <a:cs typeface="Arial" panose="020B0604020202020204" pitchFamily="34" charset="0"/>
              </a:rPr>
              <a:t>while</a:t>
            </a:r>
            <a:r>
              <a:rPr sz="1600" b="0" i="0">
                <a:solidFill>
                  <a:srgbClr val="001D35"/>
                </a:solidFill>
                <a:latin typeface="Arial" panose="020B0604020202020204" pitchFamily="34" charset="0"/>
                <a:ea typeface="Google Sans"/>
                <a:cs typeface="Arial" panose="020B0604020202020204" pitchFamily="34" charset="0"/>
              </a:rPr>
              <a:t> loop starts by evaluating the </a:t>
            </a:r>
            <a:r>
              <a:rPr sz="1600" b="0" i="0">
                <a:solidFill>
                  <a:srgbClr val="001D35"/>
                </a:solidFill>
                <a:latin typeface="Arial" panose="020B0604020202020204" pitchFamily="34" charset="0"/>
                <a:ea typeface="monospace"/>
                <a:cs typeface="Arial" panose="020B0604020202020204" pitchFamily="34" charset="0"/>
              </a:rPr>
              <a:t>condition</a:t>
            </a:r>
            <a:r>
              <a:rPr sz="1600" b="0" i="0">
                <a:solidFill>
                  <a:srgbClr val="001D35"/>
                </a:solidFill>
                <a:latin typeface="Arial" panose="020B0604020202020204" pitchFamily="34" charset="0"/>
                <a:ea typeface="Google Sans"/>
                <a:cs typeface="Arial" panose="020B0604020202020204" pitchFamily="34" charset="0"/>
              </a:rPr>
              <a:t>.</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If the </a:t>
            </a:r>
            <a:r>
              <a:rPr sz="1600" b="0" i="0">
                <a:solidFill>
                  <a:srgbClr val="001D35"/>
                </a:solidFill>
                <a:latin typeface="Arial" panose="020B0604020202020204" pitchFamily="34" charset="0"/>
                <a:ea typeface="monospace"/>
                <a:cs typeface="Arial" panose="020B0604020202020204" pitchFamily="34" charset="0"/>
              </a:rPr>
              <a:t>condition</a:t>
            </a:r>
            <a:r>
              <a:rPr sz="1600" b="0" i="0">
                <a:solidFill>
                  <a:srgbClr val="001D35"/>
                </a:solidFill>
                <a:latin typeface="Arial" panose="020B0604020202020204" pitchFamily="34" charset="0"/>
                <a:ea typeface="Google Sans"/>
                <a:cs typeface="Arial" panose="020B0604020202020204" pitchFamily="34" charset="0"/>
              </a:rPr>
              <a:t> is </a:t>
            </a:r>
            <a:r>
              <a:rPr sz="1600" b="0" i="0">
                <a:solidFill>
                  <a:srgbClr val="001D35"/>
                </a:solidFill>
                <a:latin typeface="Arial" panose="020B0604020202020204" pitchFamily="34" charset="0"/>
                <a:ea typeface="monospace"/>
                <a:cs typeface="Arial" panose="020B0604020202020204" pitchFamily="34" charset="0"/>
              </a:rPr>
              <a:t>True</a:t>
            </a:r>
            <a:r>
              <a:rPr sz="1600" b="0" i="0">
                <a:solidFill>
                  <a:srgbClr val="001D35"/>
                </a:solidFill>
                <a:latin typeface="Arial" panose="020B0604020202020204" pitchFamily="34" charset="0"/>
                <a:ea typeface="Google Sans"/>
                <a:cs typeface="Arial" panose="020B0604020202020204" pitchFamily="34" charset="0"/>
              </a:rPr>
              <a:t>, the code inside the loop's block is executed.</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After executing the code block, the </a:t>
            </a:r>
            <a:r>
              <a:rPr sz="1600" b="0" i="0">
                <a:solidFill>
                  <a:srgbClr val="001D35"/>
                </a:solidFill>
                <a:latin typeface="Arial" panose="020B0604020202020204" pitchFamily="34" charset="0"/>
                <a:ea typeface="monospace"/>
                <a:cs typeface="Arial" panose="020B0604020202020204" pitchFamily="34" charset="0"/>
              </a:rPr>
              <a:t>condition</a:t>
            </a:r>
            <a:r>
              <a:rPr sz="1600" b="0" i="0">
                <a:solidFill>
                  <a:srgbClr val="001D35"/>
                </a:solidFill>
                <a:latin typeface="Arial" panose="020B0604020202020204" pitchFamily="34" charset="0"/>
                <a:ea typeface="Google Sans"/>
                <a:cs typeface="Arial" panose="020B0604020202020204" pitchFamily="34" charset="0"/>
              </a:rPr>
              <a:t> is evaluated again.</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This process repeats until the </a:t>
            </a:r>
            <a:r>
              <a:rPr sz="1600" b="0" i="0">
                <a:solidFill>
                  <a:srgbClr val="001D35"/>
                </a:solidFill>
                <a:latin typeface="Arial" panose="020B0604020202020204" pitchFamily="34" charset="0"/>
                <a:ea typeface="monospace"/>
                <a:cs typeface="Arial" panose="020B0604020202020204" pitchFamily="34" charset="0"/>
              </a:rPr>
              <a:t>condition</a:t>
            </a:r>
            <a:r>
              <a:rPr sz="1600" b="0" i="0">
                <a:solidFill>
                  <a:srgbClr val="001D35"/>
                </a:solidFill>
                <a:latin typeface="Arial" panose="020B0604020202020204" pitchFamily="34" charset="0"/>
                <a:ea typeface="Google Sans"/>
                <a:cs typeface="Arial" panose="020B0604020202020204" pitchFamily="34" charset="0"/>
              </a:rPr>
              <a:t> becomes </a:t>
            </a:r>
            <a:r>
              <a:rPr sz="1600" b="0" i="0">
                <a:solidFill>
                  <a:srgbClr val="001D35"/>
                </a:solidFill>
                <a:latin typeface="Arial" panose="020B0604020202020204" pitchFamily="34" charset="0"/>
                <a:ea typeface="monospace"/>
                <a:cs typeface="Arial" panose="020B0604020202020204" pitchFamily="34" charset="0"/>
              </a:rPr>
              <a:t>False</a:t>
            </a:r>
            <a:r>
              <a:rPr sz="1600" b="0" i="0">
                <a:solidFill>
                  <a:srgbClr val="001D35"/>
                </a:solidFill>
                <a:latin typeface="Arial" panose="020B0604020202020204" pitchFamily="34" charset="0"/>
                <a:ea typeface="Google Sans"/>
                <a:cs typeface="Arial" panose="020B0604020202020204" pitchFamily="34" charset="0"/>
              </a:rPr>
              <a:t>, at which point the loop terminates, and the program continues with the next statement after the loop.</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b="1" i="0">
                <a:solidFill>
                  <a:srgbClr val="001D35"/>
                </a:solidFill>
                <a:latin typeface="Arial" panose="020B0604020202020204" pitchFamily="34" charset="0"/>
                <a:ea typeface="Google Sans"/>
                <a:cs typeface="Arial" panose="020B0604020202020204" pitchFamily="34" charset="0"/>
              </a:rPr>
              <a:t>Key Points:</a:t>
            </a:r>
            <a:endParaRPr b="1"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Condition: The </a:t>
            </a:r>
            <a:r>
              <a:rPr sz="1600" b="0" i="0">
                <a:solidFill>
                  <a:srgbClr val="001D35"/>
                </a:solidFill>
                <a:latin typeface="Arial" panose="020B0604020202020204" pitchFamily="34" charset="0"/>
                <a:ea typeface="monospace"/>
                <a:cs typeface="Arial" panose="020B0604020202020204" pitchFamily="34" charset="0"/>
              </a:rPr>
              <a:t>condition</a:t>
            </a:r>
            <a:r>
              <a:rPr sz="1600" b="0" i="0">
                <a:solidFill>
                  <a:srgbClr val="001D35"/>
                </a:solidFill>
                <a:latin typeface="Arial" panose="020B0604020202020204" pitchFamily="34" charset="0"/>
                <a:ea typeface="Google Sans"/>
                <a:cs typeface="Arial" panose="020B0604020202020204" pitchFamily="34" charset="0"/>
              </a:rPr>
              <a:t> must be a Boolean expression that evaluates to either </a:t>
            </a:r>
            <a:r>
              <a:rPr sz="1600" b="0" i="0">
                <a:solidFill>
                  <a:srgbClr val="001D35"/>
                </a:solidFill>
                <a:latin typeface="Arial" panose="020B0604020202020204" pitchFamily="34" charset="0"/>
                <a:ea typeface="monospace"/>
                <a:cs typeface="Arial" panose="020B0604020202020204" pitchFamily="34" charset="0"/>
              </a:rPr>
              <a:t>True</a:t>
            </a:r>
            <a:r>
              <a:rPr sz="1600" b="0" i="0">
                <a:solidFill>
                  <a:srgbClr val="001D35"/>
                </a:solidFill>
                <a:latin typeface="Arial" panose="020B0604020202020204" pitchFamily="34" charset="0"/>
                <a:ea typeface="Google Sans"/>
                <a:cs typeface="Arial" panose="020B0604020202020204" pitchFamily="34" charset="0"/>
              </a:rPr>
              <a:t> or </a:t>
            </a:r>
            <a:r>
              <a:rPr sz="1600" b="0" i="0">
                <a:solidFill>
                  <a:srgbClr val="001D35"/>
                </a:solidFill>
                <a:latin typeface="Arial" panose="020B0604020202020204" pitchFamily="34" charset="0"/>
                <a:ea typeface="monospace"/>
                <a:cs typeface="Arial" panose="020B0604020202020204" pitchFamily="34" charset="0"/>
              </a:rPr>
              <a:t>False</a:t>
            </a:r>
            <a:r>
              <a:rPr sz="1600" b="0" i="0">
                <a:solidFill>
                  <a:srgbClr val="001D35"/>
                </a:solidFill>
                <a:latin typeface="Arial" panose="020B0604020202020204" pitchFamily="34" charset="0"/>
                <a:ea typeface="Google Sans"/>
                <a:cs typeface="Arial" panose="020B0604020202020204" pitchFamily="34" charset="0"/>
              </a:rPr>
              <a:t>.</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Loop Body: The code block inside the loop must be indented.</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Updating Variables: It's crucial to update variables used in the </a:t>
            </a:r>
            <a:r>
              <a:rPr sz="1600" b="0" i="0">
                <a:solidFill>
                  <a:srgbClr val="001D35"/>
                </a:solidFill>
                <a:latin typeface="Arial" panose="020B0604020202020204" pitchFamily="34" charset="0"/>
                <a:ea typeface="monospace"/>
                <a:cs typeface="Arial" panose="020B0604020202020204" pitchFamily="34" charset="0"/>
              </a:rPr>
              <a:t>condition</a:t>
            </a:r>
            <a:r>
              <a:rPr sz="1600" b="0" i="0">
                <a:solidFill>
                  <a:srgbClr val="001D35"/>
                </a:solidFill>
                <a:latin typeface="Arial" panose="020B0604020202020204" pitchFamily="34" charset="0"/>
                <a:ea typeface="Google Sans"/>
                <a:cs typeface="Arial" panose="020B0604020202020204" pitchFamily="34" charset="0"/>
              </a:rPr>
              <a:t> inside the loop to avoid infinite loops (where the </a:t>
            </a:r>
            <a:r>
              <a:rPr sz="1600" b="0" i="0">
                <a:solidFill>
                  <a:srgbClr val="001D35"/>
                </a:solidFill>
                <a:latin typeface="Arial" panose="020B0604020202020204" pitchFamily="34" charset="0"/>
                <a:ea typeface="monospace"/>
                <a:cs typeface="Arial" panose="020B0604020202020204" pitchFamily="34" charset="0"/>
              </a:rPr>
              <a:t>condition</a:t>
            </a:r>
            <a:r>
              <a:rPr sz="1600" b="0" i="0">
                <a:solidFill>
                  <a:srgbClr val="001D35"/>
                </a:solidFill>
                <a:latin typeface="Arial" panose="020B0604020202020204" pitchFamily="34" charset="0"/>
                <a:ea typeface="Google Sans"/>
                <a:cs typeface="Arial" panose="020B0604020202020204" pitchFamily="34" charset="0"/>
              </a:rPr>
              <a:t> never becomes </a:t>
            </a:r>
            <a:r>
              <a:rPr sz="1600" b="0" i="0">
                <a:solidFill>
                  <a:srgbClr val="001D35"/>
                </a:solidFill>
                <a:latin typeface="Arial" panose="020B0604020202020204" pitchFamily="34" charset="0"/>
                <a:ea typeface="monospace"/>
                <a:cs typeface="Arial" panose="020B0604020202020204" pitchFamily="34" charset="0"/>
              </a:rPr>
              <a:t>False</a:t>
            </a:r>
            <a:r>
              <a:rPr sz="1600" b="0" i="0">
                <a:solidFill>
                  <a:srgbClr val="001D35"/>
                </a:solidFill>
                <a:latin typeface="Arial" panose="020B0604020202020204" pitchFamily="34" charset="0"/>
                <a:ea typeface="Google Sans"/>
                <a:cs typeface="Arial" panose="020B0604020202020204" pitchFamily="34" charset="0"/>
              </a:rPr>
              <a:t>).</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break</a:t>
            </a:r>
            <a:r>
              <a:rPr sz="1600" b="0" i="0">
                <a:solidFill>
                  <a:srgbClr val="001D35"/>
                </a:solidFill>
                <a:latin typeface="Arial" panose="020B0604020202020204" pitchFamily="34" charset="0"/>
                <a:ea typeface="Google Sans"/>
                <a:cs typeface="Arial" panose="020B0604020202020204" pitchFamily="34" charset="0"/>
              </a:rPr>
              <a:t> Statement: The </a:t>
            </a:r>
            <a:r>
              <a:rPr sz="1600" b="0" i="0">
                <a:solidFill>
                  <a:srgbClr val="001D35"/>
                </a:solidFill>
                <a:latin typeface="Arial" panose="020B0604020202020204" pitchFamily="34" charset="0"/>
                <a:ea typeface="monospace"/>
                <a:cs typeface="Arial" panose="020B0604020202020204" pitchFamily="34" charset="0"/>
              </a:rPr>
              <a:t>break</a:t>
            </a:r>
            <a:r>
              <a:rPr sz="1600" b="0" i="0">
                <a:solidFill>
                  <a:srgbClr val="001D35"/>
                </a:solidFill>
                <a:latin typeface="Arial" panose="020B0604020202020204" pitchFamily="34" charset="0"/>
                <a:ea typeface="Google Sans"/>
                <a:cs typeface="Arial" panose="020B0604020202020204" pitchFamily="34" charset="0"/>
              </a:rPr>
              <a:t> statement can be used to exit the loop prematurely, even if the </a:t>
            </a:r>
            <a:r>
              <a:rPr sz="1600" b="0" i="0">
                <a:solidFill>
                  <a:srgbClr val="001D35"/>
                </a:solidFill>
                <a:latin typeface="Arial" panose="020B0604020202020204" pitchFamily="34" charset="0"/>
                <a:ea typeface="monospace"/>
                <a:cs typeface="Arial" panose="020B0604020202020204" pitchFamily="34" charset="0"/>
              </a:rPr>
              <a:t>condition</a:t>
            </a:r>
            <a:r>
              <a:rPr sz="1600" b="0" i="0">
                <a:solidFill>
                  <a:srgbClr val="001D35"/>
                </a:solidFill>
                <a:latin typeface="Arial" panose="020B0604020202020204" pitchFamily="34" charset="0"/>
                <a:ea typeface="Google Sans"/>
                <a:cs typeface="Arial" panose="020B0604020202020204" pitchFamily="34" charset="0"/>
              </a:rPr>
              <a:t> is still </a:t>
            </a:r>
            <a:r>
              <a:rPr sz="1600" b="0" i="0">
                <a:solidFill>
                  <a:srgbClr val="001D35"/>
                </a:solidFill>
                <a:latin typeface="Arial" panose="020B0604020202020204" pitchFamily="34" charset="0"/>
                <a:ea typeface="monospace"/>
                <a:cs typeface="Arial" panose="020B0604020202020204" pitchFamily="34" charset="0"/>
              </a:rPr>
              <a:t>True</a:t>
            </a:r>
            <a:r>
              <a:rPr sz="1600" b="0" i="0">
                <a:solidFill>
                  <a:srgbClr val="001D35"/>
                </a:solidFill>
                <a:latin typeface="Arial" panose="020B0604020202020204" pitchFamily="34" charset="0"/>
                <a:ea typeface="Google Sans"/>
                <a:cs typeface="Arial" panose="020B0604020202020204" pitchFamily="34" charset="0"/>
              </a:rPr>
              <a:t>.</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continue</a:t>
            </a:r>
            <a:r>
              <a:rPr sz="1600" b="0" i="0">
                <a:solidFill>
                  <a:srgbClr val="001D35"/>
                </a:solidFill>
                <a:latin typeface="Arial" panose="020B0604020202020204" pitchFamily="34" charset="0"/>
                <a:ea typeface="Google Sans"/>
                <a:cs typeface="Arial" panose="020B0604020202020204" pitchFamily="34" charset="0"/>
              </a:rPr>
              <a:t> Statement: The </a:t>
            </a:r>
            <a:r>
              <a:rPr sz="1600" b="0" i="0">
                <a:solidFill>
                  <a:srgbClr val="001D35"/>
                </a:solidFill>
                <a:latin typeface="Arial" panose="020B0604020202020204" pitchFamily="34" charset="0"/>
                <a:ea typeface="monospace"/>
                <a:cs typeface="Arial" panose="020B0604020202020204" pitchFamily="34" charset="0"/>
              </a:rPr>
              <a:t>continue</a:t>
            </a:r>
            <a:r>
              <a:rPr sz="1600" b="0" i="0">
                <a:solidFill>
                  <a:srgbClr val="001D35"/>
                </a:solidFill>
                <a:latin typeface="Arial" panose="020B0604020202020204" pitchFamily="34" charset="0"/>
                <a:ea typeface="Google Sans"/>
                <a:cs typeface="Arial" panose="020B0604020202020204" pitchFamily="34" charset="0"/>
              </a:rPr>
              <a:t> statement skips the current iteration and moves to the next one.</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else</a:t>
            </a:r>
            <a:r>
              <a:rPr sz="1600" b="0" i="0">
                <a:solidFill>
                  <a:srgbClr val="001D35"/>
                </a:solidFill>
                <a:latin typeface="Arial" panose="020B0604020202020204" pitchFamily="34" charset="0"/>
                <a:ea typeface="Google Sans"/>
                <a:cs typeface="Arial" panose="020B0604020202020204" pitchFamily="34" charset="0"/>
              </a:rPr>
              <a:t> Clause: A </a:t>
            </a:r>
            <a:r>
              <a:rPr sz="1600" b="0" i="0">
                <a:solidFill>
                  <a:srgbClr val="001D35"/>
                </a:solidFill>
                <a:latin typeface="Arial" panose="020B0604020202020204" pitchFamily="34" charset="0"/>
                <a:ea typeface="monospace"/>
                <a:cs typeface="Arial" panose="020B0604020202020204" pitchFamily="34" charset="0"/>
              </a:rPr>
              <a:t>while</a:t>
            </a:r>
            <a:r>
              <a:rPr sz="1600" b="0" i="0">
                <a:solidFill>
                  <a:srgbClr val="001D35"/>
                </a:solidFill>
                <a:latin typeface="Arial" panose="020B0604020202020204" pitchFamily="34" charset="0"/>
                <a:ea typeface="Google Sans"/>
                <a:cs typeface="Arial" panose="020B0604020202020204" pitchFamily="34" charset="0"/>
              </a:rPr>
              <a:t> loop can have an optional </a:t>
            </a:r>
            <a:r>
              <a:rPr sz="1600" b="0" i="0">
                <a:solidFill>
                  <a:srgbClr val="001D35"/>
                </a:solidFill>
                <a:latin typeface="Arial" panose="020B0604020202020204" pitchFamily="34" charset="0"/>
                <a:ea typeface="monospace"/>
                <a:cs typeface="Arial" panose="020B0604020202020204" pitchFamily="34" charset="0"/>
              </a:rPr>
              <a:t>else</a:t>
            </a:r>
            <a:r>
              <a:rPr sz="1600" b="0" i="0">
                <a:solidFill>
                  <a:srgbClr val="001D35"/>
                </a:solidFill>
                <a:latin typeface="Arial" panose="020B0604020202020204" pitchFamily="34" charset="0"/>
                <a:ea typeface="Google Sans"/>
                <a:cs typeface="Arial" panose="020B0604020202020204" pitchFamily="34" charset="0"/>
              </a:rPr>
              <a:t> clause, which is executed when the loop terminates normally (not by a </a:t>
            </a:r>
            <a:r>
              <a:rPr sz="1600" b="0" i="0">
                <a:solidFill>
                  <a:srgbClr val="001D35"/>
                </a:solidFill>
                <a:latin typeface="Arial" panose="020B0604020202020204" pitchFamily="34" charset="0"/>
                <a:ea typeface="monospace"/>
                <a:cs typeface="Arial" panose="020B0604020202020204" pitchFamily="34" charset="0"/>
              </a:rPr>
              <a:t>break</a:t>
            </a:r>
            <a:r>
              <a:rPr sz="1600" b="0" i="0">
                <a:solidFill>
                  <a:srgbClr val="001D35"/>
                </a:solidFill>
                <a:latin typeface="Arial" panose="020B0604020202020204" pitchFamily="34" charset="0"/>
                <a:ea typeface="Google Sans"/>
                <a:cs typeface="Arial" panose="020B0604020202020204" pitchFamily="34" charset="0"/>
              </a:rPr>
              <a:t> statement).</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No </a:t>
            </a:r>
            <a:r>
              <a:rPr sz="1600" b="0" i="0">
                <a:solidFill>
                  <a:srgbClr val="001D35"/>
                </a:solidFill>
                <a:latin typeface="Arial" panose="020B0604020202020204" pitchFamily="34" charset="0"/>
                <a:ea typeface="monospace"/>
                <a:cs typeface="Arial" panose="020B0604020202020204" pitchFamily="34" charset="0"/>
              </a:rPr>
              <a:t>do-while</a:t>
            </a:r>
            <a:r>
              <a:rPr sz="1600" b="0" i="0">
                <a:solidFill>
                  <a:srgbClr val="001D35"/>
                </a:solidFill>
                <a:latin typeface="Arial" panose="020B0604020202020204" pitchFamily="34" charset="0"/>
                <a:ea typeface="Google Sans"/>
                <a:cs typeface="Arial" panose="020B0604020202020204" pitchFamily="34" charset="0"/>
              </a:rPr>
              <a:t> Loop: Python does not have a </a:t>
            </a:r>
            <a:r>
              <a:rPr sz="1600" b="0" i="0">
                <a:solidFill>
                  <a:srgbClr val="001D35"/>
                </a:solidFill>
                <a:latin typeface="Arial" panose="020B0604020202020204" pitchFamily="34" charset="0"/>
                <a:ea typeface="monospace"/>
                <a:cs typeface="Arial" panose="020B0604020202020204" pitchFamily="34" charset="0"/>
              </a:rPr>
              <a:t>do-while</a:t>
            </a:r>
            <a:r>
              <a:rPr sz="1600" b="0" i="0">
                <a:solidFill>
                  <a:srgbClr val="001D35"/>
                </a:solidFill>
                <a:latin typeface="Arial" panose="020B0604020202020204" pitchFamily="34" charset="0"/>
                <a:ea typeface="Google Sans"/>
                <a:cs typeface="Arial" panose="020B0604020202020204" pitchFamily="34" charset="0"/>
              </a:rPr>
              <a:t> loop.</a:t>
            </a:r>
            <a:endParaRPr sz="1600" b="0" i="0">
              <a:solidFill>
                <a:srgbClr val="001D35"/>
              </a:solidFill>
              <a:latin typeface="Arial" panose="020B0604020202020204" pitchFamily="34" charset="0"/>
              <a:ea typeface="Google Sans"/>
              <a:cs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773545" y="0"/>
            <a:ext cx="5125085" cy="5626100"/>
          </a:xfrm>
          <a:prstGeom prst="rect">
            <a:avLst/>
          </a:prstGeom>
        </p:spPr>
        <p:txBody>
          <a:bodyPr wrap="square">
            <a:spAutoFit/>
          </a:bodyPr>
          <a:p>
            <a:pPr marL="0" indent="0">
              <a:lnSpc>
                <a:spcPct val="100000"/>
              </a:lnSpc>
              <a:spcBef>
                <a:spcPts val="1000"/>
              </a:spcBef>
              <a:spcAft>
                <a:spcPts val="500"/>
              </a:spcAft>
            </a:pPr>
            <a:r>
              <a:rPr sz="1400">
                <a:solidFill>
                  <a:srgbClr val="001D35"/>
                </a:solidFill>
                <a:latin typeface="Arial" panose="020B0604020202020204" pitchFamily="34" charset="0"/>
                <a:ea typeface="Google Sans"/>
                <a:cs typeface="Arial" panose="020B0604020202020204" pitchFamily="34" charset="0"/>
                <a:sym typeface="+mn-ea"/>
              </a:rPr>
              <a:t>4. Continuous Data Processing:</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a:solidFill>
                  <a:srgbClr val="001D35"/>
                </a:solidFill>
                <a:latin typeface="Arial" panose="020B0604020202020204" pitchFamily="34" charset="0"/>
                <a:ea typeface="Google Sans"/>
                <a:cs typeface="Arial" panose="020B0604020202020204" pitchFamily="34" charset="0"/>
                <a:sym typeface="+mn-ea"/>
              </a:rPr>
              <a:t>A program might need to process data continuously, such as reading from a sensor or network stream.</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400">
                <a:solidFill>
                  <a:srgbClr val="001D35"/>
                </a:solidFill>
                <a:latin typeface="Arial" panose="020B0604020202020204" pitchFamily="34" charset="0"/>
                <a:ea typeface="Google Sans"/>
                <a:cs typeface="Arial" panose="020B0604020202020204" pitchFamily="34" charset="0"/>
                <a:sym typeface="+mn-ea"/>
              </a:rPr>
              <a:t>The loop continues as long as new data is available.</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1400">
                <a:solidFill>
                  <a:srgbClr val="001D35"/>
                </a:solidFill>
                <a:latin typeface="Arial" panose="020B0604020202020204" pitchFamily="34" charset="0"/>
                <a:ea typeface="Google Sans"/>
                <a:cs typeface="Arial" panose="020B0604020202020204" pitchFamily="34" charset="0"/>
                <a:sym typeface="+mn-ea"/>
              </a:rPr>
              <a:t>Python</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400">
                <a:solidFill>
                  <a:srgbClr val="9334E6"/>
                </a:solidFill>
                <a:latin typeface="Arial" panose="020B0604020202020204" pitchFamily="34" charset="0"/>
                <a:ea typeface="monospace"/>
                <a:cs typeface="Arial" panose="020B0604020202020204" pitchFamily="34" charset="0"/>
                <a:sym typeface="+mn-ea"/>
              </a:rPr>
              <a:t>whileTrue</a:t>
            </a:r>
            <a:r>
              <a:rPr sz="1400">
                <a:solidFill>
                  <a:srgbClr val="001D35"/>
                </a:solidFill>
                <a:latin typeface="Arial" panose="020B0604020202020204" pitchFamily="34" charset="0"/>
                <a:ea typeface="monospace"/>
                <a:cs typeface="Arial" panose="020B0604020202020204" pitchFamily="34" charset="0"/>
                <a:sym typeface="+mn-ea"/>
              </a:rPr>
              <a:t>:</a:t>
            </a:r>
            <a:endParaRPr sz="14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400">
                <a:solidFill>
                  <a:srgbClr val="001D35"/>
                </a:solidFill>
                <a:latin typeface="Arial" panose="020B0604020202020204" pitchFamily="34" charset="0"/>
                <a:ea typeface="monospace"/>
                <a:cs typeface="Arial" panose="020B0604020202020204" pitchFamily="34" charset="0"/>
                <a:sym typeface="+mn-ea"/>
              </a:rPr>
              <a:t>    </a:t>
            </a:r>
            <a:r>
              <a:rPr sz="1400">
                <a:solidFill>
                  <a:srgbClr val="B45908"/>
                </a:solidFill>
                <a:latin typeface="Arial" panose="020B0604020202020204" pitchFamily="34" charset="0"/>
                <a:ea typeface="monospace"/>
                <a:cs typeface="Arial" panose="020B0604020202020204" pitchFamily="34" charset="0"/>
                <a:sym typeface="+mn-ea"/>
              </a:rPr>
              <a:t>data</a:t>
            </a:r>
            <a:r>
              <a:rPr sz="1400">
                <a:solidFill>
                  <a:srgbClr val="001D35"/>
                </a:solidFill>
                <a:latin typeface="Arial" panose="020B0604020202020204" pitchFamily="34" charset="0"/>
                <a:ea typeface="monospace"/>
                <a:cs typeface="Arial" panose="020B0604020202020204" pitchFamily="34" charset="0"/>
                <a:sym typeface="+mn-ea"/>
              </a:rPr>
              <a:t> = read_sensor_data()</a:t>
            </a:r>
            <a:endParaRPr sz="14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400">
                <a:solidFill>
                  <a:srgbClr val="001D35"/>
                </a:solidFill>
                <a:latin typeface="Arial" panose="020B0604020202020204" pitchFamily="34" charset="0"/>
                <a:ea typeface="monospace"/>
                <a:cs typeface="Arial" panose="020B0604020202020204" pitchFamily="34" charset="0"/>
                <a:sym typeface="+mn-ea"/>
              </a:rPr>
              <a:t>    </a:t>
            </a:r>
            <a:r>
              <a:rPr sz="1400">
                <a:solidFill>
                  <a:srgbClr val="9334E6"/>
                </a:solidFill>
                <a:latin typeface="Arial" panose="020B0604020202020204" pitchFamily="34" charset="0"/>
                <a:ea typeface="monospace"/>
                <a:cs typeface="Arial" panose="020B0604020202020204" pitchFamily="34" charset="0"/>
                <a:sym typeface="+mn-ea"/>
              </a:rPr>
              <a:t>if</a:t>
            </a:r>
            <a:r>
              <a:rPr sz="1400">
                <a:solidFill>
                  <a:srgbClr val="001D35"/>
                </a:solidFill>
                <a:latin typeface="Arial" panose="020B0604020202020204" pitchFamily="34" charset="0"/>
                <a:ea typeface="monospace"/>
                <a:cs typeface="Arial" panose="020B0604020202020204" pitchFamily="34" charset="0"/>
                <a:sym typeface="+mn-ea"/>
              </a:rPr>
              <a:t> data:</a:t>
            </a:r>
            <a:endParaRPr sz="14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400">
                <a:solidFill>
                  <a:srgbClr val="001D35"/>
                </a:solidFill>
                <a:latin typeface="Arial" panose="020B0604020202020204" pitchFamily="34" charset="0"/>
                <a:ea typeface="monospace"/>
                <a:cs typeface="Arial" panose="020B0604020202020204" pitchFamily="34" charset="0"/>
                <a:sym typeface="+mn-ea"/>
              </a:rPr>
              <a:t>        process_data(data)</a:t>
            </a:r>
            <a:endParaRPr sz="14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400">
                <a:solidFill>
                  <a:srgbClr val="001D35"/>
                </a:solidFill>
                <a:latin typeface="Arial" panose="020B0604020202020204" pitchFamily="34" charset="0"/>
                <a:ea typeface="monospace"/>
                <a:cs typeface="Arial" panose="020B0604020202020204" pitchFamily="34" charset="0"/>
                <a:sym typeface="+mn-ea"/>
              </a:rPr>
              <a:t>    </a:t>
            </a:r>
            <a:r>
              <a:rPr sz="1400">
                <a:solidFill>
                  <a:srgbClr val="9334E6"/>
                </a:solidFill>
                <a:latin typeface="Arial" panose="020B0604020202020204" pitchFamily="34" charset="0"/>
                <a:ea typeface="monospace"/>
                <a:cs typeface="Arial" panose="020B0604020202020204" pitchFamily="34" charset="0"/>
                <a:sym typeface="+mn-ea"/>
              </a:rPr>
              <a:t>else</a:t>
            </a:r>
            <a:r>
              <a:rPr sz="1400">
                <a:solidFill>
                  <a:srgbClr val="001D35"/>
                </a:solidFill>
                <a:latin typeface="Arial" panose="020B0604020202020204" pitchFamily="34" charset="0"/>
                <a:ea typeface="monospace"/>
                <a:cs typeface="Arial" panose="020B0604020202020204" pitchFamily="34" charset="0"/>
                <a:sym typeface="+mn-ea"/>
              </a:rPr>
              <a:t>:</a:t>
            </a:r>
            <a:endParaRPr sz="14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400">
                <a:solidFill>
                  <a:srgbClr val="001D35"/>
                </a:solidFill>
                <a:latin typeface="Arial" panose="020B0604020202020204" pitchFamily="34" charset="0"/>
                <a:ea typeface="monospace"/>
                <a:cs typeface="Arial" panose="020B0604020202020204" pitchFamily="34" charset="0"/>
                <a:sym typeface="+mn-ea"/>
              </a:rPr>
              <a:t>        break</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sz="1400" b="0" i="0">
                <a:solidFill>
                  <a:srgbClr val="001D35"/>
                </a:solidFill>
                <a:latin typeface="Arial" panose="020B0604020202020204" pitchFamily="34" charset="0"/>
                <a:ea typeface="Google Sans"/>
                <a:cs typeface="Arial" panose="020B0604020202020204" pitchFamily="34" charset="0"/>
              </a:rPr>
              <a:t>5. Menu-Driven Programs:</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000" b="0" i="0">
                <a:solidFill>
                  <a:srgbClr val="001D35"/>
                </a:solidFill>
                <a:latin typeface="Arial" panose="020B0604020202020204" pitchFamily="34" charset="0"/>
                <a:ea typeface="Google Sans"/>
                <a:cs typeface="Arial" panose="020B0604020202020204" pitchFamily="34" charset="0"/>
              </a:rPr>
              <a:t>A program might present a menu to the user and repeatedly ask for input until the user chooses to exit.</a:t>
            </a:r>
            <a:endParaRPr sz="10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900" b="0" i="0">
                <a:solidFill>
                  <a:srgbClr val="001D35"/>
                </a:solidFill>
                <a:latin typeface="Arial" panose="020B0604020202020204" pitchFamily="34" charset="0"/>
                <a:ea typeface="Google Sans"/>
                <a:cs typeface="Arial" panose="020B0604020202020204" pitchFamily="34" charset="0"/>
              </a:rPr>
              <a:t>Python</a:t>
            </a:r>
            <a:endParaRPr sz="9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900" b="0" i="0">
                <a:solidFill>
                  <a:srgbClr val="9334E6"/>
                </a:solidFill>
                <a:latin typeface="Arial" panose="020B0604020202020204" pitchFamily="34" charset="0"/>
                <a:ea typeface="monospace"/>
                <a:cs typeface="Arial" panose="020B0604020202020204" pitchFamily="34" charset="0"/>
              </a:rPr>
              <a:t>whileTrue</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print(</a:t>
            </a:r>
            <a:r>
              <a:rPr sz="900" b="0" i="0">
                <a:solidFill>
                  <a:srgbClr val="188038"/>
                </a:solidFill>
                <a:latin typeface="Arial" panose="020B0604020202020204" pitchFamily="34" charset="0"/>
                <a:ea typeface="monospace"/>
                <a:cs typeface="Arial" panose="020B0604020202020204" pitchFamily="34" charset="0"/>
              </a:rPr>
              <a:t>"Menu:"</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print(</a:t>
            </a:r>
            <a:r>
              <a:rPr sz="900" b="0" i="0">
                <a:solidFill>
                  <a:srgbClr val="188038"/>
                </a:solidFill>
                <a:latin typeface="Arial" panose="020B0604020202020204" pitchFamily="34" charset="0"/>
                <a:ea typeface="monospace"/>
                <a:cs typeface="Arial" panose="020B0604020202020204" pitchFamily="34" charset="0"/>
              </a:rPr>
              <a:t>"1. Option 1"</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print(</a:t>
            </a:r>
            <a:r>
              <a:rPr sz="900" b="0" i="0">
                <a:solidFill>
                  <a:srgbClr val="188038"/>
                </a:solidFill>
                <a:latin typeface="Arial" panose="020B0604020202020204" pitchFamily="34" charset="0"/>
                <a:ea typeface="monospace"/>
                <a:cs typeface="Arial" panose="020B0604020202020204" pitchFamily="34" charset="0"/>
              </a:rPr>
              <a:t>"2. Option 2"</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print(</a:t>
            </a:r>
            <a:r>
              <a:rPr sz="900" b="0" i="0">
                <a:solidFill>
                  <a:srgbClr val="188038"/>
                </a:solidFill>
                <a:latin typeface="Arial" panose="020B0604020202020204" pitchFamily="34" charset="0"/>
                <a:ea typeface="monospace"/>
                <a:cs typeface="Arial" panose="020B0604020202020204" pitchFamily="34" charset="0"/>
              </a:rPr>
              <a:t>"3. Exit"</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a:t>
            </a:r>
            <a:r>
              <a:rPr sz="900" b="0" i="0">
                <a:solidFill>
                  <a:srgbClr val="B45908"/>
                </a:solidFill>
                <a:latin typeface="Arial" panose="020B0604020202020204" pitchFamily="34" charset="0"/>
                <a:ea typeface="monospace"/>
                <a:cs typeface="Arial" panose="020B0604020202020204" pitchFamily="34" charset="0"/>
              </a:rPr>
              <a:t>choice</a:t>
            </a:r>
            <a:r>
              <a:rPr sz="900" b="0" i="0">
                <a:solidFill>
                  <a:srgbClr val="001D35"/>
                </a:solidFill>
                <a:latin typeface="Arial" panose="020B0604020202020204" pitchFamily="34" charset="0"/>
                <a:ea typeface="monospace"/>
                <a:cs typeface="Arial" panose="020B0604020202020204" pitchFamily="34" charset="0"/>
              </a:rPr>
              <a:t> = input(</a:t>
            </a:r>
            <a:r>
              <a:rPr sz="900" b="0" i="0">
                <a:solidFill>
                  <a:srgbClr val="188038"/>
                </a:solidFill>
                <a:latin typeface="Arial" panose="020B0604020202020204" pitchFamily="34" charset="0"/>
                <a:ea typeface="monospace"/>
                <a:cs typeface="Arial" panose="020B0604020202020204" pitchFamily="34" charset="0"/>
              </a:rPr>
              <a:t>"Enter choice: "</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a:t>
            </a:r>
            <a:r>
              <a:rPr sz="900" b="0" i="0">
                <a:solidFill>
                  <a:srgbClr val="9334E6"/>
                </a:solidFill>
                <a:latin typeface="Arial" panose="020B0604020202020204" pitchFamily="34" charset="0"/>
                <a:ea typeface="monospace"/>
                <a:cs typeface="Arial" panose="020B0604020202020204" pitchFamily="34" charset="0"/>
              </a:rPr>
              <a:t>if</a:t>
            </a:r>
            <a:r>
              <a:rPr sz="900" b="0" i="0">
                <a:solidFill>
                  <a:srgbClr val="001D35"/>
                </a:solidFill>
                <a:latin typeface="Arial" panose="020B0604020202020204" pitchFamily="34" charset="0"/>
                <a:ea typeface="monospace"/>
                <a:cs typeface="Arial" panose="020B0604020202020204" pitchFamily="34" charset="0"/>
              </a:rPr>
              <a:t> choice == </a:t>
            </a:r>
            <a:r>
              <a:rPr sz="900" b="0" i="0">
                <a:solidFill>
                  <a:srgbClr val="188038"/>
                </a:solidFill>
                <a:latin typeface="Arial" panose="020B0604020202020204" pitchFamily="34" charset="0"/>
                <a:ea typeface="monospace"/>
                <a:cs typeface="Arial" panose="020B0604020202020204" pitchFamily="34" charset="0"/>
              </a:rPr>
              <a:t>"1"</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a:t>
            </a:r>
            <a:r>
              <a:rPr sz="900" b="0" i="1">
                <a:solidFill>
                  <a:srgbClr val="80868B"/>
                </a:solidFill>
                <a:latin typeface="Arial" panose="020B0604020202020204" pitchFamily="34" charset="0"/>
                <a:ea typeface="monospace"/>
                <a:cs typeface="Arial" panose="020B0604020202020204" pitchFamily="34" charset="0"/>
              </a:rPr>
              <a:t># do something</a:t>
            </a:r>
            <a:endParaRPr sz="900" b="0" i="1">
              <a:solidFill>
                <a:srgbClr val="80868B"/>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a:t>
            </a:r>
            <a:r>
              <a:rPr sz="900" b="0" i="0">
                <a:solidFill>
                  <a:srgbClr val="9334E6"/>
                </a:solidFill>
                <a:latin typeface="Arial" panose="020B0604020202020204" pitchFamily="34" charset="0"/>
                <a:ea typeface="monospace"/>
                <a:cs typeface="Arial" panose="020B0604020202020204" pitchFamily="34" charset="0"/>
              </a:rPr>
              <a:t>elif</a:t>
            </a:r>
            <a:r>
              <a:rPr sz="900" b="0" i="0">
                <a:solidFill>
                  <a:srgbClr val="001D35"/>
                </a:solidFill>
                <a:latin typeface="Arial" panose="020B0604020202020204" pitchFamily="34" charset="0"/>
                <a:ea typeface="monospace"/>
                <a:cs typeface="Arial" panose="020B0604020202020204" pitchFamily="34" charset="0"/>
              </a:rPr>
              <a:t> choice == </a:t>
            </a:r>
            <a:r>
              <a:rPr sz="900" b="0" i="0">
                <a:solidFill>
                  <a:srgbClr val="188038"/>
                </a:solidFill>
                <a:latin typeface="Arial" panose="020B0604020202020204" pitchFamily="34" charset="0"/>
                <a:ea typeface="monospace"/>
                <a:cs typeface="Arial" panose="020B0604020202020204" pitchFamily="34" charset="0"/>
              </a:rPr>
              <a:t>"2"</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a:t>
            </a:r>
            <a:r>
              <a:rPr sz="900" b="0" i="1">
                <a:solidFill>
                  <a:srgbClr val="80868B"/>
                </a:solidFill>
                <a:latin typeface="Arial" panose="020B0604020202020204" pitchFamily="34" charset="0"/>
                <a:ea typeface="monospace"/>
                <a:cs typeface="Arial" panose="020B0604020202020204" pitchFamily="34" charset="0"/>
              </a:rPr>
              <a:t># do something else</a:t>
            </a:r>
            <a:endParaRPr sz="900" b="0" i="1">
              <a:solidFill>
                <a:srgbClr val="80868B"/>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a:t>
            </a:r>
            <a:r>
              <a:rPr sz="900" b="0" i="0">
                <a:solidFill>
                  <a:srgbClr val="9334E6"/>
                </a:solidFill>
                <a:latin typeface="Arial" panose="020B0604020202020204" pitchFamily="34" charset="0"/>
                <a:ea typeface="monospace"/>
                <a:cs typeface="Arial" panose="020B0604020202020204" pitchFamily="34" charset="0"/>
              </a:rPr>
              <a:t>elif</a:t>
            </a:r>
            <a:r>
              <a:rPr sz="900" b="0" i="0">
                <a:solidFill>
                  <a:srgbClr val="001D35"/>
                </a:solidFill>
                <a:latin typeface="Arial" panose="020B0604020202020204" pitchFamily="34" charset="0"/>
                <a:ea typeface="monospace"/>
                <a:cs typeface="Arial" panose="020B0604020202020204" pitchFamily="34" charset="0"/>
              </a:rPr>
              <a:t> choice == </a:t>
            </a:r>
            <a:r>
              <a:rPr sz="900" b="0" i="0">
                <a:solidFill>
                  <a:srgbClr val="188038"/>
                </a:solidFill>
                <a:latin typeface="Arial" panose="020B0604020202020204" pitchFamily="34" charset="0"/>
                <a:ea typeface="monospace"/>
                <a:cs typeface="Arial" panose="020B0604020202020204" pitchFamily="34" charset="0"/>
              </a:rPr>
              <a:t>"3"</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a:t>
            </a:r>
            <a:r>
              <a:rPr sz="900" b="0" i="0">
                <a:solidFill>
                  <a:srgbClr val="9334E6"/>
                </a:solidFill>
                <a:latin typeface="Arial" panose="020B0604020202020204" pitchFamily="34" charset="0"/>
                <a:ea typeface="monospace"/>
                <a:cs typeface="Arial" panose="020B0604020202020204" pitchFamily="34" charset="0"/>
              </a:rPr>
              <a:t>break</a:t>
            </a:r>
            <a:endParaRPr sz="9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a:t>
            </a:r>
            <a:r>
              <a:rPr sz="900" b="0" i="0">
                <a:solidFill>
                  <a:srgbClr val="9334E6"/>
                </a:solidFill>
                <a:latin typeface="Arial" panose="020B0604020202020204" pitchFamily="34" charset="0"/>
                <a:ea typeface="monospace"/>
                <a:cs typeface="Arial" panose="020B0604020202020204" pitchFamily="34" charset="0"/>
              </a:rPr>
              <a:t>else</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900" b="0" i="0">
                <a:solidFill>
                  <a:srgbClr val="001D35"/>
                </a:solidFill>
                <a:latin typeface="Arial" panose="020B0604020202020204" pitchFamily="34" charset="0"/>
                <a:ea typeface="monospace"/>
                <a:cs typeface="Arial" panose="020B0604020202020204" pitchFamily="34" charset="0"/>
              </a:rPr>
              <a:t>        print(</a:t>
            </a:r>
            <a:r>
              <a:rPr sz="900" b="0" i="0">
                <a:solidFill>
                  <a:srgbClr val="188038"/>
                </a:solidFill>
                <a:latin typeface="Arial" panose="020B0604020202020204" pitchFamily="34" charset="0"/>
                <a:ea typeface="monospace"/>
                <a:cs typeface="Arial" panose="020B0604020202020204" pitchFamily="34" charset="0"/>
              </a:rPr>
              <a:t>"Invalid choice."</a:t>
            </a:r>
            <a:r>
              <a:rPr sz="900" b="0" i="0">
                <a:solidFill>
                  <a:srgbClr val="001D35"/>
                </a:solidFill>
                <a:latin typeface="Arial" panose="020B0604020202020204" pitchFamily="34" charset="0"/>
                <a:ea typeface="monospace"/>
                <a:cs typeface="Arial" panose="020B0604020202020204" pitchFamily="34" charset="0"/>
              </a:rPr>
              <a:t>)</a:t>
            </a:r>
            <a:endParaRPr sz="900" b="0" i="0">
              <a:solidFill>
                <a:srgbClr val="001D35"/>
              </a:solidFill>
              <a:latin typeface="Arial" panose="020B0604020202020204" pitchFamily="34" charset="0"/>
              <a:ea typeface="monospace"/>
              <a:cs typeface="Arial" panose="020B0604020202020204" pitchFamily="34" charset="0"/>
            </a:endParaRPr>
          </a:p>
        </p:txBody>
      </p:sp>
      <p:sp>
        <p:nvSpPr>
          <p:cNvPr id="3" name="Text Box 2"/>
          <p:cNvSpPr txBox="1"/>
          <p:nvPr/>
        </p:nvSpPr>
        <p:spPr>
          <a:xfrm>
            <a:off x="0" y="0"/>
            <a:ext cx="6773545" cy="5956935"/>
          </a:xfrm>
          <a:prstGeom prst="rect">
            <a:avLst/>
          </a:prstGeom>
          <a:noFill/>
        </p:spPr>
        <p:txBody>
          <a:bodyPr wrap="square" rtlCol="0" anchor="t">
            <a:spAutoFit/>
          </a:bodyPr>
          <a:p>
            <a:pPr marL="0" indent="0">
              <a:lnSpc>
                <a:spcPct val="100000"/>
              </a:lnSpc>
              <a:spcBef>
                <a:spcPct val="0"/>
              </a:spcBef>
              <a:spcAft>
                <a:spcPts val="1000"/>
              </a:spcAft>
            </a:pPr>
            <a:r>
              <a:rPr>
                <a:solidFill>
                  <a:srgbClr val="001D35"/>
                </a:solidFill>
                <a:latin typeface="Arial" panose="020B0604020202020204" pitchFamily="34" charset="0"/>
                <a:ea typeface="Google Sans"/>
                <a:cs typeface="Arial" panose="020B0604020202020204" pitchFamily="34" charset="0"/>
                <a:sym typeface="+mn-ea"/>
              </a:rPr>
              <a:t>Here are some real-life examples: </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a:solidFill>
                  <a:srgbClr val="001D35"/>
                </a:solidFill>
                <a:latin typeface="Arial" panose="020B0604020202020204" pitchFamily="34" charset="0"/>
                <a:ea typeface="Google Sans"/>
                <a:cs typeface="Arial" panose="020B0604020202020204" pitchFamily="34" charset="0"/>
                <a:sym typeface="+mn-ea"/>
              </a:rPr>
              <a:t>1</a:t>
            </a:r>
            <a:r>
              <a:rPr sz="1600">
                <a:solidFill>
                  <a:srgbClr val="001D35"/>
                </a:solidFill>
                <a:latin typeface="Arial" panose="020B0604020202020204" pitchFamily="34" charset="0"/>
                <a:ea typeface="Google Sans"/>
                <a:cs typeface="Arial" panose="020B0604020202020204" pitchFamily="34" charset="0"/>
                <a:sym typeface="+mn-ea"/>
              </a:rPr>
              <a:t>. User Input Validation:</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200">
                <a:solidFill>
                  <a:srgbClr val="001D35"/>
                </a:solidFill>
                <a:latin typeface="Arial" panose="020B0604020202020204" pitchFamily="34" charset="0"/>
                <a:ea typeface="Google Sans"/>
                <a:cs typeface="Arial" panose="020B0604020202020204" pitchFamily="34" charset="0"/>
                <a:sym typeface="+mn-ea"/>
              </a:rPr>
              <a:t>A program might need to repeatedly ask the user for input until a valid response is given.</a:t>
            </a:r>
            <a:endParaRPr sz="12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200">
                <a:solidFill>
                  <a:srgbClr val="001D35"/>
                </a:solidFill>
                <a:latin typeface="Arial" panose="020B0604020202020204" pitchFamily="34" charset="0"/>
                <a:ea typeface="Google Sans"/>
                <a:cs typeface="Arial" panose="020B0604020202020204" pitchFamily="34" charset="0"/>
                <a:sym typeface="+mn-ea"/>
              </a:rPr>
              <a:t>For example, prompting for a username until it meets certain criteria (e.g., minimum length, no spaces).</a:t>
            </a:r>
            <a:endParaRPr sz="12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000">
                <a:solidFill>
                  <a:srgbClr val="9334E6"/>
                </a:solidFill>
                <a:latin typeface="Arial" panose="020B0604020202020204" pitchFamily="34" charset="0"/>
                <a:ea typeface="monospace"/>
                <a:cs typeface="Arial" panose="020B0604020202020204" pitchFamily="34" charset="0"/>
                <a:sym typeface="+mn-ea"/>
              </a:rPr>
              <a:t>whileTrue</a:t>
            </a:r>
            <a:r>
              <a:rPr sz="1000">
                <a:solidFill>
                  <a:srgbClr val="001D35"/>
                </a:solidFill>
                <a:latin typeface="Arial" panose="020B0604020202020204" pitchFamily="34" charset="0"/>
                <a:ea typeface="monospace"/>
                <a:cs typeface="Arial" panose="020B0604020202020204" pitchFamily="34" charset="0"/>
                <a:sym typeface="+mn-ea"/>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a:t>
            </a:r>
            <a:r>
              <a:rPr sz="1000">
                <a:solidFill>
                  <a:srgbClr val="B45908"/>
                </a:solidFill>
                <a:latin typeface="Arial" panose="020B0604020202020204" pitchFamily="34" charset="0"/>
                <a:ea typeface="monospace"/>
                <a:cs typeface="Arial" panose="020B0604020202020204" pitchFamily="34" charset="0"/>
                <a:sym typeface="+mn-ea"/>
              </a:rPr>
              <a:t>username</a:t>
            </a:r>
            <a:r>
              <a:rPr sz="1000">
                <a:solidFill>
                  <a:srgbClr val="001D35"/>
                </a:solidFill>
                <a:latin typeface="Arial" panose="020B0604020202020204" pitchFamily="34" charset="0"/>
                <a:ea typeface="monospace"/>
                <a:cs typeface="Arial" panose="020B0604020202020204" pitchFamily="34" charset="0"/>
                <a:sym typeface="+mn-ea"/>
              </a:rPr>
              <a:t> = input(</a:t>
            </a:r>
            <a:r>
              <a:rPr sz="1000">
                <a:solidFill>
                  <a:srgbClr val="188038"/>
                </a:solidFill>
                <a:latin typeface="Arial" panose="020B0604020202020204" pitchFamily="34" charset="0"/>
                <a:ea typeface="monospace"/>
                <a:cs typeface="Arial" panose="020B0604020202020204" pitchFamily="34" charset="0"/>
                <a:sym typeface="+mn-ea"/>
              </a:rPr>
              <a:t>"Enter username (at least 5 characters, no spaces): "</a:t>
            </a:r>
            <a:r>
              <a:rPr sz="1000">
                <a:solidFill>
                  <a:srgbClr val="001D35"/>
                </a:solidFill>
                <a:latin typeface="Arial" panose="020B0604020202020204" pitchFamily="34" charset="0"/>
                <a:ea typeface="monospace"/>
                <a:cs typeface="Arial" panose="020B0604020202020204" pitchFamily="34" charset="0"/>
                <a:sym typeface="+mn-ea"/>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a:t>
            </a:r>
            <a:r>
              <a:rPr sz="1000">
                <a:solidFill>
                  <a:srgbClr val="9334E6"/>
                </a:solidFill>
                <a:latin typeface="Arial" panose="020B0604020202020204" pitchFamily="34" charset="0"/>
                <a:ea typeface="monospace"/>
                <a:cs typeface="Arial" panose="020B0604020202020204" pitchFamily="34" charset="0"/>
                <a:sym typeface="+mn-ea"/>
              </a:rPr>
              <a:t>if</a:t>
            </a:r>
            <a:r>
              <a:rPr sz="1000">
                <a:solidFill>
                  <a:srgbClr val="001D35"/>
                </a:solidFill>
                <a:latin typeface="Arial" panose="020B0604020202020204" pitchFamily="34" charset="0"/>
                <a:ea typeface="monospace"/>
                <a:cs typeface="Arial" panose="020B0604020202020204" pitchFamily="34" charset="0"/>
                <a:sym typeface="+mn-ea"/>
              </a:rPr>
              <a:t> len(username) &gt;= </a:t>
            </a:r>
            <a:r>
              <a:rPr sz="1000">
                <a:solidFill>
                  <a:srgbClr val="B45908"/>
                </a:solidFill>
                <a:latin typeface="Arial" panose="020B0604020202020204" pitchFamily="34" charset="0"/>
                <a:ea typeface="monospace"/>
                <a:cs typeface="Arial" panose="020B0604020202020204" pitchFamily="34" charset="0"/>
                <a:sym typeface="+mn-ea"/>
              </a:rPr>
              <a:t>5</a:t>
            </a:r>
            <a:r>
              <a:rPr sz="1000">
                <a:solidFill>
                  <a:srgbClr val="9334E6"/>
                </a:solidFill>
                <a:latin typeface="Arial" panose="020B0604020202020204" pitchFamily="34" charset="0"/>
                <a:ea typeface="monospace"/>
                <a:cs typeface="Arial" panose="020B0604020202020204" pitchFamily="34" charset="0"/>
                <a:sym typeface="+mn-ea"/>
              </a:rPr>
              <a:t>and</a:t>
            </a:r>
            <a:r>
              <a:rPr sz="1000">
                <a:solidFill>
                  <a:srgbClr val="188038"/>
                </a:solidFill>
                <a:latin typeface="Arial" panose="020B0604020202020204" pitchFamily="34" charset="0"/>
                <a:ea typeface="monospace"/>
                <a:cs typeface="Arial" panose="020B0604020202020204" pitchFamily="34" charset="0"/>
                <a:sym typeface="+mn-ea"/>
              </a:rPr>
              <a:t>""</a:t>
            </a:r>
            <a:r>
              <a:rPr sz="1000">
                <a:solidFill>
                  <a:srgbClr val="9334E6"/>
                </a:solidFill>
                <a:latin typeface="Arial" panose="020B0604020202020204" pitchFamily="34" charset="0"/>
                <a:ea typeface="monospace"/>
                <a:cs typeface="Arial" panose="020B0604020202020204" pitchFamily="34" charset="0"/>
                <a:sym typeface="+mn-ea"/>
              </a:rPr>
              <a:t>notin</a:t>
            </a:r>
            <a:r>
              <a:rPr sz="1000">
                <a:solidFill>
                  <a:srgbClr val="001D35"/>
                </a:solidFill>
                <a:latin typeface="Arial" panose="020B0604020202020204" pitchFamily="34" charset="0"/>
                <a:ea typeface="monospace"/>
                <a:cs typeface="Arial" panose="020B0604020202020204" pitchFamily="34" charset="0"/>
                <a:sym typeface="+mn-ea"/>
              </a:rPr>
              <a:t> username:</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a:t>
            </a:r>
            <a:r>
              <a:rPr sz="1000">
                <a:solidFill>
                  <a:srgbClr val="9334E6"/>
                </a:solidFill>
                <a:latin typeface="Arial" panose="020B0604020202020204" pitchFamily="34" charset="0"/>
                <a:ea typeface="monospace"/>
                <a:cs typeface="Arial" panose="020B0604020202020204" pitchFamily="34" charset="0"/>
                <a:sym typeface="+mn-ea"/>
              </a:rPr>
              <a:t>break</a:t>
            </a:r>
            <a:endParaRPr sz="10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a:t>
            </a:r>
            <a:r>
              <a:rPr sz="1000">
                <a:solidFill>
                  <a:srgbClr val="9334E6"/>
                </a:solidFill>
                <a:latin typeface="Arial" panose="020B0604020202020204" pitchFamily="34" charset="0"/>
                <a:ea typeface="monospace"/>
                <a:cs typeface="Arial" panose="020B0604020202020204" pitchFamily="34" charset="0"/>
                <a:sym typeface="+mn-ea"/>
              </a:rPr>
              <a:t>else</a:t>
            </a:r>
            <a:r>
              <a:rPr sz="1000">
                <a:solidFill>
                  <a:srgbClr val="001D35"/>
                </a:solidFill>
                <a:latin typeface="Arial" panose="020B0604020202020204" pitchFamily="34" charset="0"/>
                <a:ea typeface="monospace"/>
                <a:cs typeface="Arial" panose="020B0604020202020204" pitchFamily="34" charset="0"/>
                <a:sym typeface="+mn-ea"/>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print(</a:t>
            </a:r>
            <a:r>
              <a:rPr sz="1000">
                <a:solidFill>
                  <a:srgbClr val="188038"/>
                </a:solidFill>
                <a:latin typeface="Arial" panose="020B0604020202020204" pitchFamily="34" charset="0"/>
                <a:ea typeface="monospace"/>
                <a:cs typeface="Arial" panose="020B0604020202020204" pitchFamily="34" charset="0"/>
                <a:sym typeface="+mn-ea"/>
              </a:rPr>
              <a:t>"Invalid username. Please try again."</a:t>
            </a:r>
            <a:r>
              <a:rPr sz="1000">
                <a:solidFill>
                  <a:srgbClr val="001D35"/>
                </a:solidFill>
                <a:latin typeface="Arial" panose="020B0604020202020204" pitchFamily="34" charset="0"/>
                <a:ea typeface="monospace"/>
                <a:cs typeface="Arial" panose="020B0604020202020204" pitchFamily="34" charset="0"/>
                <a:sym typeface="+mn-ea"/>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ts val="1000"/>
              </a:spcBef>
              <a:spcAft>
                <a:spcPts val="500"/>
              </a:spcAft>
            </a:pPr>
            <a:r>
              <a:rPr sz="1600">
                <a:solidFill>
                  <a:srgbClr val="001D35"/>
                </a:solidFill>
                <a:latin typeface="Arial" panose="020B0604020202020204" pitchFamily="34" charset="0"/>
                <a:ea typeface="Google Sans"/>
                <a:cs typeface="Arial" panose="020B0604020202020204" pitchFamily="34" charset="0"/>
                <a:sym typeface="+mn-ea"/>
              </a:rPr>
              <a:t>2. Countdown Timer:</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200">
                <a:solidFill>
                  <a:srgbClr val="001D35"/>
                </a:solidFill>
                <a:latin typeface="Arial" panose="020B0604020202020204" pitchFamily="34" charset="0"/>
                <a:ea typeface="Google Sans"/>
                <a:cs typeface="Arial" panose="020B0604020202020204" pitchFamily="34" charset="0"/>
                <a:sym typeface="+mn-ea"/>
              </a:rPr>
              <a:t>A countdown timer can be implemented using a while loop that decrements a counter variable until it reaches zero.</a:t>
            </a:r>
            <a:endParaRPr sz="10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000">
                <a:solidFill>
                  <a:srgbClr val="B45908"/>
                </a:solidFill>
                <a:latin typeface="Arial" panose="020B0604020202020204" pitchFamily="34" charset="0"/>
                <a:ea typeface="monospace"/>
                <a:cs typeface="Arial" panose="020B0604020202020204" pitchFamily="34" charset="0"/>
                <a:sym typeface="+mn-ea"/>
              </a:rPr>
              <a:t>time</a:t>
            </a:r>
            <a:r>
              <a:rPr sz="1000">
                <a:solidFill>
                  <a:srgbClr val="001D35"/>
                </a:solidFill>
                <a:latin typeface="Arial" panose="020B0604020202020204" pitchFamily="34" charset="0"/>
                <a:ea typeface="monospace"/>
                <a:cs typeface="Arial" panose="020B0604020202020204" pitchFamily="34" charset="0"/>
                <a:sym typeface="+mn-ea"/>
              </a:rPr>
              <a:t> = </a:t>
            </a:r>
            <a:r>
              <a:rPr sz="1000">
                <a:solidFill>
                  <a:srgbClr val="B45908"/>
                </a:solidFill>
                <a:latin typeface="Arial" panose="020B0604020202020204" pitchFamily="34" charset="0"/>
                <a:ea typeface="monospace"/>
                <a:cs typeface="Arial" panose="020B0604020202020204" pitchFamily="34" charset="0"/>
                <a:sym typeface="+mn-ea"/>
              </a:rPr>
              <a:t>10</a:t>
            </a:r>
            <a:endParaRPr sz="1000" b="0" i="0">
              <a:solidFill>
                <a:srgbClr val="B45908"/>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9334E6"/>
                </a:solidFill>
                <a:latin typeface="Arial" panose="020B0604020202020204" pitchFamily="34" charset="0"/>
                <a:ea typeface="monospace"/>
                <a:cs typeface="Arial" panose="020B0604020202020204" pitchFamily="34" charset="0"/>
                <a:sym typeface="+mn-ea"/>
              </a:rPr>
              <a:t>while</a:t>
            </a:r>
            <a:r>
              <a:rPr sz="1000">
                <a:solidFill>
                  <a:srgbClr val="001D35"/>
                </a:solidFill>
                <a:latin typeface="Arial" panose="020B0604020202020204" pitchFamily="34" charset="0"/>
                <a:ea typeface="monospace"/>
                <a:cs typeface="Arial" panose="020B0604020202020204" pitchFamily="34" charset="0"/>
                <a:sym typeface="+mn-ea"/>
              </a:rPr>
              <a:t> time &gt; </a:t>
            </a:r>
            <a:r>
              <a:rPr sz="1000">
                <a:solidFill>
                  <a:srgbClr val="B45908"/>
                </a:solidFill>
                <a:latin typeface="Arial" panose="020B0604020202020204" pitchFamily="34" charset="0"/>
                <a:ea typeface="monospace"/>
                <a:cs typeface="Arial" panose="020B0604020202020204" pitchFamily="34" charset="0"/>
                <a:sym typeface="+mn-ea"/>
              </a:rPr>
              <a:t>0</a:t>
            </a:r>
            <a:r>
              <a:rPr sz="1000">
                <a:solidFill>
                  <a:srgbClr val="001D35"/>
                </a:solidFill>
                <a:latin typeface="Arial" panose="020B0604020202020204" pitchFamily="34" charset="0"/>
                <a:ea typeface="monospace"/>
                <a:cs typeface="Arial" panose="020B0604020202020204" pitchFamily="34" charset="0"/>
                <a:sym typeface="+mn-ea"/>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print(</a:t>
            </a:r>
            <a:r>
              <a:rPr sz="1000">
                <a:solidFill>
                  <a:srgbClr val="188038"/>
                </a:solidFill>
                <a:latin typeface="Arial" panose="020B0604020202020204" pitchFamily="34" charset="0"/>
                <a:ea typeface="monospace"/>
                <a:cs typeface="Arial" panose="020B0604020202020204" pitchFamily="34" charset="0"/>
                <a:sym typeface="+mn-ea"/>
              </a:rPr>
              <a:t>f"Time remaining: </a:t>
            </a:r>
            <a:r>
              <a:rPr sz="1000">
                <a:solidFill>
                  <a:srgbClr val="001D35"/>
                </a:solidFill>
                <a:latin typeface="Arial" panose="020B0604020202020204" pitchFamily="34" charset="0"/>
                <a:ea typeface="monospace"/>
                <a:cs typeface="Arial" panose="020B0604020202020204" pitchFamily="34" charset="0"/>
                <a:sym typeface="+mn-ea"/>
              </a:rPr>
              <a:t>{time}</a:t>
            </a:r>
            <a:r>
              <a:rPr sz="1000">
                <a:solidFill>
                  <a:srgbClr val="188038"/>
                </a:solidFill>
                <a:latin typeface="Arial" panose="020B0604020202020204" pitchFamily="34" charset="0"/>
                <a:ea typeface="monospace"/>
                <a:cs typeface="Arial" panose="020B0604020202020204" pitchFamily="34" charset="0"/>
                <a:sym typeface="+mn-ea"/>
              </a:rPr>
              <a:t>"</a:t>
            </a:r>
            <a:r>
              <a:rPr sz="1000">
                <a:solidFill>
                  <a:srgbClr val="001D35"/>
                </a:solidFill>
                <a:latin typeface="Arial" panose="020B0604020202020204" pitchFamily="34" charset="0"/>
                <a:ea typeface="monospace"/>
                <a:cs typeface="Arial" panose="020B0604020202020204" pitchFamily="34" charset="0"/>
                <a:sym typeface="+mn-ea"/>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time -= </a:t>
            </a:r>
            <a:r>
              <a:rPr sz="1000">
                <a:solidFill>
                  <a:srgbClr val="B45908"/>
                </a:solidFill>
                <a:latin typeface="Arial" panose="020B0604020202020204" pitchFamily="34" charset="0"/>
                <a:ea typeface="monospace"/>
                <a:cs typeface="Arial" panose="020B0604020202020204" pitchFamily="34" charset="0"/>
                <a:sym typeface="+mn-ea"/>
              </a:rPr>
              <a:t>1</a:t>
            </a:r>
            <a:endParaRPr sz="1000" b="0" i="0">
              <a:solidFill>
                <a:srgbClr val="B45908"/>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print(</a:t>
            </a:r>
            <a:r>
              <a:rPr sz="1000">
                <a:solidFill>
                  <a:srgbClr val="188038"/>
                </a:solidFill>
                <a:latin typeface="Arial" panose="020B0604020202020204" pitchFamily="34" charset="0"/>
                <a:ea typeface="monospace"/>
                <a:cs typeface="Arial" panose="020B0604020202020204" pitchFamily="34" charset="0"/>
                <a:sym typeface="+mn-ea"/>
              </a:rPr>
              <a:t>"Time's up!"</a:t>
            </a:r>
            <a:r>
              <a:rPr sz="1000">
                <a:solidFill>
                  <a:srgbClr val="001D35"/>
                </a:solidFill>
                <a:latin typeface="Arial" panose="020B0604020202020204" pitchFamily="34" charset="0"/>
                <a:ea typeface="monospace"/>
                <a:cs typeface="Arial" panose="020B0604020202020204" pitchFamily="34" charset="0"/>
                <a:sym typeface="+mn-ea"/>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ts val="1000"/>
              </a:spcBef>
              <a:spcAft>
                <a:spcPts val="500"/>
              </a:spcAft>
            </a:pPr>
            <a:r>
              <a:rPr sz="1600">
                <a:solidFill>
                  <a:srgbClr val="001D35"/>
                </a:solidFill>
                <a:latin typeface="Arial" panose="020B0604020202020204" pitchFamily="34" charset="0"/>
                <a:ea typeface="Google Sans"/>
                <a:cs typeface="Arial" panose="020B0604020202020204" pitchFamily="34" charset="0"/>
                <a:sym typeface="+mn-ea"/>
              </a:rPr>
              <a:t>3. Game Loops:</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200">
                <a:solidFill>
                  <a:srgbClr val="001D35"/>
                </a:solidFill>
                <a:latin typeface="Arial" panose="020B0604020202020204" pitchFamily="34" charset="0"/>
                <a:ea typeface="Google Sans"/>
                <a:cs typeface="Arial" panose="020B0604020202020204" pitchFamily="34" charset="0"/>
                <a:sym typeface="+mn-ea"/>
              </a:rPr>
              <a:t>In games, a </a:t>
            </a:r>
            <a:r>
              <a:rPr sz="1200">
                <a:solidFill>
                  <a:srgbClr val="001D35"/>
                </a:solidFill>
                <a:latin typeface="Arial" panose="020B0604020202020204" pitchFamily="34" charset="0"/>
                <a:ea typeface="monospace"/>
                <a:cs typeface="Arial" panose="020B0604020202020204" pitchFamily="34" charset="0"/>
                <a:sym typeface="+mn-ea"/>
              </a:rPr>
              <a:t>while</a:t>
            </a:r>
            <a:r>
              <a:rPr sz="1200">
                <a:solidFill>
                  <a:srgbClr val="001D35"/>
                </a:solidFill>
                <a:latin typeface="Arial" panose="020B0604020202020204" pitchFamily="34" charset="0"/>
                <a:ea typeface="Google Sans"/>
                <a:cs typeface="Arial" panose="020B0604020202020204" pitchFamily="34" charset="0"/>
                <a:sym typeface="+mn-ea"/>
              </a:rPr>
              <a:t> loop is used to keep the game running until a certain condition is met (e.g., the player loses, the game is won).</a:t>
            </a:r>
            <a:endParaRPr sz="12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000">
                <a:solidFill>
                  <a:srgbClr val="B45908"/>
                </a:solidFill>
                <a:latin typeface="Arial" panose="020B0604020202020204" pitchFamily="34" charset="0"/>
                <a:ea typeface="monospace"/>
                <a:cs typeface="Arial" panose="020B0604020202020204" pitchFamily="34" charset="0"/>
                <a:sym typeface="+mn-ea"/>
              </a:rPr>
              <a:t>game_over</a:t>
            </a:r>
            <a:r>
              <a:rPr sz="1000">
                <a:solidFill>
                  <a:srgbClr val="001D35"/>
                </a:solidFill>
                <a:latin typeface="Arial" panose="020B0604020202020204" pitchFamily="34" charset="0"/>
                <a:ea typeface="monospace"/>
                <a:cs typeface="Arial" panose="020B0604020202020204" pitchFamily="34" charset="0"/>
                <a:sym typeface="+mn-ea"/>
              </a:rPr>
              <a:t> = </a:t>
            </a:r>
            <a:r>
              <a:rPr sz="1000">
                <a:solidFill>
                  <a:srgbClr val="9334E6"/>
                </a:solidFill>
                <a:latin typeface="Arial" panose="020B0604020202020204" pitchFamily="34" charset="0"/>
                <a:ea typeface="monospace"/>
                <a:cs typeface="Arial" panose="020B0604020202020204" pitchFamily="34" charset="0"/>
                <a:sym typeface="+mn-ea"/>
              </a:rPr>
              <a:t>False</a:t>
            </a:r>
            <a:endParaRPr sz="10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9334E6"/>
                </a:solidFill>
                <a:latin typeface="Arial" panose="020B0604020202020204" pitchFamily="34" charset="0"/>
                <a:ea typeface="monospace"/>
                <a:cs typeface="Arial" panose="020B0604020202020204" pitchFamily="34" charset="0"/>
                <a:sym typeface="+mn-ea"/>
              </a:rPr>
              <a:t>whilenot</a:t>
            </a:r>
            <a:r>
              <a:rPr sz="1000">
                <a:solidFill>
                  <a:srgbClr val="001D35"/>
                </a:solidFill>
                <a:latin typeface="Arial" panose="020B0604020202020204" pitchFamily="34" charset="0"/>
                <a:ea typeface="monospace"/>
                <a:cs typeface="Arial" panose="020B0604020202020204" pitchFamily="34" charset="0"/>
                <a:sym typeface="+mn-ea"/>
              </a:rPr>
              <a:t> game_over:</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a:t>
            </a:r>
            <a:r>
              <a:rPr sz="1000" i="1">
                <a:solidFill>
                  <a:srgbClr val="80868B"/>
                </a:solidFill>
                <a:latin typeface="Arial" panose="020B0604020202020204" pitchFamily="34" charset="0"/>
                <a:ea typeface="monospace"/>
                <a:cs typeface="Arial" panose="020B0604020202020204" pitchFamily="34" charset="0"/>
                <a:sym typeface="+mn-ea"/>
              </a:rPr>
              <a:t># game logic to update game state</a:t>
            </a:r>
            <a:endParaRPr sz="1000" b="0" i="1">
              <a:solidFill>
                <a:srgbClr val="80868B"/>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a:t>
            </a:r>
            <a:r>
              <a:rPr sz="1000" i="1">
                <a:solidFill>
                  <a:srgbClr val="80868B"/>
                </a:solidFill>
                <a:latin typeface="Arial" panose="020B0604020202020204" pitchFamily="34" charset="0"/>
                <a:ea typeface="monospace"/>
                <a:cs typeface="Arial" panose="020B0604020202020204" pitchFamily="34" charset="0"/>
                <a:sym typeface="+mn-ea"/>
              </a:rPr>
              <a:t># check if game over</a:t>
            </a:r>
            <a:endParaRPr sz="1000" b="0" i="1">
              <a:solidFill>
                <a:srgbClr val="80868B"/>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a:t>
            </a:r>
            <a:r>
              <a:rPr sz="1000">
                <a:solidFill>
                  <a:srgbClr val="9334E6"/>
                </a:solidFill>
                <a:latin typeface="Arial" panose="020B0604020202020204" pitchFamily="34" charset="0"/>
                <a:ea typeface="monospace"/>
                <a:cs typeface="Arial" panose="020B0604020202020204" pitchFamily="34" charset="0"/>
                <a:sym typeface="+mn-ea"/>
              </a:rPr>
              <a:t>if</a:t>
            </a:r>
            <a:r>
              <a:rPr sz="1000">
                <a:solidFill>
                  <a:srgbClr val="001D35"/>
                </a:solidFill>
                <a:latin typeface="Arial" panose="020B0604020202020204" pitchFamily="34" charset="0"/>
                <a:ea typeface="monospace"/>
                <a:cs typeface="Arial" panose="020B0604020202020204" pitchFamily="34" charset="0"/>
                <a:sym typeface="+mn-ea"/>
              </a:rPr>
              <a:t> player_health &lt;= </a:t>
            </a:r>
            <a:r>
              <a:rPr sz="1000">
                <a:solidFill>
                  <a:srgbClr val="B45908"/>
                </a:solidFill>
                <a:latin typeface="Arial" panose="020B0604020202020204" pitchFamily="34" charset="0"/>
                <a:ea typeface="monospace"/>
                <a:cs typeface="Arial" panose="020B0604020202020204" pitchFamily="34" charset="0"/>
                <a:sym typeface="+mn-ea"/>
              </a:rPr>
              <a:t>0</a:t>
            </a:r>
            <a:r>
              <a:rPr sz="1000">
                <a:solidFill>
                  <a:srgbClr val="001D35"/>
                </a:solidFill>
                <a:latin typeface="Arial" panose="020B0604020202020204" pitchFamily="34" charset="0"/>
                <a:ea typeface="monospace"/>
                <a:cs typeface="Arial" panose="020B0604020202020204" pitchFamily="34" charset="0"/>
                <a:sym typeface="+mn-ea"/>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        </a:t>
            </a:r>
            <a:r>
              <a:rPr sz="1000">
                <a:solidFill>
                  <a:srgbClr val="B45908"/>
                </a:solidFill>
                <a:latin typeface="Arial" panose="020B0604020202020204" pitchFamily="34" charset="0"/>
                <a:ea typeface="monospace"/>
                <a:cs typeface="Arial" panose="020B0604020202020204" pitchFamily="34" charset="0"/>
                <a:sym typeface="+mn-ea"/>
              </a:rPr>
              <a:t>game_over</a:t>
            </a:r>
            <a:r>
              <a:rPr sz="1000">
                <a:solidFill>
                  <a:srgbClr val="001D35"/>
                </a:solidFill>
                <a:latin typeface="Arial" panose="020B0604020202020204" pitchFamily="34" charset="0"/>
                <a:ea typeface="monospace"/>
                <a:cs typeface="Arial" panose="020B0604020202020204" pitchFamily="34" charset="0"/>
                <a:sym typeface="+mn-ea"/>
              </a:rPr>
              <a:t> = </a:t>
            </a:r>
            <a:r>
              <a:rPr sz="1000">
                <a:solidFill>
                  <a:srgbClr val="9334E6"/>
                </a:solidFill>
                <a:latin typeface="Arial" panose="020B0604020202020204" pitchFamily="34" charset="0"/>
                <a:ea typeface="monospace"/>
                <a:cs typeface="Arial" panose="020B0604020202020204" pitchFamily="34" charset="0"/>
                <a:sym typeface="+mn-ea"/>
              </a:rPr>
              <a:t>True</a:t>
            </a:r>
            <a:endParaRPr sz="1000" b="0" i="0">
              <a:solidFill>
                <a:srgbClr val="9334E6"/>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a:solidFill>
                  <a:srgbClr val="001D35"/>
                </a:solidFill>
                <a:latin typeface="Arial" panose="020B0604020202020204" pitchFamily="34" charset="0"/>
                <a:ea typeface="monospace"/>
                <a:cs typeface="Arial" panose="020B0604020202020204" pitchFamily="34" charset="0"/>
                <a:sym typeface="+mn-ea"/>
              </a:rPr>
              <a:t>print(</a:t>
            </a:r>
            <a:r>
              <a:rPr sz="1000">
                <a:solidFill>
                  <a:srgbClr val="188038"/>
                </a:solidFill>
                <a:latin typeface="Arial" panose="020B0604020202020204" pitchFamily="34" charset="0"/>
                <a:ea typeface="monospace"/>
                <a:cs typeface="Arial" panose="020B0604020202020204" pitchFamily="34" charset="0"/>
                <a:sym typeface="+mn-ea"/>
              </a:rPr>
              <a:t>"Game Over!"</a:t>
            </a:r>
            <a:r>
              <a:rPr sz="1000">
                <a:solidFill>
                  <a:srgbClr val="001D35"/>
                </a:solidFill>
                <a:latin typeface="Arial" panose="020B0604020202020204" pitchFamily="34" charset="0"/>
                <a:ea typeface="monospace"/>
                <a:cs typeface="Arial" panose="020B0604020202020204" pitchFamily="34" charset="0"/>
                <a:sym typeface="+mn-ea"/>
              </a:rPr>
              <a:t>)</a:t>
            </a:r>
            <a:endParaRPr lang="en-US" sz="1000">
              <a:solidFill>
                <a:srgbClr val="001D35"/>
              </a:solidFill>
              <a:latin typeface="Arial" panose="020B0604020202020204" pitchFamily="34" charset="0"/>
              <a:ea typeface="monospace"/>
              <a:cs typeface="Arial" panose="020B0604020202020204" pitchFamily="34" charset="0"/>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52730" y="340995"/>
            <a:ext cx="5080000" cy="2058670"/>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More on Data types</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String</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List , List comprehensions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Multidimensional List | tuple , set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Dictionary</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Mini Project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r>
              <a:rPr sz="1600" u="sng">
                <a:solidFill>
                  <a:srgbClr val="0000FF"/>
                </a:solidFill>
                <a:latin typeface="Arial" panose="020B0604020202020204"/>
                <a:ea typeface="Calibri" panose="020F0502020204030204"/>
                <a:hlinkClick r:id="rId7" tooltip="Add sub topic content"/>
              </a:rPr>
              <a:t>Assignment</a:t>
            </a:r>
            <a:endParaRPr sz="1600" u="sng">
              <a:solidFill>
                <a:srgbClr val="0000FF"/>
              </a:solidFill>
              <a:latin typeface="Arial" panose="020B0604020202020204"/>
              <a:ea typeface="Calibri" panose="020F0502020204030204"/>
              <a:hlinkClick r:id="rId7" tooltip="Add sub topic content"/>
            </a:endParaRPr>
          </a:p>
        </p:txBody>
      </p:sp>
      <p:sp>
        <p:nvSpPr>
          <p:cNvPr id="3" name="Text Box 2"/>
          <p:cNvSpPr txBox="1"/>
          <p:nvPr/>
        </p:nvSpPr>
        <p:spPr>
          <a:xfrm>
            <a:off x="252730" y="2399665"/>
            <a:ext cx="6096000" cy="368300"/>
          </a:xfrm>
          <a:prstGeom prst="rect">
            <a:avLst/>
          </a:prstGeom>
          <a:noFill/>
        </p:spPr>
        <p:txBody>
          <a:bodyPr wrap="square" rtlCol="0" anchor="t">
            <a:spAutoFit/>
          </a:bodyPr>
          <a:p>
            <a:pPr indent="0">
              <a:buFont typeface="Arial" panose="020B0604020202020204" pitchFamily="34" charset="0"/>
              <a:buNone/>
            </a:pPr>
            <a:r>
              <a:rPr lang="en-US">
                <a:sym typeface="+mn-ea"/>
              </a:rPr>
              <a:t>https://www.tutorialspoint.com/python/index.htm</a:t>
            </a:r>
            <a:endParaRPr lang="en-US">
              <a:sym typeface="+mn-ea"/>
            </a:endParaRPr>
          </a:p>
        </p:txBody>
      </p:sp>
      <p:sp>
        <p:nvSpPr>
          <p:cNvPr id="4" name="Text Box 3"/>
          <p:cNvSpPr txBox="1"/>
          <p:nvPr/>
        </p:nvSpPr>
        <p:spPr>
          <a:xfrm>
            <a:off x="252730" y="3244850"/>
            <a:ext cx="8468995" cy="368300"/>
          </a:xfrm>
          <a:prstGeom prst="rect">
            <a:avLst/>
          </a:prstGeom>
          <a:noFill/>
        </p:spPr>
        <p:txBody>
          <a:bodyPr wrap="square" rtlCol="0" anchor="t">
            <a:spAutoFit/>
          </a:bodyPr>
          <a:p>
            <a:r>
              <a:rPr lang="en-US" altLang="en-US"/>
              <a:t>https://www.tutorialspoint.com/python/python_list_comprehension.htm</a:t>
            </a:r>
            <a:endParaRPr lang="en-US"/>
          </a:p>
        </p:txBody>
      </p:sp>
      <p:sp>
        <p:nvSpPr>
          <p:cNvPr id="5" name="Text Box 4"/>
          <p:cNvSpPr txBox="1"/>
          <p:nvPr/>
        </p:nvSpPr>
        <p:spPr>
          <a:xfrm>
            <a:off x="953135" y="3931285"/>
            <a:ext cx="9721215" cy="583565"/>
          </a:xfrm>
          <a:prstGeom prst="rect">
            <a:avLst/>
          </a:prstGeom>
        </p:spPr>
        <p:txBody>
          <a:bodyPr wrap="square">
            <a:spAutoFit/>
          </a:bodyPr>
          <a:p>
            <a:pPr marL="0" indent="0" algn="l"/>
            <a:r>
              <a:rPr sz="1600" b="0" i="0">
                <a:solidFill>
                  <a:schemeClr val="tx1"/>
                </a:solidFill>
                <a:latin typeface="monospace"/>
                <a:ea typeface="monospace"/>
              </a:rPr>
              <a:t>list1=[x for x inrange(1,21)if x%2==0]</a:t>
            </a:r>
            <a:endParaRPr sz="1600" b="0" i="0">
              <a:solidFill>
                <a:schemeClr val="tx1"/>
              </a:solidFill>
              <a:latin typeface="monospace"/>
              <a:ea typeface="monospace"/>
            </a:endParaRPr>
          </a:p>
          <a:p>
            <a:pPr marL="0" indent="0" algn="l"/>
            <a:r>
              <a:rPr sz="1600" b="0" i="0">
                <a:solidFill>
                  <a:schemeClr val="tx1"/>
                </a:solidFill>
                <a:latin typeface="monospace"/>
                <a:ea typeface="monospace"/>
              </a:rPr>
              <a:t>print(list1)</a:t>
            </a:r>
            <a:endParaRPr sz="1600" b="0" i="0">
              <a:solidFill>
                <a:schemeClr val="tx1"/>
              </a:solidFill>
              <a:latin typeface="monospace"/>
              <a:ea typeface="monospace"/>
            </a:endParaRPr>
          </a:p>
        </p:txBody>
      </p:sp>
      <p:sp>
        <p:nvSpPr>
          <p:cNvPr id="6" name="Text Box 5"/>
          <p:cNvSpPr txBox="1"/>
          <p:nvPr/>
        </p:nvSpPr>
        <p:spPr>
          <a:xfrm>
            <a:off x="476250" y="4832985"/>
            <a:ext cx="7789545" cy="368300"/>
          </a:xfrm>
          <a:prstGeom prst="rect">
            <a:avLst/>
          </a:prstGeom>
          <a:noFill/>
        </p:spPr>
        <p:txBody>
          <a:bodyPr wrap="square" rtlCol="0" anchor="t">
            <a:spAutoFit/>
          </a:bodyPr>
          <a:p>
            <a:r>
              <a:rPr lang="en-US" altLang="en-US"/>
              <a:t>https://python101.pythonlibrary.org/chapter6_comprehensions.html</a:t>
            </a: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79070" y="193675"/>
            <a:ext cx="8153400" cy="5728970"/>
          </a:xfrm>
          <a:prstGeom prst="rect">
            <a:avLst/>
          </a:prstGeom>
        </p:spPr>
        <p:txBody>
          <a:bodyPr wrap="square">
            <a:spAutoFit/>
          </a:bodyPr>
          <a:p>
            <a:pPr marL="0" indent="0">
              <a:lnSpc>
                <a:spcPct val="100000"/>
              </a:lnSpc>
              <a:spcBef>
                <a:spcPts val="500"/>
              </a:spcBef>
              <a:spcAft>
                <a:spcPts val="1000"/>
              </a:spcAft>
            </a:pPr>
            <a:r>
              <a:rPr sz="4000" b="1" i="0">
                <a:solidFill>
                  <a:srgbClr val="FF0000"/>
                </a:solidFill>
                <a:latin typeface="Arial" panose="020B0604020202020204" pitchFamily="34" charset="0"/>
                <a:ea typeface="Google Sans"/>
                <a:cs typeface="Arial" panose="020B0604020202020204" pitchFamily="34" charset="0"/>
              </a:rPr>
              <a:t>A string </a:t>
            </a:r>
            <a:r>
              <a:rPr b="0" i="0">
                <a:solidFill>
                  <a:srgbClr val="001D35"/>
                </a:solidFill>
                <a:latin typeface="Arial" panose="020B0604020202020204" pitchFamily="34" charset="0"/>
                <a:ea typeface="Google Sans"/>
                <a:cs typeface="Arial" panose="020B0604020202020204" pitchFamily="34" charset="0"/>
              </a:rPr>
              <a:t>in Python is a sequence of characters. It's a fundamental data type used to represent text. Strings are immutable, meaning their content cannot be changed after creation. </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b="0" i="0">
                <a:solidFill>
                  <a:srgbClr val="001D35"/>
                </a:solidFill>
                <a:latin typeface="Arial" panose="020B0604020202020204" pitchFamily="34" charset="0"/>
                <a:ea typeface="Google Sans"/>
                <a:cs typeface="Arial" panose="020B0604020202020204" pitchFamily="34" charset="0"/>
              </a:rPr>
              <a:t>String Literals:</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ts val="500"/>
              </a:spcBef>
              <a:spcAft>
                <a:spcPts val="500"/>
              </a:spcAft>
            </a:pPr>
            <a:r>
              <a:rPr b="0" i="0">
                <a:solidFill>
                  <a:srgbClr val="001D35"/>
                </a:solidFill>
                <a:latin typeface="Arial" panose="020B0604020202020204" pitchFamily="34" charset="0"/>
                <a:ea typeface="Google Sans"/>
                <a:cs typeface="Arial" panose="020B0604020202020204" pitchFamily="34" charset="0"/>
              </a:rPr>
              <a:t>Strings are created using single quotes (</a:t>
            </a:r>
            <a:r>
              <a:rPr b="0" i="0">
                <a:solidFill>
                  <a:srgbClr val="001D35"/>
                </a:solidFill>
                <a:latin typeface="Arial" panose="020B0604020202020204" pitchFamily="34" charset="0"/>
                <a:ea typeface="monospace"/>
                <a:cs typeface="Arial" panose="020B0604020202020204" pitchFamily="34" charset="0"/>
              </a:rPr>
              <a:t>'</a:t>
            </a:r>
            <a:r>
              <a:rPr b="0" i="0">
                <a:solidFill>
                  <a:srgbClr val="001D35"/>
                </a:solidFill>
                <a:latin typeface="Arial" panose="020B0604020202020204" pitchFamily="34" charset="0"/>
                <a:ea typeface="Google Sans"/>
                <a:cs typeface="Arial" panose="020B0604020202020204" pitchFamily="34" charset="0"/>
              </a:rPr>
              <a:t>), double quotes (</a:t>
            </a:r>
            <a:r>
              <a:rPr b="0" i="0">
                <a:solidFill>
                  <a:srgbClr val="001D35"/>
                </a:solidFill>
                <a:latin typeface="Arial" panose="020B0604020202020204" pitchFamily="34" charset="0"/>
                <a:ea typeface="monospace"/>
                <a:cs typeface="Arial" panose="020B0604020202020204" pitchFamily="34" charset="0"/>
              </a:rPr>
              <a:t>"</a:t>
            </a:r>
            <a:r>
              <a:rPr b="0" i="0">
                <a:solidFill>
                  <a:srgbClr val="001D35"/>
                </a:solidFill>
                <a:latin typeface="Arial" panose="020B0604020202020204" pitchFamily="34" charset="0"/>
                <a:ea typeface="Google Sans"/>
                <a:cs typeface="Arial" panose="020B0604020202020204" pitchFamily="34" charset="0"/>
              </a:rPr>
              <a:t>), or triple quotes (</a:t>
            </a:r>
            <a:r>
              <a:rPr b="0" i="0">
                <a:solidFill>
                  <a:srgbClr val="001D35"/>
                </a:solidFill>
                <a:latin typeface="Arial" panose="020B0604020202020204" pitchFamily="34" charset="0"/>
                <a:ea typeface="monospace"/>
                <a:cs typeface="Arial" panose="020B0604020202020204" pitchFamily="34" charset="0"/>
              </a:rPr>
              <a:t>'''</a:t>
            </a:r>
            <a:r>
              <a:rPr b="0" i="0">
                <a:solidFill>
                  <a:srgbClr val="001D35"/>
                </a:solidFill>
                <a:latin typeface="Arial" panose="020B0604020202020204" pitchFamily="34" charset="0"/>
                <a:ea typeface="Google Sans"/>
                <a:cs typeface="Arial" panose="020B0604020202020204" pitchFamily="34" charset="0"/>
              </a:rPr>
              <a:t> or </a:t>
            </a:r>
            <a:r>
              <a:rPr b="0" i="0">
                <a:solidFill>
                  <a:srgbClr val="001D35"/>
                </a:solidFill>
                <a:latin typeface="Arial" panose="020B0604020202020204" pitchFamily="34" charset="0"/>
                <a:ea typeface="monospace"/>
                <a:cs typeface="Arial" panose="020B0604020202020204" pitchFamily="34" charset="0"/>
              </a:rPr>
              <a:t>"""</a:t>
            </a:r>
            <a:r>
              <a:rPr b="0" i="0">
                <a:solidFill>
                  <a:srgbClr val="001D35"/>
                </a:solidFill>
                <a:latin typeface="Arial" panose="020B0604020202020204" pitchFamily="34" charset="0"/>
                <a:ea typeface="Google Sans"/>
                <a:cs typeface="Arial" panose="020B0604020202020204" pitchFamily="34" charset="0"/>
              </a:rPr>
              <a:t>). </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Single and double quotes are interchangeable.</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Triple quotes allow multi-line strings and can include both single and double quotes without escaping.</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b="1" i="0">
                <a:solidFill>
                  <a:srgbClr val="001D35"/>
                </a:solidFill>
                <a:latin typeface="Arial" panose="020B0604020202020204" pitchFamily="34" charset="0"/>
                <a:ea typeface="Google Sans"/>
                <a:cs typeface="Arial" panose="020B0604020202020204" pitchFamily="34" charset="0"/>
              </a:rPr>
              <a:t>String Operations:</a:t>
            </a:r>
            <a:endParaRPr b="1"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Concatenation</a:t>
            </a:r>
            <a:r>
              <a:rPr sz="1600" b="0" i="0">
                <a:solidFill>
                  <a:srgbClr val="001D35"/>
                </a:solidFill>
                <a:latin typeface="Arial" panose="020B0604020202020204" pitchFamily="34" charset="0"/>
                <a:ea typeface="Google Sans"/>
                <a:cs typeface="Arial" panose="020B0604020202020204" pitchFamily="34" charset="0"/>
              </a:rPr>
              <a:t>: Strings can be joined using the </a:t>
            </a:r>
            <a:r>
              <a:rPr sz="1600" b="0" i="0">
                <a:solidFill>
                  <a:srgbClr val="001D35"/>
                </a:solidFill>
                <a:latin typeface="Arial" panose="020B0604020202020204" pitchFamily="34" charset="0"/>
                <a:ea typeface="monospace"/>
                <a:cs typeface="Arial" panose="020B0604020202020204" pitchFamily="34" charset="0"/>
              </a:rPr>
              <a:t>+</a:t>
            </a:r>
            <a:r>
              <a:rPr sz="1600" b="0" i="0">
                <a:solidFill>
                  <a:srgbClr val="001D35"/>
                </a:solidFill>
                <a:latin typeface="Arial" panose="020B0604020202020204" pitchFamily="34" charset="0"/>
                <a:ea typeface="Google Sans"/>
                <a:cs typeface="Arial" panose="020B0604020202020204" pitchFamily="34" charset="0"/>
              </a:rPr>
              <a:t> operator.</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Indexing</a:t>
            </a:r>
            <a:r>
              <a:rPr sz="1600" b="0" i="0">
                <a:solidFill>
                  <a:srgbClr val="001D35"/>
                </a:solidFill>
                <a:latin typeface="Arial" panose="020B0604020202020204" pitchFamily="34" charset="0"/>
                <a:ea typeface="Google Sans"/>
                <a:cs typeface="Arial" panose="020B0604020202020204" pitchFamily="34" charset="0"/>
              </a:rPr>
              <a:t>: Individual characters can be accessed using square brackets </a:t>
            </a:r>
            <a:r>
              <a:rPr sz="1600" b="0" i="0">
                <a:solidFill>
                  <a:srgbClr val="001D35"/>
                </a:solidFill>
                <a:latin typeface="Arial" panose="020B0604020202020204" pitchFamily="34" charset="0"/>
                <a:ea typeface="monospace"/>
                <a:cs typeface="Arial" panose="020B0604020202020204" pitchFamily="34" charset="0"/>
              </a:rPr>
              <a:t>[]</a:t>
            </a:r>
            <a:r>
              <a:rPr sz="1600" b="0" i="0">
                <a:solidFill>
                  <a:srgbClr val="001D35"/>
                </a:solidFill>
                <a:latin typeface="Arial" panose="020B0604020202020204" pitchFamily="34" charset="0"/>
                <a:ea typeface="Google Sans"/>
                <a:cs typeface="Arial" panose="020B0604020202020204" pitchFamily="34" charset="0"/>
              </a:rPr>
              <a:t> with zero-based indexing.</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Slicing</a:t>
            </a:r>
            <a:r>
              <a:rPr sz="1600" b="0" i="0">
                <a:solidFill>
                  <a:srgbClr val="001D35"/>
                </a:solidFill>
                <a:latin typeface="Arial" panose="020B0604020202020204" pitchFamily="34" charset="0"/>
                <a:ea typeface="Google Sans"/>
                <a:cs typeface="Arial" panose="020B0604020202020204" pitchFamily="34" charset="0"/>
              </a:rPr>
              <a:t>: Substrings can be extracted using slicing </a:t>
            </a:r>
            <a:r>
              <a:rPr sz="1600" b="0" i="0">
                <a:solidFill>
                  <a:srgbClr val="001D35"/>
                </a:solidFill>
                <a:latin typeface="Arial" panose="020B0604020202020204" pitchFamily="34" charset="0"/>
                <a:ea typeface="monospace"/>
                <a:cs typeface="Arial" panose="020B0604020202020204" pitchFamily="34" charset="0"/>
              </a:rPr>
              <a:t>[start:end:step]</a:t>
            </a:r>
            <a:r>
              <a:rPr sz="1600" b="0" i="0">
                <a:solidFill>
                  <a:srgbClr val="001D35"/>
                </a:solidFill>
                <a:latin typeface="Arial" panose="020B0604020202020204" pitchFamily="34" charset="0"/>
                <a:ea typeface="Google Sans"/>
                <a:cs typeface="Arial" panose="020B0604020202020204" pitchFamily="34" charset="0"/>
              </a:rPr>
              <a:t>.</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Length</a:t>
            </a:r>
            <a:r>
              <a:rPr sz="1600" b="0" i="0">
                <a:solidFill>
                  <a:srgbClr val="001D35"/>
                </a:solidFill>
                <a:latin typeface="Arial" panose="020B0604020202020204" pitchFamily="34" charset="0"/>
                <a:ea typeface="Google Sans"/>
                <a:cs typeface="Arial" panose="020B0604020202020204" pitchFamily="34" charset="0"/>
              </a:rPr>
              <a:t>: The </a:t>
            </a:r>
            <a:r>
              <a:rPr sz="1600" b="0" i="0">
                <a:solidFill>
                  <a:srgbClr val="001D35"/>
                </a:solidFill>
                <a:latin typeface="Arial" panose="020B0604020202020204" pitchFamily="34" charset="0"/>
                <a:ea typeface="monospace"/>
                <a:cs typeface="Arial" panose="020B0604020202020204" pitchFamily="34" charset="0"/>
              </a:rPr>
              <a:t>len()</a:t>
            </a:r>
            <a:r>
              <a:rPr sz="1600" b="0" i="0">
                <a:solidFill>
                  <a:srgbClr val="001D35"/>
                </a:solidFill>
                <a:latin typeface="Arial" panose="020B0604020202020204" pitchFamily="34" charset="0"/>
                <a:ea typeface="Google Sans"/>
                <a:cs typeface="Arial" panose="020B0604020202020204" pitchFamily="34" charset="0"/>
              </a:rPr>
              <a:t> function returns the number of characters in a string.</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ct val="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Comparison</a:t>
            </a:r>
            <a:r>
              <a:rPr sz="1600" b="0" i="0">
                <a:solidFill>
                  <a:srgbClr val="001D35"/>
                </a:solidFill>
                <a:latin typeface="Arial" panose="020B0604020202020204" pitchFamily="34" charset="0"/>
                <a:ea typeface="Google Sans"/>
                <a:cs typeface="Arial" panose="020B0604020202020204" pitchFamily="34" charset="0"/>
              </a:rPr>
              <a:t>: Strings can be compared using </a:t>
            </a:r>
            <a:r>
              <a:rPr sz="1600" b="0" i="0">
                <a:solidFill>
                  <a:srgbClr val="001D35"/>
                </a:solidFill>
                <a:latin typeface="Arial" panose="020B0604020202020204" pitchFamily="34" charset="0"/>
                <a:ea typeface="monospace"/>
                <a:cs typeface="Arial" panose="020B0604020202020204" pitchFamily="34" charset="0"/>
              </a:rPr>
              <a:t>==</a:t>
            </a:r>
            <a:r>
              <a:rPr sz="1600" b="0" i="0">
                <a:solidFill>
                  <a:srgbClr val="001D35"/>
                </a:solidFill>
                <a:latin typeface="Arial" panose="020B0604020202020204" pitchFamily="34" charset="0"/>
                <a:ea typeface="Google Sans"/>
                <a:cs typeface="Arial" panose="020B0604020202020204" pitchFamily="34" charset="0"/>
              </a:rPr>
              <a:t>, </a:t>
            </a:r>
            <a:r>
              <a:rPr sz="1600" b="0" i="0">
                <a:solidFill>
                  <a:srgbClr val="001D35"/>
                </a:solidFill>
                <a:latin typeface="Arial" panose="020B0604020202020204" pitchFamily="34" charset="0"/>
                <a:ea typeface="monospace"/>
                <a:cs typeface="Arial" panose="020B0604020202020204" pitchFamily="34" charset="0"/>
              </a:rPr>
              <a:t>!=</a:t>
            </a:r>
            <a:r>
              <a:rPr sz="1600" b="0" i="0">
                <a:solidFill>
                  <a:srgbClr val="001D35"/>
                </a:solidFill>
                <a:latin typeface="Arial" panose="020B0604020202020204" pitchFamily="34" charset="0"/>
                <a:ea typeface="Google Sans"/>
                <a:cs typeface="Arial" panose="020B0604020202020204" pitchFamily="34" charset="0"/>
              </a:rPr>
              <a:t>, </a:t>
            </a:r>
            <a:r>
              <a:rPr sz="1600" b="0" i="0">
                <a:solidFill>
                  <a:srgbClr val="001D35"/>
                </a:solidFill>
                <a:latin typeface="Arial" panose="020B0604020202020204" pitchFamily="34" charset="0"/>
                <a:ea typeface="monospace"/>
                <a:cs typeface="Arial" panose="020B0604020202020204" pitchFamily="34" charset="0"/>
              </a:rPr>
              <a:t>&lt;</a:t>
            </a:r>
            <a:r>
              <a:rPr sz="1600" b="0" i="0">
                <a:solidFill>
                  <a:srgbClr val="001D35"/>
                </a:solidFill>
                <a:latin typeface="Arial" panose="020B0604020202020204" pitchFamily="34" charset="0"/>
                <a:ea typeface="Google Sans"/>
                <a:cs typeface="Arial" panose="020B0604020202020204" pitchFamily="34" charset="0"/>
              </a:rPr>
              <a:t>, </a:t>
            </a:r>
            <a:r>
              <a:rPr sz="1600" b="0" i="0">
                <a:solidFill>
                  <a:srgbClr val="001D35"/>
                </a:solidFill>
                <a:latin typeface="Arial" panose="020B0604020202020204" pitchFamily="34" charset="0"/>
                <a:ea typeface="monospace"/>
                <a:cs typeface="Arial" panose="020B0604020202020204" pitchFamily="34" charset="0"/>
              </a:rPr>
              <a:t>&gt;</a:t>
            </a:r>
            <a:r>
              <a:rPr sz="1600" b="0" i="0">
                <a:solidFill>
                  <a:srgbClr val="001D35"/>
                </a:solidFill>
                <a:latin typeface="Arial" panose="020B0604020202020204" pitchFamily="34" charset="0"/>
                <a:ea typeface="Google Sans"/>
                <a:cs typeface="Arial" panose="020B0604020202020204" pitchFamily="34" charset="0"/>
              </a:rPr>
              <a:t>, </a:t>
            </a:r>
            <a:r>
              <a:rPr sz="1600" b="0" i="0">
                <a:solidFill>
                  <a:srgbClr val="001D35"/>
                </a:solidFill>
                <a:latin typeface="Arial" panose="020B0604020202020204" pitchFamily="34" charset="0"/>
                <a:ea typeface="monospace"/>
                <a:cs typeface="Arial" panose="020B0604020202020204" pitchFamily="34" charset="0"/>
              </a:rPr>
              <a:t>&lt;=</a:t>
            </a:r>
            <a:r>
              <a:rPr sz="1600" b="0" i="0">
                <a:solidFill>
                  <a:srgbClr val="001D35"/>
                </a:solidFill>
                <a:latin typeface="Arial" panose="020B0604020202020204" pitchFamily="34" charset="0"/>
                <a:ea typeface="Google Sans"/>
                <a:cs typeface="Arial" panose="020B0604020202020204" pitchFamily="34" charset="0"/>
              </a:rPr>
              <a:t>, and </a:t>
            </a:r>
            <a:r>
              <a:rPr sz="1600" b="0" i="0">
                <a:solidFill>
                  <a:srgbClr val="001D35"/>
                </a:solidFill>
                <a:latin typeface="Arial" panose="020B0604020202020204" pitchFamily="34" charset="0"/>
                <a:ea typeface="monospace"/>
                <a:cs typeface="Arial" panose="020B0604020202020204" pitchFamily="34" charset="0"/>
              </a:rPr>
              <a:t>&gt;=</a:t>
            </a:r>
            <a:r>
              <a:rPr sz="1600" b="0" i="0">
                <a:solidFill>
                  <a:srgbClr val="001D35"/>
                </a:solidFill>
                <a:latin typeface="Arial" panose="020B0604020202020204" pitchFamily="34" charset="0"/>
                <a:ea typeface="Google Sans"/>
                <a:cs typeface="Arial" panose="020B0604020202020204" pitchFamily="34" charset="0"/>
              </a:rPr>
              <a:t>. Comparison is based on the ASCII value of the characters.</a:t>
            </a:r>
            <a:endParaRPr sz="1600" b="0" i="0">
              <a:solidFill>
                <a:srgbClr val="001D35"/>
              </a:solidFill>
              <a:latin typeface="Arial" panose="020B0604020202020204" pitchFamily="34" charset="0"/>
              <a:ea typeface="Google Sans"/>
              <a:cs typeface="Arial" panose="020B0604020202020204" pitchFamily="34" charset="0"/>
            </a:endParaRPr>
          </a:p>
        </p:txBody>
      </p:sp>
      <p:sp>
        <p:nvSpPr>
          <p:cNvPr id="3" name="Text Box 2"/>
          <p:cNvSpPr txBox="1"/>
          <p:nvPr/>
        </p:nvSpPr>
        <p:spPr>
          <a:xfrm>
            <a:off x="6006465" y="6035675"/>
            <a:ext cx="6096000" cy="368300"/>
          </a:xfrm>
          <a:prstGeom prst="rect">
            <a:avLst/>
          </a:prstGeom>
          <a:noFill/>
        </p:spPr>
        <p:txBody>
          <a:bodyPr wrap="square" rtlCol="0" anchor="t">
            <a:spAutoFit/>
          </a:bodyPr>
          <a:p>
            <a:r>
              <a:rPr lang="en-US" altLang="en-US"/>
              <a:t>https://www.programiz.com/python-programming/string</a:t>
            </a:r>
            <a:endParaRPr lang="en-US"/>
          </a:p>
        </p:txBody>
      </p:sp>
      <p:sp>
        <p:nvSpPr>
          <p:cNvPr id="4" name="Text Box 3"/>
          <p:cNvSpPr txBox="1"/>
          <p:nvPr/>
        </p:nvSpPr>
        <p:spPr>
          <a:xfrm>
            <a:off x="9361805" y="1054735"/>
            <a:ext cx="2580005" cy="4523105"/>
          </a:xfrm>
          <a:prstGeom prst="rect">
            <a:avLst/>
          </a:prstGeom>
          <a:noFill/>
        </p:spPr>
        <p:txBody>
          <a:bodyPr wrap="square" rtlCol="0">
            <a:spAutoFit/>
          </a:bodyPr>
          <a:p>
            <a:pPr marL="285750" indent="-285750">
              <a:buFont typeface="Arial" panose="020B0604020202020204" pitchFamily="34" charset="0"/>
              <a:buChar char="•"/>
            </a:pPr>
            <a:r>
              <a:rPr lang="en-US" altLang="en-US"/>
              <a:t>Indexing:</a:t>
            </a:r>
            <a:endParaRPr lang="en-US" altLang="en-US"/>
          </a:p>
          <a:p>
            <a:pPr marL="285750" indent="-285750">
              <a:buFont typeface="Arial" panose="020B0604020202020204" pitchFamily="34" charset="0"/>
              <a:buChar char="•"/>
            </a:pPr>
            <a:r>
              <a:rPr lang="en-US" altLang="en-US"/>
              <a:t>Negative Indexing:</a:t>
            </a:r>
            <a:endParaRPr lang="en-US" altLang="en-US"/>
          </a:p>
          <a:p>
            <a:pPr marL="285750" indent="-285750">
              <a:buFont typeface="Arial" panose="020B0604020202020204" pitchFamily="34" charset="0"/>
              <a:buChar char="•"/>
            </a:pPr>
            <a:r>
              <a:rPr lang="en-US" altLang="en-US"/>
              <a:t>Slicing: </a:t>
            </a:r>
            <a:endParaRPr lang="en-US" altLang="en-US"/>
          </a:p>
          <a:p>
            <a:pPr marL="285750" indent="-285750">
              <a:buFont typeface="Arial" panose="020B0604020202020204" pitchFamily="34" charset="0"/>
              <a:buChar char="•"/>
            </a:pPr>
            <a:r>
              <a:rPr lang="en-US" altLang="en-US"/>
              <a:t>Python Strings are Immutable</a:t>
            </a:r>
            <a:endParaRPr lang="en-US" altLang="en-US"/>
          </a:p>
          <a:p>
            <a:pPr marL="285750" indent="-285750">
              <a:buFont typeface="Arial" panose="020B0604020202020204" pitchFamily="34" charset="0"/>
              <a:buChar char="•"/>
            </a:pPr>
            <a:r>
              <a:rPr lang="en-US" altLang="en-US"/>
              <a:t>Python Multiline String</a:t>
            </a:r>
            <a:endParaRPr lang="en-US" altLang="en-US"/>
          </a:p>
          <a:p>
            <a:pPr marL="285750" indent="-285750">
              <a:buFont typeface="Arial" panose="020B0604020202020204" pitchFamily="34" charset="0"/>
              <a:buChar char="•"/>
            </a:pPr>
            <a:r>
              <a:rPr lang="en-US" altLang="en-US"/>
              <a:t>Python String Operations</a:t>
            </a:r>
            <a:endParaRPr lang="en-US" altLang="en-US"/>
          </a:p>
          <a:p>
            <a:pPr marL="285750" indent="-285750">
              <a:buFont typeface="Arial" panose="020B0604020202020204" pitchFamily="34" charset="0"/>
              <a:buChar char="•"/>
            </a:pPr>
            <a:r>
              <a:rPr lang="en-US" altLang="en-US"/>
              <a:t>Iterate Through a Python String</a:t>
            </a:r>
            <a:endParaRPr lang="en-US" altLang="en-US"/>
          </a:p>
          <a:p>
            <a:pPr marL="285750" indent="-285750">
              <a:buFont typeface="Arial" panose="020B0604020202020204" pitchFamily="34" charset="0"/>
              <a:buChar char="•"/>
            </a:pPr>
            <a:r>
              <a:rPr lang="en-US" altLang="en-US"/>
              <a:t>Python String Length</a:t>
            </a:r>
            <a:endParaRPr lang="en-US" altLang="en-US"/>
          </a:p>
          <a:p>
            <a:pPr marL="285750" indent="-285750">
              <a:buFont typeface="Arial" panose="020B0604020202020204" pitchFamily="34" charset="0"/>
              <a:buChar char="•"/>
            </a:pPr>
            <a:r>
              <a:rPr lang="en-US" altLang="en-US"/>
              <a:t>String Membership Test</a:t>
            </a:r>
            <a:endParaRPr lang="en-US" altLang="en-US"/>
          </a:p>
          <a:p>
            <a:pPr marL="285750" indent="-285750">
              <a:buFont typeface="Arial" panose="020B0604020202020204" pitchFamily="34" charset="0"/>
              <a:buChar char="•"/>
            </a:pPr>
            <a:r>
              <a:rPr lang="en-US" altLang="en-US"/>
              <a:t>Methods of Python String</a:t>
            </a:r>
            <a:endParaRPr lang="en-US"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39445" y="227965"/>
            <a:ext cx="5330825" cy="5495290"/>
          </a:xfrm>
          <a:prstGeom prst="rect">
            <a:avLst/>
          </a:prstGeom>
        </p:spPr>
        <p:txBody>
          <a:bodyPr wrap="square">
            <a:spAutoFit/>
          </a:bodyPr>
          <a:p>
            <a:pPr marL="0" indent="0">
              <a:lnSpc>
                <a:spcPct val="100000"/>
              </a:lnSpc>
              <a:spcBef>
                <a:spcPts val="1000"/>
              </a:spcBef>
              <a:spcAft>
                <a:spcPts val="500"/>
              </a:spcAft>
            </a:pPr>
            <a:r>
              <a:rPr b="1" i="0">
                <a:solidFill>
                  <a:srgbClr val="FF0000"/>
                </a:solidFill>
                <a:latin typeface="Arial" panose="020B0604020202020204" pitchFamily="34" charset="0"/>
                <a:ea typeface="Google Sans"/>
                <a:cs typeface="Arial" panose="020B0604020202020204" pitchFamily="34" charset="0"/>
              </a:rPr>
              <a:t>String Methods:</a:t>
            </a:r>
            <a:endParaRPr b="1" i="0">
              <a:solidFill>
                <a:srgbClr val="FF0000"/>
              </a:solidFill>
              <a:latin typeface="Arial" panose="020B0604020202020204" pitchFamily="34" charset="0"/>
              <a:ea typeface="Google Sans"/>
              <a:cs typeface="Arial" panose="020B0604020202020204" pitchFamily="34" charset="0"/>
            </a:endParaRPr>
          </a:p>
          <a:p>
            <a:pPr marL="0" indent="0">
              <a:lnSpc>
                <a:spcPct val="100000"/>
              </a:lnSpc>
              <a:spcBef>
                <a:spcPts val="500"/>
              </a:spcBef>
              <a:spcAft>
                <a:spcPts val="500"/>
              </a:spcAft>
            </a:pPr>
            <a:r>
              <a:rPr b="0" i="0">
                <a:solidFill>
                  <a:srgbClr val="001D35"/>
                </a:solidFill>
                <a:latin typeface="Arial" panose="020B0604020202020204" pitchFamily="34" charset="0"/>
                <a:ea typeface="Google Sans"/>
                <a:cs typeface="Arial" panose="020B0604020202020204" pitchFamily="34" charset="0"/>
              </a:rPr>
              <a:t>Python provides numerous built-in methods for string manipulation. Some common methods include:</a:t>
            </a:r>
            <a:endParaRPr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lower()</a:t>
            </a:r>
            <a:r>
              <a:rPr sz="1600" b="0" i="0">
                <a:solidFill>
                  <a:srgbClr val="001D35"/>
                </a:solidFill>
                <a:latin typeface="Arial" panose="020B0604020202020204" pitchFamily="34" charset="0"/>
                <a:ea typeface="Google Sans"/>
                <a:cs typeface="Arial" panose="020B0604020202020204" pitchFamily="34" charset="0"/>
              </a:rPr>
              <a:t>: Converts a string to lowercase.</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upper()</a:t>
            </a:r>
            <a:r>
              <a:rPr sz="1600" b="0" i="0">
                <a:solidFill>
                  <a:srgbClr val="001D35"/>
                </a:solidFill>
                <a:latin typeface="Arial" panose="020B0604020202020204" pitchFamily="34" charset="0"/>
                <a:ea typeface="Google Sans"/>
                <a:cs typeface="Arial" panose="020B0604020202020204" pitchFamily="34" charset="0"/>
              </a:rPr>
              <a:t>: Converts a string to uppercase.</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strip()</a:t>
            </a:r>
            <a:r>
              <a:rPr sz="1600" b="0" i="0">
                <a:solidFill>
                  <a:srgbClr val="001D35"/>
                </a:solidFill>
                <a:latin typeface="Arial" panose="020B0604020202020204" pitchFamily="34" charset="0"/>
                <a:ea typeface="Google Sans"/>
                <a:cs typeface="Arial" panose="020B0604020202020204" pitchFamily="34" charset="0"/>
              </a:rPr>
              <a:t>: Removes leading and trailing whitespace.</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split()</a:t>
            </a:r>
            <a:r>
              <a:rPr sz="1600" b="0" i="0">
                <a:solidFill>
                  <a:srgbClr val="001D35"/>
                </a:solidFill>
                <a:latin typeface="Arial" panose="020B0604020202020204" pitchFamily="34" charset="0"/>
                <a:ea typeface="Google Sans"/>
                <a:cs typeface="Arial" panose="020B0604020202020204" pitchFamily="34" charset="0"/>
              </a:rPr>
              <a:t>: Splits a string into a list of substrings based on a delimiter.</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join()</a:t>
            </a:r>
            <a:r>
              <a:rPr sz="1600" b="0" i="0">
                <a:solidFill>
                  <a:srgbClr val="001D35"/>
                </a:solidFill>
                <a:latin typeface="Arial" panose="020B0604020202020204" pitchFamily="34" charset="0"/>
                <a:ea typeface="Google Sans"/>
                <a:cs typeface="Arial" panose="020B0604020202020204" pitchFamily="34" charset="0"/>
              </a:rPr>
              <a:t>: Concatenates a list of strings into a single string using a specified separator.</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replace()</a:t>
            </a:r>
            <a:r>
              <a:rPr sz="1600" b="0" i="0">
                <a:solidFill>
                  <a:srgbClr val="001D35"/>
                </a:solidFill>
                <a:latin typeface="Arial" panose="020B0604020202020204" pitchFamily="34" charset="0"/>
                <a:ea typeface="Google Sans"/>
                <a:cs typeface="Arial" panose="020B0604020202020204" pitchFamily="34" charset="0"/>
              </a:rPr>
              <a:t>: Replaces occurrences of a substring with another substring.</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find()</a:t>
            </a:r>
            <a:r>
              <a:rPr sz="1600" b="0" i="0">
                <a:solidFill>
                  <a:srgbClr val="001D35"/>
                </a:solidFill>
                <a:latin typeface="Arial" panose="020B0604020202020204" pitchFamily="34" charset="0"/>
                <a:ea typeface="Google Sans"/>
                <a:cs typeface="Arial" panose="020B0604020202020204" pitchFamily="34" charset="0"/>
              </a:rPr>
              <a:t>: Returns the index of the first occurrence of a substring.</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startswith()</a:t>
            </a:r>
            <a:r>
              <a:rPr sz="1600" b="0" i="0">
                <a:solidFill>
                  <a:srgbClr val="001D35"/>
                </a:solidFill>
                <a:latin typeface="Arial" panose="020B0604020202020204" pitchFamily="34" charset="0"/>
                <a:ea typeface="Google Sans"/>
                <a:cs typeface="Arial" panose="020B0604020202020204" pitchFamily="34" charset="0"/>
              </a:rPr>
              <a:t>: Checks if a string starts with a specified prefix.</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lnSpc>
                <a:spcPct val="100000"/>
              </a:lnSpc>
              <a:spcBef>
                <a:spcPct val="0"/>
              </a:spcBef>
              <a:spcAft>
                <a:spcPct val="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endswith()</a:t>
            </a:r>
            <a:r>
              <a:rPr sz="1600" b="0" i="0">
                <a:solidFill>
                  <a:srgbClr val="001D35"/>
                </a:solidFill>
                <a:latin typeface="Arial" panose="020B0604020202020204" pitchFamily="34" charset="0"/>
                <a:ea typeface="Google Sans"/>
                <a:cs typeface="Arial" panose="020B0604020202020204" pitchFamily="34" charset="0"/>
              </a:rPr>
              <a:t>: Checks if a string ends with a specified suffix.</a:t>
            </a:r>
            <a:endParaRPr sz="1600" b="0" i="0">
              <a:solidFill>
                <a:srgbClr val="001D35"/>
              </a:solidFill>
              <a:latin typeface="Arial" panose="020B0604020202020204" pitchFamily="34" charset="0"/>
              <a:ea typeface="Google Sans"/>
              <a:cs typeface="Arial" panose="020B0604020202020204" pitchFamily="34" charset="0"/>
            </a:endParaRPr>
          </a:p>
        </p:txBody>
      </p:sp>
      <p:graphicFrame>
        <p:nvGraphicFramePr>
          <p:cNvPr id="3" name="Table 2"/>
          <p:cNvGraphicFramePr/>
          <p:nvPr>
            <p:custDataLst>
              <p:tags r:id="rId1"/>
            </p:custDataLst>
          </p:nvPr>
        </p:nvGraphicFramePr>
        <p:xfrm>
          <a:off x="6351270" y="1198880"/>
          <a:ext cx="5730240" cy="3990340"/>
        </p:xfrm>
        <a:graphic>
          <a:graphicData uri="http://schemas.openxmlformats.org/drawingml/2006/table">
            <a:tbl>
              <a:tblPr/>
              <a:tblGrid>
                <a:gridCol w="1396365"/>
                <a:gridCol w="4333875"/>
              </a:tblGrid>
              <a:tr h="789940">
                <a:tc>
                  <a:txBody>
                    <a:bodyPr/>
                    <a:p>
                      <a:pPr marL="0" indent="0" algn="l">
                        <a:spcBef>
                          <a:spcPct val="0"/>
                        </a:spcBef>
                        <a:spcAft>
                          <a:spcPct val="0"/>
                        </a:spcAft>
                      </a:pPr>
                      <a:r>
                        <a:rPr sz="1100" b="0" i="0">
                          <a:solidFill>
                            <a:srgbClr val="25265E"/>
                          </a:solidFill>
                          <a:latin typeface="euclid_circular_a"/>
                          <a:ea typeface="euclid_circular_a"/>
                        </a:rPr>
                        <a:t>Methods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c>
                  <a:txBody>
                    <a:bodyPr/>
                    <a:p>
                      <a:pPr marL="0" indent="0" algn="l">
                        <a:spcBef>
                          <a:spcPct val="0"/>
                        </a:spcBef>
                        <a:spcAft>
                          <a:spcPct val="0"/>
                        </a:spcAft>
                      </a:pPr>
                      <a:r>
                        <a:rPr sz="1100" b="0" i="0">
                          <a:solidFill>
                            <a:srgbClr val="25265E"/>
                          </a:solidFill>
                          <a:latin typeface="euclid_circular_a"/>
                          <a:ea typeface="euclid_circular_a"/>
                        </a:rPr>
                        <a:t>Description</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2"/>
                        </a:rPr>
                        <a:t>upper()</a:t>
                      </a:r>
                      <a:endParaRPr sz="1100" b="0" i="0">
                        <a:solidFill>
                          <a:srgbClr val="0556F3"/>
                        </a:solidFill>
                        <a:latin typeface="euclid_circular_a"/>
                        <a:ea typeface="euclid_circular_a"/>
                        <a:hlinkClick r:id="rId2"/>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Converts the string to uppercase</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3"/>
                        </a:rPr>
                        <a:t>lower()</a:t>
                      </a:r>
                      <a:endParaRPr sz="1100" b="0" i="0">
                        <a:solidFill>
                          <a:srgbClr val="0556F3"/>
                        </a:solidFill>
                        <a:latin typeface="euclid_circular_a"/>
                        <a:ea typeface="euclid_circular_a"/>
                        <a:hlinkClick r:id="rId3"/>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Converts the string to lowercase</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4"/>
                        </a:rPr>
                        <a:t>partition()</a:t>
                      </a:r>
                      <a:endParaRPr sz="1100" b="0" i="0">
                        <a:solidFill>
                          <a:srgbClr val="0556F3"/>
                        </a:solidFill>
                        <a:latin typeface="euclid_circular_a"/>
                        <a:ea typeface="euclid_circular_a"/>
                        <a:hlinkClick r:id="rId4"/>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Returns a tuple</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5"/>
                        </a:rPr>
                        <a:t>replace()</a:t>
                      </a:r>
                      <a:endParaRPr sz="1100" b="0" i="0">
                        <a:solidFill>
                          <a:srgbClr val="0556F3"/>
                        </a:solidFill>
                        <a:latin typeface="euclid_circular_a"/>
                        <a:ea typeface="euclid_circular_a"/>
                        <a:hlinkClick r:id="rId5"/>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Replaces substring inside</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6"/>
                        </a:rPr>
                        <a:t>find()</a:t>
                      </a:r>
                      <a:endParaRPr sz="1100" b="0" i="0">
                        <a:solidFill>
                          <a:srgbClr val="0556F3"/>
                        </a:solidFill>
                        <a:latin typeface="euclid_circular_a"/>
                        <a:ea typeface="euclid_circular_a"/>
                        <a:hlinkClick r:id="rId6"/>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Returns the index of the first occurrence of substring</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7"/>
                        </a:rPr>
                        <a:t>rstrip()</a:t>
                      </a:r>
                      <a:endParaRPr sz="1100" b="0" i="0">
                        <a:solidFill>
                          <a:srgbClr val="0556F3"/>
                        </a:solidFill>
                        <a:latin typeface="euclid_circular_a"/>
                        <a:ea typeface="euclid_circular_a"/>
                        <a:hlinkClick r:id="rId7"/>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Removes trailing characters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8"/>
                        </a:rPr>
                        <a:t>split()</a:t>
                      </a:r>
                      <a:endParaRPr sz="1100" b="0" i="0">
                        <a:solidFill>
                          <a:srgbClr val="0556F3"/>
                        </a:solidFill>
                        <a:latin typeface="euclid_circular_a"/>
                        <a:ea typeface="euclid_circular_a"/>
                        <a:hlinkClick r:id="rId8"/>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Splits string from left</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9"/>
                        </a:rPr>
                        <a:t>startswith()</a:t>
                      </a:r>
                      <a:endParaRPr sz="1100" b="0" i="0">
                        <a:solidFill>
                          <a:srgbClr val="0556F3"/>
                        </a:solidFill>
                        <a:latin typeface="euclid_circular_a"/>
                        <a:ea typeface="euclid_circular_a"/>
                        <a:hlinkClick r:id="rId9"/>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Checks if string starts with the specified string</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10"/>
                        </a:rPr>
                        <a:t>isnumeric()</a:t>
                      </a:r>
                      <a:endParaRPr sz="1100" b="0" i="0">
                        <a:solidFill>
                          <a:srgbClr val="0556F3"/>
                        </a:solidFill>
                        <a:latin typeface="euclid_circular_a"/>
                        <a:ea typeface="euclid_circular_a"/>
                        <a:hlinkClick r:id="rId1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100" b="0" i="0">
                          <a:solidFill>
                            <a:srgbClr val="25265E"/>
                          </a:solidFill>
                          <a:latin typeface="euclid_circular_a"/>
                          <a:ea typeface="euclid_circular_a"/>
                        </a:rPr>
                        <a:t>Checks numeric characters</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a:noFill/>
                    </a:lnB>
                    <a:noFill/>
                  </a:tcPr>
                </a:tc>
              </a:tr>
              <a:tr h="0">
                <a:tc>
                  <a:txBody>
                    <a:bodyPr/>
                    <a:p>
                      <a:pPr marL="0" indent="0">
                        <a:spcBef>
                          <a:spcPct val="0"/>
                        </a:spcBef>
                        <a:spcAft>
                          <a:spcPct val="0"/>
                        </a:spcAft>
                      </a:pPr>
                      <a:r>
                        <a:rPr sz="1100" b="0" i="0">
                          <a:solidFill>
                            <a:srgbClr val="0556F3"/>
                          </a:solidFill>
                          <a:latin typeface="euclid_circular_a"/>
                          <a:ea typeface="euclid_circular_a"/>
                          <a:hlinkClick r:id="rId11"/>
                        </a:rPr>
                        <a:t>index()</a:t>
                      </a:r>
                      <a:endParaRPr sz="1100" b="0" i="0">
                        <a:solidFill>
                          <a:srgbClr val="0556F3"/>
                        </a:solidFill>
                        <a:latin typeface="euclid_circular_a"/>
                        <a:ea typeface="euclid_circular_a"/>
                        <a:hlinkClick r:id="rId11"/>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sz="1100" b="0" i="0">
                          <a:solidFill>
                            <a:srgbClr val="25265E"/>
                          </a:solidFill>
                          <a:latin typeface="euclid_circular_a"/>
                          <a:ea typeface="euclid_circular_a"/>
                        </a:rPr>
                        <a:t>Returns index of substring</a:t>
                      </a:r>
                      <a:endParaRPr sz="1100" b="0" i="0">
                        <a:solidFill>
                          <a:srgbClr val="25265E"/>
                        </a:solidFill>
                        <a:latin typeface="euclid_circular_a"/>
                        <a:ea typeface="euclid_circular_a"/>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13715" y="262255"/>
            <a:ext cx="5080000" cy="3497580"/>
          </a:xfrm>
          <a:prstGeom prst="rect">
            <a:avLst/>
          </a:prstGeom>
        </p:spPr>
        <p:txBody>
          <a:bodyPr>
            <a:spAutoFit/>
          </a:bodyPr>
          <a:p>
            <a:pPr marL="0" indent="0">
              <a:lnSpc>
                <a:spcPct val="100000"/>
              </a:lnSpc>
              <a:spcBef>
                <a:spcPts val="1000"/>
              </a:spcBef>
              <a:spcAft>
                <a:spcPts val="500"/>
              </a:spcAft>
            </a:pPr>
            <a:r>
              <a:rPr b="1" i="0">
                <a:solidFill>
                  <a:srgbClr val="FF0000"/>
                </a:solidFill>
                <a:latin typeface="Arial" panose="020B0604020202020204" pitchFamily="34" charset="0"/>
                <a:ea typeface="Google Sans"/>
                <a:cs typeface="Arial" panose="020B0604020202020204" pitchFamily="34" charset="0"/>
              </a:rPr>
              <a:t>String Formatting:</a:t>
            </a:r>
            <a:endParaRPr b="1" i="0">
              <a:solidFill>
                <a:srgbClr val="FF0000"/>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b="0" i="0">
                <a:solidFill>
                  <a:srgbClr val="001D35"/>
                </a:solidFill>
                <a:latin typeface="Arial" panose="020B0604020202020204" pitchFamily="34" charset="0"/>
                <a:ea typeface="Google Sans"/>
                <a:cs typeface="Arial" panose="020B0604020202020204" pitchFamily="34" charset="0"/>
              </a:rPr>
              <a:t>Python offers several ways to format strings, including:</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C-style formatting: Uses the </a:t>
            </a:r>
            <a:r>
              <a:rPr sz="1600" b="0" i="0">
                <a:solidFill>
                  <a:srgbClr val="001D35"/>
                </a:solidFill>
                <a:latin typeface="Arial" panose="020B0604020202020204" pitchFamily="34" charset="0"/>
                <a:ea typeface="monospace"/>
                <a:cs typeface="Arial" panose="020B0604020202020204" pitchFamily="34" charset="0"/>
              </a:rPr>
              <a:t>%</a:t>
            </a:r>
            <a:r>
              <a:rPr sz="1600" b="0" i="0">
                <a:solidFill>
                  <a:srgbClr val="001D35"/>
                </a:solidFill>
                <a:latin typeface="Arial" panose="020B0604020202020204" pitchFamily="34" charset="0"/>
                <a:ea typeface="Google Sans"/>
                <a:cs typeface="Arial" panose="020B0604020202020204" pitchFamily="34" charset="0"/>
              </a:rPr>
              <a:t> operator with format specifiers like </a:t>
            </a:r>
            <a:r>
              <a:rPr sz="1600" b="0" i="0">
                <a:solidFill>
                  <a:srgbClr val="001D35"/>
                </a:solidFill>
                <a:latin typeface="Arial" panose="020B0604020202020204" pitchFamily="34" charset="0"/>
                <a:ea typeface="monospace"/>
                <a:cs typeface="Arial" panose="020B0604020202020204" pitchFamily="34" charset="0"/>
              </a:rPr>
              <a:t>%s</a:t>
            </a:r>
            <a:r>
              <a:rPr sz="1600" b="0" i="0">
                <a:solidFill>
                  <a:srgbClr val="001D35"/>
                </a:solidFill>
                <a:latin typeface="Arial" panose="020B0604020202020204" pitchFamily="34" charset="0"/>
                <a:ea typeface="Google Sans"/>
                <a:cs typeface="Arial" panose="020B0604020202020204" pitchFamily="34" charset="0"/>
              </a:rPr>
              <a:t> for strings, </a:t>
            </a:r>
            <a:r>
              <a:rPr sz="1600" b="0" i="0">
                <a:solidFill>
                  <a:srgbClr val="001D35"/>
                </a:solidFill>
                <a:latin typeface="Arial" panose="020B0604020202020204" pitchFamily="34" charset="0"/>
                <a:ea typeface="monospace"/>
                <a:cs typeface="Arial" panose="020B0604020202020204" pitchFamily="34" charset="0"/>
              </a:rPr>
              <a:t>%d</a:t>
            </a:r>
            <a:r>
              <a:rPr sz="1600" b="0" i="0">
                <a:solidFill>
                  <a:srgbClr val="001D35"/>
                </a:solidFill>
                <a:latin typeface="Arial" panose="020B0604020202020204" pitchFamily="34" charset="0"/>
                <a:ea typeface="Google Sans"/>
                <a:cs typeface="Arial" panose="020B0604020202020204" pitchFamily="34" charset="0"/>
              </a:rPr>
              <a:t> for integers, and </a:t>
            </a:r>
            <a:r>
              <a:rPr sz="1600" b="0" i="0">
                <a:solidFill>
                  <a:srgbClr val="001D35"/>
                </a:solidFill>
                <a:latin typeface="Arial" panose="020B0604020202020204" pitchFamily="34" charset="0"/>
                <a:ea typeface="monospace"/>
                <a:cs typeface="Arial" panose="020B0604020202020204" pitchFamily="34" charset="0"/>
              </a:rPr>
              <a:t>%f</a:t>
            </a:r>
            <a:r>
              <a:rPr sz="1600" b="0" i="0">
                <a:solidFill>
                  <a:srgbClr val="001D35"/>
                </a:solidFill>
                <a:latin typeface="Arial" panose="020B0604020202020204" pitchFamily="34" charset="0"/>
                <a:ea typeface="Google Sans"/>
                <a:cs typeface="Arial" panose="020B0604020202020204" pitchFamily="34" charset="0"/>
              </a:rPr>
              <a:t> for floats.</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monospace"/>
                <a:cs typeface="Arial" panose="020B0604020202020204" pitchFamily="34" charset="0"/>
              </a:rPr>
              <a:t>format()</a:t>
            </a:r>
            <a:r>
              <a:rPr sz="1600" b="0" i="0">
                <a:solidFill>
                  <a:srgbClr val="001D35"/>
                </a:solidFill>
                <a:latin typeface="Arial" panose="020B0604020202020204" pitchFamily="34" charset="0"/>
                <a:ea typeface="Google Sans"/>
                <a:cs typeface="Arial" panose="020B0604020202020204" pitchFamily="34" charset="0"/>
              </a:rPr>
              <a:t> method: Uses placeholders denoted by curly braces </a:t>
            </a:r>
            <a:r>
              <a:rPr sz="1600" b="0" i="0">
                <a:solidFill>
                  <a:srgbClr val="001D35"/>
                </a:solidFill>
                <a:latin typeface="Arial" panose="020B0604020202020204" pitchFamily="34" charset="0"/>
                <a:ea typeface="monospace"/>
                <a:cs typeface="Arial" panose="020B0604020202020204" pitchFamily="34" charset="0"/>
              </a:rPr>
              <a:t>{}</a:t>
            </a:r>
            <a:r>
              <a:rPr sz="1600" b="0" i="0">
                <a:solidFill>
                  <a:srgbClr val="001D35"/>
                </a:solidFill>
                <a:latin typeface="Arial" panose="020B0604020202020204" pitchFamily="34" charset="0"/>
                <a:ea typeface="Google Sans"/>
                <a:cs typeface="Arial" panose="020B0604020202020204" pitchFamily="34" charset="0"/>
              </a:rPr>
              <a:t>.</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f-strings (formatted string literals): Introduced in Python 3.6, f-strings provide a concise and readable way to embed expressions within string literals using curly braces </a:t>
            </a:r>
            <a:r>
              <a:rPr sz="1600" b="0" i="0">
                <a:solidFill>
                  <a:srgbClr val="001D35"/>
                </a:solidFill>
                <a:latin typeface="Arial" panose="020B0604020202020204" pitchFamily="34" charset="0"/>
                <a:ea typeface="monospace"/>
                <a:cs typeface="Arial" panose="020B0604020202020204" pitchFamily="34" charset="0"/>
              </a:rPr>
              <a:t>{}</a:t>
            </a:r>
            <a:r>
              <a:rPr sz="1600" b="0" i="0">
                <a:solidFill>
                  <a:srgbClr val="001D35"/>
                </a:solidFill>
                <a:latin typeface="Arial" panose="020B0604020202020204" pitchFamily="34" charset="0"/>
                <a:ea typeface="Google Sans"/>
                <a:cs typeface="Arial" panose="020B0604020202020204" pitchFamily="34" charset="0"/>
              </a:rPr>
              <a:t> prefixed with </a:t>
            </a:r>
            <a:r>
              <a:rPr sz="1600" b="0" i="0">
                <a:solidFill>
                  <a:srgbClr val="001D35"/>
                </a:solidFill>
                <a:latin typeface="Arial" panose="020B0604020202020204" pitchFamily="34" charset="0"/>
                <a:ea typeface="monospace"/>
                <a:cs typeface="Arial" panose="020B0604020202020204" pitchFamily="34" charset="0"/>
              </a:rPr>
              <a:t>f</a:t>
            </a:r>
            <a:r>
              <a:rPr sz="1600" b="0" i="0">
                <a:solidFill>
                  <a:srgbClr val="001D35"/>
                </a:solidFill>
                <a:latin typeface="Arial" panose="020B0604020202020204" pitchFamily="34" charset="0"/>
                <a:ea typeface="Google Sans"/>
                <a:cs typeface="Arial" panose="020B0604020202020204" pitchFamily="34" charset="0"/>
              </a:rPr>
              <a:t>.</a:t>
            </a:r>
            <a:endParaRPr sz="1600" b="0" i="0">
              <a:solidFill>
                <a:srgbClr val="001D35"/>
              </a:solidFill>
              <a:latin typeface="Arial" panose="020B0604020202020204" pitchFamily="34" charset="0"/>
              <a:ea typeface="Google Sans"/>
              <a:cs typeface="Arial" panose="020B0604020202020204" pitchFamily="34" charset="0"/>
            </a:endParaRPr>
          </a:p>
        </p:txBody>
      </p:sp>
      <p:sp>
        <p:nvSpPr>
          <p:cNvPr id="3" name="Text Box 2"/>
          <p:cNvSpPr txBox="1"/>
          <p:nvPr/>
        </p:nvSpPr>
        <p:spPr>
          <a:xfrm>
            <a:off x="6577330" y="175260"/>
            <a:ext cx="5080000" cy="706755"/>
          </a:xfrm>
          <a:prstGeom prst="rect">
            <a:avLst/>
          </a:prstGeom>
        </p:spPr>
        <p:txBody>
          <a:bodyPr>
            <a:spAutoFit/>
          </a:bodyPr>
          <a:p>
            <a:pPr marL="0" indent="0">
              <a:lnSpc>
                <a:spcPts val="2100"/>
              </a:lnSpc>
              <a:spcBef>
                <a:spcPct val="0"/>
              </a:spcBef>
              <a:spcAft>
                <a:spcPts val="600"/>
              </a:spcAft>
            </a:pPr>
            <a:r>
              <a:rPr sz="1600" b="1" i="0">
                <a:solidFill>
                  <a:srgbClr val="25265E"/>
                </a:solidFill>
                <a:latin typeface="euclid_circular_a"/>
                <a:ea typeface="euclid_circular_a"/>
              </a:rPr>
              <a:t>Escape Sequences in Python</a:t>
            </a:r>
            <a:endParaRPr sz="1600" b="1" i="0">
              <a:solidFill>
                <a:srgbClr val="25265E"/>
              </a:solidFill>
              <a:latin typeface="euclid_circular_a"/>
              <a:ea typeface="euclid_circular_a"/>
            </a:endParaRPr>
          </a:p>
          <a:p>
            <a:pPr marL="0" indent="0">
              <a:lnSpc>
                <a:spcPts val="2100"/>
              </a:lnSpc>
              <a:spcBef>
                <a:spcPct val="0"/>
              </a:spcBef>
              <a:spcAft>
                <a:spcPts val="600"/>
              </a:spcAft>
            </a:pPr>
            <a:endParaRPr sz="1600" b="1" i="0">
              <a:solidFill>
                <a:srgbClr val="25265E"/>
              </a:solidFill>
              <a:latin typeface="euclid_circular_a"/>
              <a:ea typeface="euclid_circular_a"/>
            </a:endParaRPr>
          </a:p>
        </p:txBody>
      </p:sp>
      <p:graphicFrame>
        <p:nvGraphicFramePr>
          <p:cNvPr id="4" name="Table 3"/>
          <p:cNvGraphicFramePr/>
          <p:nvPr>
            <p:custDataLst>
              <p:tags r:id="rId1"/>
            </p:custDataLst>
          </p:nvPr>
        </p:nvGraphicFramePr>
        <p:xfrm>
          <a:off x="7131050" y="487680"/>
          <a:ext cx="4469765" cy="4540885"/>
        </p:xfrm>
        <a:graphic>
          <a:graphicData uri="http://schemas.openxmlformats.org/drawingml/2006/table">
            <a:tbl>
              <a:tblPr/>
              <a:tblGrid>
                <a:gridCol w="1137920"/>
                <a:gridCol w="3331845"/>
              </a:tblGrid>
              <a:tr h="490855">
                <a:tc>
                  <a:txBody>
                    <a:bodyPr/>
                    <a:p>
                      <a:pPr marL="0" indent="0" algn="l">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Escape Sequence</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lgn="l">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Description</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850">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Backslash</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215">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Single quote</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850">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Double quote</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215">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\a</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ASCII Bell</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850">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\b</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ASCII Backspace</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215">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\f</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ASCII Formfeed</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850">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\n</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ASCII Linefeed</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215">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\r</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ASCII Carriage Return</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850">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\t</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ASCII Horizontal Tab</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215">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\v</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ASCII Vertical Tab</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323850">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\ooo</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Character with octal value ooo</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a:noFill/>
                    </a:lnB>
                    <a:noFill/>
                  </a:tcPr>
                </a:tc>
              </a:tr>
              <a:tr h="490855">
                <a:tc>
                  <a:txBody>
                    <a:bodyPr/>
                    <a:p>
                      <a:pPr marL="12700" indent="0">
                        <a:lnSpc>
                          <a:spcPts val="1000"/>
                        </a:lnSpc>
                        <a:spcBef>
                          <a:spcPct val="0"/>
                        </a:spcBef>
                        <a:spcAft>
                          <a:spcPct val="0"/>
                        </a:spcAft>
                      </a:pPr>
                      <a:r>
                        <a:rPr sz="1000" b="0" i="0">
                          <a:solidFill>
                            <a:srgbClr val="25265E"/>
                          </a:solidFill>
                          <a:latin typeface="Arial" panose="020B0604020202020204" pitchFamily="34" charset="0"/>
                          <a:ea typeface="euclid_circular_a"/>
                          <a:cs typeface="Arial" panose="020B0604020202020204" pitchFamily="34" charset="0"/>
                        </a:rPr>
                        <a:t>\xHH</a:t>
                      </a:r>
                      <a:endParaRPr sz="10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c>
                  <a:txBody>
                    <a:bodyPr/>
                    <a:p>
                      <a:pPr marL="0" indent="0">
                        <a:spcBef>
                          <a:spcPct val="0"/>
                        </a:spcBef>
                        <a:spcAft>
                          <a:spcPct val="0"/>
                        </a:spcAft>
                      </a:pPr>
                      <a:r>
                        <a:rPr sz="1600" b="0" i="0">
                          <a:solidFill>
                            <a:srgbClr val="25265E"/>
                          </a:solidFill>
                          <a:latin typeface="Arial" panose="020B0604020202020204" pitchFamily="34" charset="0"/>
                          <a:ea typeface="euclid_circular_a"/>
                          <a:cs typeface="Arial" panose="020B0604020202020204" pitchFamily="34" charset="0"/>
                        </a:rPr>
                        <a:t>Character with hexadecimal value HH</a:t>
                      </a:r>
                      <a:endParaRPr sz="1600" b="0" i="0">
                        <a:solidFill>
                          <a:srgbClr val="25265E"/>
                        </a:solidFill>
                        <a:latin typeface="Arial" panose="020B0604020202020204" pitchFamily="34" charset="0"/>
                        <a:ea typeface="euclid_circular_a"/>
                        <a:cs typeface="Arial" panose="020B0604020202020204" pitchFamily="34" charset="0"/>
                      </a:endParaRPr>
                    </a:p>
                  </a:txBody>
                  <a:tcPr marL="152717" marR="152717" marT="76517" marB="76517" anchor="ctr" anchorCtr="0">
                    <a:lnL>
                      <a:noFill/>
                    </a:lnL>
                    <a:lnR>
                      <a:noFill/>
                    </a:lnR>
                    <a:lnT>
                      <a:noFill/>
                    </a:lnT>
                    <a:lnB w="9525" cap="flat" cmpd="sng">
                      <a:solidFill>
                        <a:srgbClr val="000000"/>
                      </a:solidFill>
                      <a:prstDash val="solid"/>
                      <a:headEnd type="none" w="med" len="med"/>
                      <a:tailEnd type="none" w="med" len="med"/>
                    </a:lnB>
                    <a:noFill/>
                  </a:tcPr>
                </a:tc>
              </a:tr>
            </a:tbl>
          </a:graphicData>
        </a:graphic>
      </p:graphicFrame>
      <p:sp>
        <p:nvSpPr>
          <p:cNvPr id="5" name="Text Box 4"/>
          <p:cNvSpPr txBox="1"/>
          <p:nvPr/>
        </p:nvSpPr>
        <p:spPr>
          <a:xfrm>
            <a:off x="858520" y="4050983"/>
            <a:ext cx="5080000" cy="1076325"/>
          </a:xfrm>
          <a:prstGeom prst="rect">
            <a:avLst/>
          </a:prstGeom>
        </p:spPr>
        <p:txBody>
          <a:bodyPr>
            <a:spAutoFit/>
          </a:bodyPr>
          <a:p>
            <a:pPr marL="0" indent="0">
              <a:lnSpc>
                <a:spcPct val="100000"/>
              </a:lnSpc>
              <a:spcBef>
                <a:spcPct val="0"/>
              </a:spcBef>
              <a:spcAft>
                <a:spcPct val="0"/>
              </a:spcAft>
            </a:pPr>
            <a:r>
              <a:rPr lang="en-US" altLang="en-US" sz="1600" b="0" i="0">
                <a:solidFill>
                  <a:srgbClr val="98C379"/>
                </a:solidFill>
                <a:latin typeface="Droid Sans Mono"/>
                <a:ea typeface="Droid Sans Mono"/>
              </a:rPr>
              <a:t>name = 'Cathy'</a:t>
            </a:r>
            <a:endParaRPr lang="en-US" altLang="en-US" sz="1600" b="0" i="0">
              <a:solidFill>
                <a:srgbClr val="98C379"/>
              </a:solidFill>
              <a:latin typeface="Droid Sans Mono"/>
              <a:ea typeface="Droid Sans Mono"/>
            </a:endParaRPr>
          </a:p>
          <a:p>
            <a:pPr marL="0" indent="0">
              <a:lnSpc>
                <a:spcPct val="100000"/>
              </a:lnSpc>
              <a:spcBef>
                <a:spcPct val="0"/>
              </a:spcBef>
              <a:spcAft>
                <a:spcPct val="0"/>
              </a:spcAft>
            </a:pPr>
            <a:r>
              <a:rPr lang="en-US" altLang="en-US" sz="1600" b="0" i="0">
                <a:solidFill>
                  <a:srgbClr val="98C379"/>
                </a:solidFill>
                <a:latin typeface="Droid Sans Mono"/>
                <a:ea typeface="Droid Sans Mono"/>
              </a:rPr>
              <a:t>country = 'UK'</a:t>
            </a:r>
            <a:endParaRPr lang="en-US" altLang="en-US" sz="1600" b="0" i="0">
              <a:solidFill>
                <a:srgbClr val="98C379"/>
              </a:solidFill>
              <a:latin typeface="Droid Sans Mono"/>
              <a:ea typeface="Droid Sans Mono"/>
            </a:endParaRPr>
          </a:p>
          <a:p>
            <a:pPr marL="0" indent="0">
              <a:lnSpc>
                <a:spcPct val="100000"/>
              </a:lnSpc>
              <a:spcBef>
                <a:spcPct val="0"/>
              </a:spcBef>
              <a:spcAft>
                <a:spcPct val="0"/>
              </a:spcAft>
            </a:pPr>
            <a:endParaRPr lang="en-US" altLang="en-US" sz="1600" b="0" i="0">
              <a:solidFill>
                <a:srgbClr val="98C379"/>
              </a:solidFill>
              <a:latin typeface="Droid Sans Mono"/>
              <a:ea typeface="Droid Sans Mono"/>
            </a:endParaRPr>
          </a:p>
          <a:p>
            <a:pPr marL="0" indent="0">
              <a:lnSpc>
                <a:spcPct val="100000"/>
              </a:lnSpc>
              <a:spcBef>
                <a:spcPct val="0"/>
              </a:spcBef>
              <a:spcAft>
                <a:spcPct val="0"/>
              </a:spcAft>
            </a:pPr>
            <a:r>
              <a:rPr lang="en-US" altLang="en-US" sz="1600" b="0" i="0">
                <a:solidFill>
                  <a:srgbClr val="98C379"/>
                </a:solidFill>
                <a:latin typeface="Droid Sans Mono"/>
                <a:ea typeface="Droid Sans Mono"/>
              </a:rPr>
              <a:t>print(f'{name} is from {country}')</a:t>
            </a:r>
            <a:endParaRPr lang="en-US" altLang="en-US" sz="1600" b="0" i="0">
              <a:solidFill>
                <a:srgbClr val="98C379"/>
              </a:solidFill>
              <a:latin typeface="Droid Sans Mono"/>
              <a:ea typeface="Droid Sans Mono"/>
            </a:endParaRPr>
          </a:p>
        </p:txBody>
      </p:sp>
      <p:sp>
        <p:nvSpPr>
          <p:cNvPr id="6" name="Text Box 5"/>
          <p:cNvSpPr txBox="1"/>
          <p:nvPr/>
        </p:nvSpPr>
        <p:spPr>
          <a:xfrm>
            <a:off x="3163570" y="3641725"/>
            <a:ext cx="3859530" cy="922020"/>
          </a:xfrm>
          <a:prstGeom prst="rect">
            <a:avLst/>
          </a:prstGeom>
          <a:noFill/>
        </p:spPr>
        <p:txBody>
          <a:bodyPr wrap="square" rtlCol="0" anchor="t">
            <a:spAutoFit/>
          </a:bodyPr>
          <a:p>
            <a:r>
              <a:rPr lang="en-US" altLang="en-US"/>
              <a:t>example = "He said, "What's there?""</a:t>
            </a:r>
            <a:endParaRPr lang="en-US" altLang="en-US"/>
          </a:p>
          <a:p>
            <a:endParaRPr lang="en-US" altLang="en-US"/>
          </a:p>
          <a:p>
            <a:r>
              <a:rPr lang="en-US" altLang="en-US"/>
              <a:t>print(example) # throws error</a:t>
            </a:r>
            <a:endParaRPr lang="en-US"/>
          </a:p>
        </p:txBody>
      </p:sp>
      <p:sp>
        <p:nvSpPr>
          <p:cNvPr id="7" name="Text Box 6"/>
          <p:cNvSpPr txBox="1"/>
          <p:nvPr/>
        </p:nvSpPr>
        <p:spPr>
          <a:xfrm>
            <a:off x="78740" y="6002020"/>
            <a:ext cx="7119620" cy="368300"/>
          </a:xfrm>
          <a:prstGeom prst="rect">
            <a:avLst/>
          </a:prstGeom>
          <a:noFill/>
        </p:spPr>
        <p:txBody>
          <a:bodyPr wrap="square" rtlCol="0" anchor="t">
            <a:spAutoFit/>
          </a:bodyPr>
          <a:p>
            <a:r>
              <a:rPr lang="en-US" altLang="en-US"/>
              <a:t>https://www.programiz.com/python-programming/string-interpolation</a:t>
            </a: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6045" y="430530"/>
            <a:ext cx="5267325" cy="2651125"/>
          </a:xfrm>
          <a:prstGeom prst="rect">
            <a:avLst/>
          </a:prstGeom>
        </p:spPr>
        <p:txBody>
          <a:bodyPr wrap="square">
            <a:spAutoFit/>
          </a:bodyPr>
          <a:p>
            <a:pPr marL="0" indent="0">
              <a:lnSpc>
                <a:spcPct val="100000"/>
              </a:lnSpc>
              <a:spcBef>
                <a:spcPct val="0"/>
              </a:spcBef>
              <a:spcAft>
                <a:spcPts val="600"/>
              </a:spcAft>
            </a:pPr>
            <a:r>
              <a:rPr sz="2800" b="1" i="0">
                <a:solidFill>
                  <a:srgbClr val="25265E"/>
                </a:solidFill>
                <a:latin typeface="euclid_circular_a"/>
                <a:ea typeface="euclid_circular_a"/>
              </a:rPr>
              <a:t>str() Syntax</a:t>
            </a:r>
            <a:endParaRPr sz="2800" b="1" i="0">
              <a:solidFill>
                <a:srgbClr val="25265E"/>
              </a:solidFill>
              <a:latin typeface="euclid_circular_a"/>
              <a:ea typeface="euclid_circular_a"/>
            </a:endParaRPr>
          </a:p>
          <a:p>
            <a:pPr marL="0" indent="0">
              <a:lnSpc>
                <a:spcPct val="100000"/>
              </a:lnSpc>
              <a:spcBef>
                <a:spcPct val="0"/>
              </a:spcBef>
              <a:spcAft>
                <a:spcPts val="800"/>
              </a:spcAft>
            </a:pPr>
            <a:r>
              <a:rPr sz="2000" b="0" i="0">
                <a:latin typeface="euclid_circular_a"/>
                <a:ea typeface="euclid_circular_a"/>
              </a:rPr>
              <a:t>The syntax of </a:t>
            </a:r>
            <a:r>
              <a:rPr sz="1400" b="0" i="0">
                <a:latin typeface="Droid Sans Mono"/>
                <a:ea typeface="Droid Sans Mono"/>
              </a:rPr>
              <a:t>str()</a:t>
            </a:r>
            <a:r>
              <a:rPr sz="2000" b="0" i="0">
                <a:latin typeface="euclid_circular_a"/>
                <a:ea typeface="euclid_circular_a"/>
              </a:rPr>
              <a:t> is:</a:t>
            </a:r>
            <a:endParaRPr sz="2000" b="0" i="0">
              <a:latin typeface="euclid_circular_a"/>
              <a:ea typeface="euclid_circular_a"/>
            </a:endParaRPr>
          </a:p>
          <a:p>
            <a:pPr marL="0" indent="0">
              <a:lnSpc>
                <a:spcPct val="100000"/>
              </a:lnSpc>
              <a:spcBef>
                <a:spcPct val="0"/>
              </a:spcBef>
              <a:spcAft>
                <a:spcPts val="800"/>
              </a:spcAft>
            </a:pPr>
            <a:r>
              <a:rPr lang="en-US" altLang="en-US" sz="2000" b="0" i="0">
                <a:latin typeface="euclid_circular_a"/>
                <a:ea typeface="euclid_circular_a"/>
              </a:rPr>
              <a:t>str(object, encoding='utf-8', errors='strict')</a:t>
            </a:r>
            <a:endParaRPr lang="en-US" altLang="en-US" sz="2000" b="0" i="0">
              <a:latin typeface="euclid_circular_a"/>
              <a:ea typeface="euclid_circular_a"/>
            </a:endParaRPr>
          </a:p>
          <a:p>
            <a:pPr marL="0" indent="0">
              <a:lnSpc>
                <a:spcPct val="100000"/>
              </a:lnSpc>
              <a:spcBef>
                <a:spcPct val="0"/>
              </a:spcBef>
              <a:spcAft>
                <a:spcPts val="800"/>
              </a:spcAft>
            </a:pPr>
            <a:r>
              <a:rPr sz="2000" b="0" i="0">
                <a:latin typeface="euclid_circular_a"/>
                <a:ea typeface="euclid_circular_a"/>
              </a:rPr>
              <a:t>Here, encoding and errors parameters are only meant to be used when the object type is bytes or bytearray.</a:t>
            </a:r>
            <a:endParaRPr sz="2000" b="0" i="0">
              <a:latin typeface="euclid_circular_a"/>
              <a:ea typeface="euclid_circular_a"/>
            </a:endParaRPr>
          </a:p>
        </p:txBody>
      </p:sp>
      <p:sp>
        <p:nvSpPr>
          <p:cNvPr id="3" name="Text Box 2"/>
          <p:cNvSpPr txBox="1"/>
          <p:nvPr/>
        </p:nvSpPr>
        <p:spPr>
          <a:xfrm>
            <a:off x="298450" y="5741035"/>
            <a:ext cx="6096000" cy="645160"/>
          </a:xfrm>
          <a:prstGeom prst="rect">
            <a:avLst/>
          </a:prstGeom>
          <a:noFill/>
        </p:spPr>
        <p:txBody>
          <a:bodyPr wrap="square" rtlCol="0" anchor="t">
            <a:spAutoFit/>
          </a:bodyPr>
          <a:p>
            <a:r>
              <a:rPr lang="en-US" altLang="en-US"/>
              <a:t>https://www.programiz.com/python-programming/methods/built-in/str</a:t>
            </a:r>
            <a:endParaRPr lang="en-US"/>
          </a:p>
        </p:txBody>
      </p:sp>
      <p:sp>
        <p:nvSpPr>
          <p:cNvPr id="4" name="Text Box 3"/>
          <p:cNvSpPr txBox="1"/>
          <p:nvPr/>
        </p:nvSpPr>
        <p:spPr>
          <a:xfrm>
            <a:off x="5787390" y="290830"/>
            <a:ext cx="6096000" cy="3138170"/>
          </a:xfrm>
          <a:prstGeom prst="rect">
            <a:avLst/>
          </a:prstGeom>
          <a:noFill/>
        </p:spPr>
        <p:txBody>
          <a:bodyPr wrap="square" rtlCol="0">
            <a:spAutoFit/>
          </a:bodyPr>
          <a:p>
            <a:r>
              <a:rPr lang="en-US" altLang="en-US"/>
              <a:t>str() Parameters</a:t>
            </a:r>
            <a:endParaRPr lang="en-US" altLang="en-US"/>
          </a:p>
          <a:p>
            <a:r>
              <a:rPr lang="en-US" altLang="en-US"/>
              <a:t>The str() method takes three parameters:</a:t>
            </a:r>
            <a:endParaRPr lang="en-US" altLang="en-US"/>
          </a:p>
          <a:p>
            <a:endParaRPr lang="en-US" altLang="en-US"/>
          </a:p>
          <a:p>
            <a:pPr marL="742950" lvl="1" indent="-285750">
              <a:buFont typeface="Arial" panose="020B0604020202020204" pitchFamily="34" charset="0"/>
              <a:buChar char="•"/>
            </a:pPr>
            <a:r>
              <a:rPr lang="en-US" altLang="en-US"/>
              <a:t>object - whose string representation is to be returned</a:t>
            </a:r>
            <a:endParaRPr lang="en-US" altLang="en-US"/>
          </a:p>
          <a:p>
            <a:pPr marL="742950" lvl="1" indent="-285750">
              <a:buFont typeface="Arial" panose="020B0604020202020204" pitchFamily="34" charset="0"/>
              <a:buChar char="•"/>
            </a:pPr>
            <a:r>
              <a:rPr lang="en-US" altLang="en-US"/>
              <a:t>encoding - that the given byte object needs to be decoded to (can be UTF-8, ASCII, etc)</a:t>
            </a:r>
            <a:endParaRPr lang="en-US" altLang="en-US"/>
          </a:p>
          <a:p>
            <a:pPr marL="742950" lvl="1" indent="-285750">
              <a:buFont typeface="Arial" panose="020B0604020202020204" pitchFamily="34" charset="0"/>
              <a:buChar char="•"/>
            </a:pPr>
            <a:r>
              <a:rPr lang="en-US" altLang="en-US"/>
              <a:t>errors - a response when decoding fails (can be strict, ignore, replace, etc)</a:t>
            </a:r>
            <a:endParaRPr lang="en-US" altLang="en-US"/>
          </a:p>
          <a:p>
            <a:r>
              <a:rPr lang="en-US" altLang="en-US"/>
              <a:t>Note: There are six types of errors: strict, ignore, replace, xmlcharrefreplace, namereplace, backslashreplace. The default error is strict.</a:t>
            </a:r>
            <a:endParaRPr lang="en-US"/>
          </a:p>
        </p:txBody>
      </p:sp>
      <p:sp>
        <p:nvSpPr>
          <p:cNvPr id="5" name="Text Box 4"/>
          <p:cNvSpPr txBox="1"/>
          <p:nvPr/>
        </p:nvSpPr>
        <p:spPr>
          <a:xfrm>
            <a:off x="6016625" y="3495675"/>
            <a:ext cx="6096000" cy="2676525"/>
          </a:xfrm>
          <a:prstGeom prst="rect">
            <a:avLst/>
          </a:prstGeom>
          <a:noFill/>
        </p:spPr>
        <p:txBody>
          <a:bodyPr wrap="square" rtlCol="0" anchor="t">
            <a:spAutoFit/>
          </a:bodyPr>
          <a:p>
            <a:r>
              <a:rPr lang="en-US" altLang="en-US" sz="2400">
                <a:solidFill>
                  <a:srgbClr val="FF0000"/>
                </a:solidFill>
                <a:effectLst>
                  <a:outerShdw blurRad="38100" dist="38100" dir="2700000" algn="tl">
                    <a:srgbClr val="000000">
                      <a:alpha val="43137"/>
                    </a:srgbClr>
                  </a:outerShdw>
                </a:effectLst>
              </a:rPr>
              <a:t># declare a byte object</a:t>
            </a:r>
            <a:endParaRPr lang="en-US" altLang="en-US" sz="2400">
              <a:solidFill>
                <a:srgbClr val="FF0000"/>
              </a:solidFill>
              <a:effectLst>
                <a:outerShdw blurRad="38100" dist="38100" dir="2700000" algn="tl">
                  <a:srgbClr val="000000">
                    <a:alpha val="43137"/>
                  </a:srgbClr>
                </a:outerShdw>
              </a:effectLst>
            </a:endParaRPr>
          </a:p>
          <a:p>
            <a:r>
              <a:rPr lang="en-US" altLang="en-US"/>
              <a:t>b = bytes('pythön', encoding='utf-8')</a:t>
            </a:r>
            <a:endParaRPr lang="en-US" altLang="en-US"/>
          </a:p>
          <a:p>
            <a:endParaRPr lang="en-US" altLang="en-US"/>
          </a:p>
          <a:p>
            <a:r>
              <a:rPr lang="en-US" altLang="en-US"/>
              <a:t># convert a utf-8 byte object to ascii with errors ignored</a:t>
            </a:r>
            <a:endParaRPr lang="en-US" altLang="en-US"/>
          </a:p>
          <a:p>
            <a:r>
              <a:rPr lang="en-US" altLang="en-US"/>
              <a:t>print(str(b, encoding='ascii', errors='ignore'))</a:t>
            </a:r>
            <a:endParaRPr lang="en-US" altLang="en-US"/>
          </a:p>
          <a:p>
            <a:endParaRPr lang="en-US" altLang="en-US"/>
          </a:p>
          <a:p>
            <a:r>
              <a:rPr lang="en-US" altLang="en-US"/>
              <a:t># convert a utf-8 byte object to ascii with strict error</a:t>
            </a:r>
            <a:endParaRPr lang="en-US" altLang="en-US"/>
          </a:p>
          <a:p>
            <a:r>
              <a:rPr lang="en-US" altLang="en-US"/>
              <a:t>print(str(b, encoding='ascii', errors='strict'))</a:t>
            </a:r>
            <a:endParaRPr lang="en-US" altLang="en-US"/>
          </a:p>
          <a:p>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5885" y="0"/>
            <a:ext cx="5761990" cy="6266180"/>
          </a:xfrm>
          <a:prstGeom prst="rect">
            <a:avLst/>
          </a:prstGeom>
        </p:spPr>
        <p:txBody>
          <a:bodyPr wrap="square">
            <a:spAutoFit/>
          </a:bodyPr>
          <a:p>
            <a:pPr>
              <a:spcAft>
                <a:spcPct val="60000"/>
              </a:spcAft>
            </a:pPr>
            <a:r>
              <a:rPr sz="1600" b="1"/>
              <a:t>📝 1. Text Cleaning &amp; Formatting</a:t>
            </a:r>
            <a:endParaRPr sz="1600" b="1"/>
          </a:p>
          <a:p>
            <a:r>
              <a:rPr sz="1000"/>
              <a:t>Q: Given a messy user input like " HeLLo, WOrlD!!! ", clean and standardize it to "hello, world".</a:t>
            </a:r>
            <a:endParaRPr sz="1000"/>
          </a:p>
          <a:p>
            <a:r>
              <a:rPr sz="1000"/>
              <a:t>python</a:t>
            </a:r>
            <a:endParaRPr sz="1000"/>
          </a:p>
          <a:p>
            <a:r>
              <a:rPr sz="1000"/>
              <a:t>CopyEdit</a:t>
            </a:r>
            <a:endParaRPr sz="1000"/>
          </a:p>
          <a:p>
            <a:r>
              <a:rPr sz="1000"/>
              <a:t># Remove extra spaces and punctuation, convert to lowercase.
</a:t>
            </a:r>
            <a:endParaRPr sz="1000"/>
          </a:p>
          <a:p>
            <a:pPr>
              <a:spcAft>
                <a:spcPct val="60000"/>
              </a:spcAft>
            </a:pPr>
            <a:r>
              <a:rPr sz="1600" b="1"/>
              <a:t>📧 2. Email Validation</a:t>
            </a:r>
            <a:endParaRPr sz="1600" b="1"/>
          </a:p>
          <a:p>
            <a:r>
              <a:rPr sz="1000"/>
              <a:t>Q: Write a function that checks if a string is a valid email (contains '@' and '.' after '@').</a:t>
            </a:r>
            <a:endParaRPr sz="1000"/>
          </a:p>
          <a:p>
            <a:r>
              <a:rPr sz="1000"/>
              <a:t>python</a:t>
            </a:r>
            <a:endParaRPr sz="1000"/>
          </a:p>
          <a:p>
            <a:r>
              <a:rPr sz="1000"/>
              <a:t>CopyEdit</a:t>
            </a:r>
            <a:endParaRPr sz="1000"/>
          </a:p>
          <a:p>
            <a:r>
              <a:rPr sz="1000"/>
              <a:t># Example: "user@example.com" → Valid
#          "userexample.com" → Invalid
</a:t>
            </a:r>
            <a:endParaRPr sz="1000"/>
          </a:p>
          <a:p>
            <a:pPr>
              <a:spcAft>
                <a:spcPct val="60000"/>
              </a:spcAft>
            </a:pPr>
            <a:r>
              <a:rPr sz="1600" b="1"/>
              <a:t>🔁 3. Reverse Words in a Sentence</a:t>
            </a:r>
            <a:endParaRPr sz="1600" b="1"/>
          </a:p>
          <a:p>
            <a:r>
              <a:rPr sz="1000"/>
              <a:t>Q: Reverse the words in "I love Python programming" to get "programming Python love I".</a:t>
            </a:r>
            <a:endParaRPr sz="1000"/>
          </a:p>
          <a:p>
            <a:r>
              <a:rPr sz="1000"/>
              <a:t># Use string split and join
</a:t>
            </a:r>
            <a:endParaRPr sz="1000"/>
          </a:p>
          <a:p>
            <a:pPr>
              <a:spcAft>
                <a:spcPct val="60000"/>
              </a:spcAft>
            </a:pPr>
            <a:r>
              <a:rPr sz="1600" b="1"/>
              <a:t>🔄 4. Check for Palindrome</a:t>
            </a:r>
            <a:endParaRPr sz="1600" b="1"/>
          </a:p>
          <a:p>
            <a:r>
              <a:rPr sz="1000"/>
              <a:t>Q: Write a function to check if a string is a palindrome (same forwards and backwards), ignoring case and spaces.</a:t>
            </a:r>
            <a:endParaRPr sz="1000"/>
          </a:p>
          <a:p>
            <a:r>
              <a:rPr sz="1000"/>
              <a:t># "A man a plan a canal Panama" → True
</a:t>
            </a:r>
            <a:endParaRPr sz="1000"/>
          </a:p>
          <a:p>
            <a:pPr>
              <a:spcAft>
                <a:spcPct val="60000"/>
              </a:spcAft>
            </a:pPr>
            <a:r>
              <a:rPr sz="1600" b="1"/>
              <a:t>🔡 5. Count Vowels and Consonants</a:t>
            </a:r>
            <a:endParaRPr sz="1600" b="1"/>
          </a:p>
          <a:p>
            <a:r>
              <a:rPr sz="1000"/>
              <a:t>Q: Count how many vowels and consonants are in a given sentence.</a:t>
            </a:r>
            <a:endParaRPr sz="1000"/>
          </a:p>
          <a:p>
            <a:r>
              <a:rPr sz="1000"/>
              <a:t># Input: "Data Science"
# Output: Vowels: 5, Consonants: 6
</a:t>
            </a:r>
            <a:endParaRPr sz="1000"/>
          </a:p>
          <a:p>
            <a:pPr>
              <a:spcAft>
                <a:spcPct val="60000"/>
              </a:spcAft>
            </a:pPr>
            <a:r>
              <a:rPr sz="1600" b="1"/>
              <a:t>📦 6. Compress a String</a:t>
            </a:r>
            <a:endParaRPr sz="1600" b="1"/>
          </a:p>
          <a:p>
            <a:r>
              <a:rPr sz="1000"/>
              <a:t>Q: Compress a string like "aaabbcccc" to "a3b2c4".</a:t>
            </a:r>
            <a:endParaRPr sz="1000"/>
          </a:p>
          <a:p>
            <a:r>
              <a:rPr sz="1000"/>
              <a:t># Apply run-length encoding logic</a:t>
            </a:r>
            <a:endParaRPr sz="1000"/>
          </a:p>
        </p:txBody>
      </p:sp>
      <p:sp>
        <p:nvSpPr>
          <p:cNvPr id="3" name="Text Box 2"/>
          <p:cNvSpPr txBox="1"/>
          <p:nvPr/>
        </p:nvSpPr>
        <p:spPr>
          <a:xfrm>
            <a:off x="6404610" y="0"/>
            <a:ext cx="6096000" cy="6694805"/>
          </a:xfrm>
          <a:prstGeom prst="rect">
            <a:avLst/>
          </a:prstGeom>
          <a:noFill/>
        </p:spPr>
        <p:txBody>
          <a:bodyPr wrap="square" rtlCol="0" anchor="t">
            <a:spAutoFit/>
          </a:bodyPr>
          <a:p>
            <a:pPr>
              <a:spcAft>
                <a:spcPct val="60000"/>
              </a:spcAft>
            </a:pPr>
            <a:r>
              <a:rPr sz="1200" b="1">
                <a:sym typeface="+mn-ea"/>
              </a:rPr>
              <a:t>🔍 7. Most Frequent Word</a:t>
            </a:r>
            <a:endParaRPr sz="1200" b="1"/>
          </a:p>
          <a:p>
            <a:r>
              <a:rPr sz="800">
                <a:sym typeface="+mn-ea"/>
              </a:rPr>
              <a:t>Q: Given a paragraph, return the word that appears most frequently (ignore case and punctuation).</a:t>
            </a:r>
            <a:endParaRPr sz="800"/>
          </a:p>
          <a:p>
            <a:r>
              <a:rPr sz="800">
                <a:sym typeface="+mn-ea"/>
              </a:rPr>
              <a:t>python</a:t>
            </a:r>
            <a:endParaRPr sz="800"/>
          </a:p>
          <a:p>
            <a:r>
              <a:rPr sz="800">
                <a:sym typeface="+mn-ea"/>
              </a:rPr>
              <a:t>CopyEdit</a:t>
            </a:r>
            <a:endParaRPr sz="800"/>
          </a:p>
          <a:p>
            <a:r>
              <a:rPr sz="800">
                <a:sym typeface="+mn-ea"/>
              </a:rPr>
              <a:t># Use dictionary to count word frequency
</a:t>
            </a:r>
            <a:endParaRPr sz="800"/>
          </a:p>
          <a:p>
            <a:pPr>
              <a:spcAft>
                <a:spcPct val="60000"/>
              </a:spcAft>
            </a:pPr>
            <a:r>
              <a:rPr sz="1200" b="1">
                <a:sym typeface="+mn-ea"/>
              </a:rPr>
              <a:t>🔁 8. Remove Duplicate Characters</a:t>
            </a:r>
            <a:endParaRPr sz="1200" b="1"/>
          </a:p>
          <a:p>
            <a:r>
              <a:rPr sz="800">
                <a:sym typeface="+mn-ea"/>
              </a:rPr>
              <a:t>Q: Write a function that removes repeated characters from a string, keeping only the first occurrence.</a:t>
            </a:r>
            <a:endParaRPr sz="800"/>
          </a:p>
          <a:p>
            <a:r>
              <a:rPr sz="800">
                <a:sym typeface="+mn-ea"/>
              </a:rPr>
              <a:t>python</a:t>
            </a:r>
            <a:endParaRPr sz="800"/>
          </a:p>
          <a:p>
            <a:r>
              <a:rPr sz="800">
                <a:sym typeface="+mn-ea"/>
              </a:rPr>
              <a:t>CopyEdit</a:t>
            </a:r>
            <a:endParaRPr sz="800"/>
          </a:p>
          <a:p>
            <a:r>
              <a:rPr sz="800">
                <a:sym typeface="+mn-ea"/>
              </a:rPr>
              <a:t># Input: "programming"
# Output: "progamin"
</a:t>
            </a:r>
            <a:endParaRPr sz="800"/>
          </a:p>
          <a:p>
            <a:pPr>
              <a:spcAft>
                <a:spcPct val="60000"/>
              </a:spcAft>
            </a:pPr>
            <a:r>
              <a:rPr sz="1200" b="1">
                <a:sym typeface="+mn-ea"/>
              </a:rPr>
              <a:t>🔢 9. Extract Numbers from String</a:t>
            </a:r>
            <a:endParaRPr sz="1200" b="1"/>
          </a:p>
          <a:p>
            <a:r>
              <a:rPr sz="800">
                <a:sym typeface="+mn-ea"/>
              </a:rPr>
              <a:t>Q: From a string like "Order #1234: Total $56.78", extract the number 1234 and 56.78.</a:t>
            </a:r>
            <a:endParaRPr sz="800"/>
          </a:p>
          <a:p>
            <a:r>
              <a:rPr sz="800">
                <a:sym typeface="+mn-ea"/>
              </a:rPr>
              <a:t>python</a:t>
            </a:r>
            <a:endParaRPr sz="800"/>
          </a:p>
          <a:p>
            <a:r>
              <a:rPr sz="800">
                <a:sym typeface="+mn-ea"/>
              </a:rPr>
              <a:t>CopyEdit</a:t>
            </a:r>
            <a:endParaRPr sz="800"/>
          </a:p>
          <a:p>
            <a:r>
              <a:rPr sz="800">
                <a:sym typeface="+mn-ea"/>
              </a:rPr>
              <a:t># Use regex or string methods
</a:t>
            </a:r>
            <a:endParaRPr sz="800"/>
          </a:p>
          <a:p>
            <a:pPr>
              <a:spcAft>
                <a:spcPct val="60000"/>
              </a:spcAft>
            </a:pPr>
            <a:r>
              <a:rPr sz="1200" b="1">
                <a:sym typeface="+mn-ea"/>
              </a:rPr>
              <a:t>🧩 10. Anagram Checker</a:t>
            </a:r>
            <a:endParaRPr sz="1200" b="1"/>
          </a:p>
          <a:p>
            <a:r>
              <a:rPr sz="800">
                <a:sym typeface="+mn-ea"/>
              </a:rPr>
              <a:t>Q: Write a function to check if two strings are anagrams (same letters in different order).</a:t>
            </a:r>
            <a:endParaRPr sz="800"/>
          </a:p>
          <a:p>
            <a:r>
              <a:rPr sz="800">
                <a:sym typeface="+mn-ea"/>
              </a:rPr>
              <a:t>python</a:t>
            </a:r>
            <a:endParaRPr sz="800"/>
          </a:p>
          <a:p>
            <a:r>
              <a:rPr sz="800">
                <a:sym typeface="+mn-ea"/>
              </a:rPr>
              <a:t>CopyEdit</a:t>
            </a:r>
            <a:endParaRPr sz="800"/>
          </a:p>
          <a:p>
            <a:r>
              <a:rPr sz="800">
                <a:sym typeface="+mn-ea"/>
              </a:rPr>
              <a:t># "listen" and "silent" → True
# "hello" and "world" → False
</a:t>
            </a:r>
            <a:endParaRPr sz="800"/>
          </a:p>
          <a:p>
            <a:pPr>
              <a:spcAft>
                <a:spcPct val="60000"/>
              </a:spcAft>
            </a:pPr>
            <a:r>
              <a:rPr sz="1200" b="1">
                <a:sym typeface="+mn-ea"/>
              </a:rPr>
              <a:t>🎨 11. Capitalize Each Word</a:t>
            </a:r>
            <a:endParaRPr sz="1200" b="1"/>
          </a:p>
          <a:p>
            <a:r>
              <a:rPr sz="800">
                <a:sym typeface="+mn-ea"/>
              </a:rPr>
              <a:t>Q: Convert a string like "python is awesome" into "Python Is Awesome".</a:t>
            </a:r>
            <a:endParaRPr sz="800"/>
          </a:p>
          <a:p>
            <a:pPr>
              <a:spcAft>
                <a:spcPct val="60000"/>
              </a:spcAft>
            </a:pPr>
            <a:r>
              <a:rPr sz="1200" b="1">
                <a:sym typeface="+mn-ea"/>
              </a:rPr>
              <a:t>💳 12. Masking Sensitive Information</a:t>
            </a:r>
            <a:endParaRPr sz="1200" b="1"/>
          </a:p>
          <a:p>
            <a:r>
              <a:rPr sz="800">
                <a:sym typeface="+mn-ea"/>
              </a:rPr>
              <a:t>Q: Given a credit card number like "1234-5678-9012-3456", mask all but the last 4 digits.</a:t>
            </a:r>
            <a:endParaRPr sz="800"/>
          </a:p>
          <a:p>
            <a:r>
              <a:rPr sz="800">
                <a:sym typeface="+mn-ea"/>
              </a:rPr>
              <a:t>python</a:t>
            </a:r>
            <a:endParaRPr sz="800"/>
          </a:p>
          <a:p>
            <a:r>
              <a:rPr sz="800">
                <a:sym typeface="+mn-ea"/>
              </a:rPr>
              <a:t>CopyEdit</a:t>
            </a:r>
            <a:endParaRPr sz="800"/>
          </a:p>
          <a:p>
            <a:r>
              <a:rPr sz="800">
                <a:sym typeface="+mn-ea"/>
              </a:rPr>
              <a:t># Output: "****-****-****-3456"
</a:t>
            </a:r>
            <a:endParaRPr sz="800"/>
          </a:p>
          <a:p>
            <a:pPr>
              <a:spcAft>
                <a:spcPct val="60000"/>
              </a:spcAft>
            </a:pPr>
            <a:r>
              <a:rPr sz="1200" b="1">
                <a:sym typeface="+mn-ea"/>
              </a:rPr>
              <a:t>⏱️ 13. Check Substring with Time Efficiency</a:t>
            </a:r>
            <a:endParaRPr sz="1200" b="1"/>
          </a:p>
          <a:p>
            <a:r>
              <a:rPr sz="800">
                <a:sym typeface="+mn-ea"/>
              </a:rPr>
              <a:t>Q: Write a function that checks if a short string exists inside a long document and returns the index.</a:t>
            </a:r>
            <a:endParaRPr sz="800"/>
          </a:p>
          <a:p>
            <a:pPr>
              <a:spcAft>
                <a:spcPct val="60000"/>
              </a:spcAft>
            </a:pPr>
            <a:r>
              <a:rPr sz="1200" b="1">
                <a:sym typeface="+mn-ea"/>
              </a:rPr>
              <a:t>📅 14. Date Format Conversion</a:t>
            </a:r>
            <a:endParaRPr sz="1200" b="1"/>
          </a:p>
          <a:p>
            <a:r>
              <a:rPr sz="800">
                <a:sym typeface="+mn-ea"/>
              </a:rPr>
              <a:t>Q: Convert "2025-06-17" to "17th June, 2025" using string slicing and formatting.</a:t>
            </a:r>
            <a:endParaRPr sz="800"/>
          </a:p>
          <a:p>
            <a:pPr>
              <a:spcAft>
                <a:spcPct val="60000"/>
              </a:spcAft>
            </a:pPr>
            <a:r>
              <a:rPr sz="1200" b="1">
                <a:sym typeface="+mn-ea"/>
              </a:rPr>
              <a:t>🛑 15. Forbidden Words Filter</a:t>
            </a:r>
            <a:endParaRPr sz="1200" b="1"/>
          </a:p>
          <a:p>
            <a:r>
              <a:rPr sz="800">
                <a:sym typeface="+mn-ea"/>
              </a:rPr>
              <a:t>Q: Replace all bad words from a string with "***" from a given list (e.g., ["bad", "ugly"]).</a:t>
            </a:r>
            <a:endParaRPr lang="en-US" sz="800">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68910" y="113030"/>
            <a:ext cx="11562080" cy="1283970"/>
          </a:xfrm>
          <a:prstGeom prst="rect">
            <a:avLst/>
          </a:prstGeom>
        </p:spPr>
        <p:txBody>
          <a:bodyPr wrap="square">
            <a:spAutoFit/>
          </a:bodyPr>
          <a:p>
            <a:pPr marL="0" indent="0">
              <a:lnSpc>
                <a:spcPts val="3000"/>
              </a:lnSpc>
              <a:spcBef>
                <a:spcPct val="0"/>
              </a:spcBef>
              <a:spcAft>
                <a:spcPts val="1000"/>
              </a:spcAft>
            </a:pPr>
            <a:r>
              <a:rPr sz="3600" b="1" i="0">
                <a:solidFill>
                  <a:srgbClr val="25265E"/>
                </a:solidFill>
                <a:latin typeface="Arial" panose="020B0604020202020204" pitchFamily="34" charset="0"/>
                <a:ea typeface="euclid_circular_a"/>
                <a:cs typeface="Arial" panose="020B0604020202020204" pitchFamily="34" charset="0"/>
              </a:rPr>
              <a:t>Python List</a:t>
            </a:r>
            <a:endParaRPr sz="3600" b="1" i="0">
              <a:solidFill>
                <a:srgbClr val="25265E"/>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rgbClr val="25265E"/>
                </a:solidFill>
                <a:latin typeface="Arial" panose="020B0604020202020204" pitchFamily="34" charset="0"/>
                <a:ea typeface="euclid_circular_a"/>
                <a:cs typeface="Arial" panose="020B0604020202020204" pitchFamily="34" charset="0"/>
              </a:rPr>
              <a:t>In Python, lists allow us to store multiple items in a single variable. For example, if you need to store the ages of all the students in a class, you can do this task using a list.</a:t>
            </a:r>
            <a:endParaRPr sz="1600" b="0" i="0">
              <a:solidFill>
                <a:srgbClr val="25265E"/>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rgbClr val="25265E"/>
                </a:solidFill>
                <a:latin typeface="Arial" panose="020B0604020202020204" pitchFamily="34" charset="0"/>
                <a:ea typeface="euclid_circular_a"/>
                <a:cs typeface="Arial" panose="020B0604020202020204" pitchFamily="34" charset="0"/>
              </a:rPr>
              <a:t>Lists are similar to arrays (dynamic arrays that allow us to store items of different data types) in other programming languages.</a:t>
            </a:r>
            <a:endParaRPr sz="1600" b="0" i="0">
              <a:solidFill>
                <a:srgbClr val="25265E"/>
              </a:solidFill>
              <a:latin typeface="Arial" panose="020B0604020202020204" pitchFamily="34" charset="0"/>
              <a:ea typeface="euclid_circular_a"/>
              <a:cs typeface="Arial" panose="020B0604020202020204" pitchFamily="34" charset="0"/>
            </a:endParaRPr>
          </a:p>
        </p:txBody>
      </p:sp>
      <p:sp>
        <p:nvSpPr>
          <p:cNvPr id="3" name="Text Box 2"/>
          <p:cNvSpPr txBox="1"/>
          <p:nvPr/>
        </p:nvSpPr>
        <p:spPr>
          <a:xfrm>
            <a:off x="168910" y="6005195"/>
            <a:ext cx="6096000" cy="368300"/>
          </a:xfrm>
          <a:prstGeom prst="rect">
            <a:avLst/>
          </a:prstGeom>
          <a:noFill/>
        </p:spPr>
        <p:txBody>
          <a:bodyPr wrap="square" rtlCol="0" anchor="t">
            <a:spAutoFit/>
          </a:bodyPr>
          <a:p>
            <a:r>
              <a:rPr lang="en-US" altLang="en-US"/>
              <a:t>https://www.programiz.com/python-programming/list</a:t>
            </a:r>
            <a:endParaRPr lang="en-US"/>
          </a:p>
        </p:txBody>
      </p:sp>
      <p:sp>
        <p:nvSpPr>
          <p:cNvPr id="4" name="Text Box 3"/>
          <p:cNvSpPr txBox="1"/>
          <p:nvPr/>
        </p:nvSpPr>
        <p:spPr>
          <a:xfrm>
            <a:off x="6567170" y="3512185"/>
            <a:ext cx="5625465" cy="2861310"/>
          </a:xfrm>
          <a:prstGeom prst="rect">
            <a:avLst/>
          </a:prstGeom>
          <a:noFill/>
        </p:spPr>
        <p:txBody>
          <a:bodyPr wrap="square" rtlCol="0">
            <a:spAutoFit/>
          </a:bodyPr>
          <a:p>
            <a:r>
              <a:rPr lang="en-US" altLang="en-US"/>
              <a:t>Create a Python List</a:t>
            </a:r>
            <a:endParaRPr lang="en-US" altLang="en-US"/>
          </a:p>
          <a:p>
            <a:r>
              <a:rPr lang="en-US" altLang="en-US"/>
              <a:t>List Items of Different Types </a:t>
            </a:r>
            <a:endParaRPr lang="en-US" altLang="en-US"/>
          </a:p>
          <a:p>
            <a:pPr indent="457200"/>
            <a:r>
              <a:rPr lang="en-US" altLang="en-US">
                <a:sym typeface="+mn-ea"/>
              </a:rPr>
              <a:t>student = ['Jack', 32, 'Computer Science', [2, 4]]</a:t>
            </a:r>
            <a:endParaRPr lang="en-US" altLang="en-US">
              <a:sym typeface="+mn-ea"/>
            </a:endParaRPr>
          </a:p>
          <a:p>
            <a:pPr indent="0"/>
            <a:r>
              <a:rPr lang="en-US" altLang="en-US">
                <a:sym typeface="+mn-ea"/>
              </a:rPr>
              <a:t>Access List Elements(Negative Indexing</a:t>
            </a:r>
            <a:endParaRPr lang="en-US" altLang="en-US">
              <a:sym typeface="+mn-ea"/>
            </a:endParaRPr>
          </a:p>
          <a:p>
            <a:pPr indent="0"/>
            <a:r>
              <a:rPr lang="en-US" altLang="en-US">
                <a:sym typeface="+mn-ea"/>
              </a:rPr>
              <a:t>Slicing of a List in Python</a:t>
            </a:r>
            <a:endParaRPr lang="en-US" altLang="en-US">
              <a:sym typeface="+mn-ea"/>
            </a:endParaRPr>
          </a:p>
          <a:p>
            <a:pPr indent="0"/>
            <a:r>
              <a:rPr lang="en-US" altLang="en-US">
                <a:sym typeface="+mn-ea"/>
              </a:rPr>
              <a:t>Omitting Start and End Indices in Slicing</a:t>
            </a:r>
            <a:endParaRPr lang="en-US" altLang="en-US">
              <a:sym typeface="+mn-ea"/>
            </a:endParaRPr>
          </a:p>
          <a:p>
            <a:pPr indent="0"/>
            <a:r>
              <a:rPr lang="en-US" altLang="en-US">
                <a:sym typeface="+mn-ea"/>
              </a:rPr>
              <a:t>Add Elements to a Python List</a:t>
            </a:r>
            <a:endParaRPr lang="en-US" altLang="en-US">
              <a:sym typeface="+mn-ea"/>
            </a:endParaRPr>
          </a:p>
          <a:p>
            <a:pPr indent="0"/>
            <a:r>
              <a:rPr lang="en-US" altLang="en-US">
                <a:sym typeface="+mn-ea"/>
              </a:rPr>
              <a:t>Add Elements at the Specified Index</a:t>
            </a:r>
            <a:endParaRPr lang="en-US" altLang="en-US">
              <a:sym typeface="+mn-ea"/>
            </a:endParaRPr>
          </a:p>
          <a:p>
            <a:pPr indent="0"/>
            <a:endParaRPr lang="en-US" altLang="en-US">
              <a:sym typeface="+mn-ea"/>
            </a:endParaRPr>
          </a:p>
          <a:p>
            <a:pPr indent="0"/>
            <a:endParaRPr lang="en-US" altLang="en-US"/>
          </a:p>
        </p:txBody>
      </p:sp>
      <p:sp>
        <p:nvSpPr>
          <p:cNvPr id="6" name="Text Box 5"/>
          <p:cNvSpPr txBox="1"/>
          <p:nvPr/>
        </p:nvSpPr>
        <p:spPr>
          <a:xfrm>
            <a:off x="451485" y="1542415"/>
            <a:ext cx="6115685" cy="2871470"/>
          </a:xfrm>
          <a:prstGeom prst="rect">
            <a:avLst/>
          </a:prstGeom>
        </p:spPr>
        <p:txBody>
          <a:bodyPr wrap="square">
            <a:spAutoFit/>
          </a:bodyPr>
          <a:p>
            <a:pPr marL="0" indent="0">
              <a:lnSpc>
                <a:spcPct val="100000"/>
              </a:lnSpc>
              <a:spcBef>
                <a:spcPct val="0"/>
              </a:spcBef>
              <a:spcAft>
                <a:spcPts val="600"/>
              </a:spcAft>
            </a:pPr>
            <a:r>
              <a:rPr sz="2500" b="1" i="0">
                <a:solidFill>
                  <a:srgbClr val="25265E"/>
                </a:solidFill>
                <a:latin typeface="euclid_circular_a"/>
                <a:ea typeface="euclid_circular_a"/>
              </a:rPr>
              <a:t>List Characteristics</a:t>
            </a:r>
            <a:endParaRPr sz="2500" b="1" i="0">
              <a:solidFill>
                <a:srgbClr val="25265E"/>
              </a:solidFill>
              <a:latin typeface="euclid_circular_a"/>
              <a:ea typeface="euclid_circular_a"/>
            </a:endParaRPr>
          </a:p>
          <a:p>
            <a:pPr marL="0" indent="0">
              <a:lnSpc>
                <a:spcPct val="100000"/>
              </a:lnSpc>
              <a:spcBef>
                <a:spcPct val="0"/>
              </a:spcBef>
              <a:spcAft>
                <a:spcPts val="800"/>
              </a:spcAft>
            </a:pPr>
            <a:r>
              <a:rPr sz="1600" b="0" i="0">
                <a:latin typeface="euclid_circular_a"/>
                <a:ea typeface="euclid_circular_a"/>
              </a:rPr>
              <a:t>In Python, lists are:</a:t>
            </a:r>
            <a:endParaRPr sz="1600" b="0" i="0">
              <a:latin typeface="euclid_circular_a"/>
              <a:ea typeface="euclid_circular_a"/>
            </a:endParaRPr>
          </a:p>
          <a:p>
            <a:pPr marL="457200" lvl="1" indent="0">
              <a:lnSpc>
                <a:spcPct val="100000"/>
              </a:lnSpc>
              <a:spcBef>
                <a:spcPct val="0"/>
              </a:spcBef>
              <a:spcAft>
                <a:spcPct val="0"/>
              </a:spcAft>
              <a:buFont typeface="Arial" panose="020B0604020202020204"/>
              <a:buChar char="•"/>
            </a:pPr>
            <a:r>
              <a:rPr sz="1600" b="1" i="0">
                <a:latin typeface="euclid_circular_a"/>
                <a:ea typeface="euclid_circular_a"/>
              </a:rPr>
              <a:t>Ordered </a:t>
            </a:r>
            <a:r>
              <a:rPr sz="1600" b="0" i="0">
                <a:latin typeface="euclid_circular_a"/>
                <a:ea typeface="euclid_circular_a"/>
              </a:rPr>
              <a:t>- They maintain the order of elements.</a:t>
            </a:r>
            <a:endParaRPr sz="1600" b="0" i="0">
              <a:latin typeface="euclid_circular_a"/>
              <a:ea typeface="euclid_circular_a"/>
            </a:endParaRPr>
          </a:p>
          <a:p>
            <a:pPr marL="457200" lvl="1" indent="0">
              <a:lnSpc>
                <a:spcPct val="100000"/>
              </a:lnSpc>
              <a:spcBef>
                <a:spcPct val="0"/>
              </a:spcBef>
              <a:spcAft>
                <a:spcPct val="0"/>
              </a:spcAft>
              <a:buFont typeface="Arial" panose="020B0604020202020204"/>
              <a:buChar char="•"/>
            </a:pPr>
            <a:endParaRPr sz="1600" b="0" i="0">
              <a:latin typeface="euclid_circular_a"/>
              <a:ea typeface="euclid_circular_a"/>
            </a:endParaRPr>
          </a:p>
          <a:p>
            <a:pPr marL="457200" lvl="1" indent="0">
              <a:lnSpc>
                <a:spcPct val="100000"/>
              </a:lnSpc>
              <a:spcBef>
                <a:spcPct val="0"/>
              </a:spcBef>
              <a:spcAft>
                <a:spcPct val="0"/>
              </a:spcAft>
              <a:buFont typeface="Arial" panose="020B0604020202020204"/>
              <a:buChar char="•"/>
            </a:pPr>
            <a:r>
              <a:rPr sz="1600" b="1" i="0">
                <a:latin typeface="euclid_circular_a"/>
                <a:ea typeface="euclid_circular_a"/>
              </a:rPr>
              <a:t>Mutable </a:t>
            </a:r>
            <a:r>
              <a:rPr sz="1600" b="0" i="0">
                <a:latin typeface="euclid_circular_a"/>
                <a:ea typeface="euclid_circular_a"/>
              </a:rPr>
              <a:t>- Items can be changed after creation.</a:t>
            </a:r>
            <a:endParaRPr sz="1600" b="0" i="0">
              <a:latin typeface="euclid_circular_a"/>
              <a:ea typeface="euclid_circular_a"/>
            </a:endParaRPr>
          </a:p>
          <a:p>
            <a:pPr marL="457200" lvl="1" indent="0">
              <a:lnSpc>
                <a:spcPct val="100000"/>
              </a:lnSpc>
              <a:spcBef>
                <a:spcPct val="0"/>
              </a:spcBef>
              <a:spcAft>
                <a:spcPct val="0"/>
              </a:spcAft>
              <a:buFont typeface="Arial" panose="020B0604020202020204"/>
              <a:buChar char="•"/>
            </a:pPr>
            <a:endParaRPr sz="1600" b="0" i="0">
              <a:latin typeface="euclid_circular_a"/>
              <a:ea typeface="euclid_circular_a"/>
            </a:endParaRPr>
          </a:p>
          <a:p>
            <a:pPr marL="457200" lvl="1" indent="0">
              <a:lnSpc>
                <a:spcPct val="100000"/>
              </a:lnSpc>
              <a:spcBef>
                <a:spcPct val="0"/>
              </a:spcBef>
              <a:spcAft>
                <a:spcPct val="0"/>
              </a:spcAft>
              <a:buFont typeface="Arial" panose="020B0604020202020204"/>
              <a:buChar char="•"/>
            </a:pPr>
            <a:r>
              <a:rPr sz="1600" b="1" i="0">
                <a:latin typeface="euclid_circular_a"/>
                <a:ea typeface="euclid_circular_a"/>
              </a:rPr>
              <a:t>Allow duplicates</a:t>
            </a:r>
            <a:r>
              <a:rPr sz="1600" b="0" i="0">
                <a:latin typeface="euclid_circular_a"/>
                <a:ea typeface="euclid_circular_a"/>
              </a:rPr>
              <a:t> - They can contain duplicate values.</a:t>
            </a:r>
            <a:endParaRPr sz="1600" b="0" i="0">
              <a:latin typeface="euclid_circular_a"/>
              <a:ea typeface="euclid_circular_a"/>
            </a:endParaRPr>
          </a:p>
          <a:p>
            <a:pPr marL="457200" lvl="1" indent="0">
              <a:lnSpc>
                <a:spcPct val="100000"/>
              </a:lnSpc>
              <a:spcBef>
                <a:spcPct val="0"/>
              </a:spcBef>
              <a:spcAft>
                <a:spcPct val="0"/>
              </a:spcAft>
              <a:buFont typeface="Arial" panose="020B0604020202020204"/>
              <a:buNone/>
            </a:pPr>
            <a:endParaRPr sz="1600" b="0" i="0">
              <a:latin typeface="euclid_circular_a"/>
              <a:ea typeface="euclid_circular_a"/>
            </a:endParaRPr>
          </a:p>
          <a:p>
            <a:pPr marL="457200" lvl="1" indent="0">
              <a:lnSpc>
                <a:spcPct val="100000"/>
              </a:lnSpc>
              <a:spcBef>
                <a:spcPct val="0"/>
              </a:spcBef>
              <a:spcAft>
                <a:spcPct val="0"/>
              </a:spcAft>
              <a:buFont typeface="Arial" panose="020B0604020202020204"/>
              <a:buChar char="•"/>
            </a:pPr>
            <a:r>
              <a:rPr lang="en-US" sz="1600" b="1" i="0">
                <a:latin typeface="euclid_circular_a"/>
                <a:ea typeface="euclid_circular_a"/>
              </a:rPr>
              <a:t>multiple datatypes data</a:t>
            </a:r>
            <a:r>
              <a:rPr lang="en-US" sz="1600" b="0" i="0">
                <a:latin typeface="euclid_circular_a"/>
                <a:ea typeface="euclid_circular_a"/>
              </a:rPr>
              <a:t> can store</a:t>
            </a:r>
            <a:endParaRPr lang="en-US" sz="1600" b="0" i="0">
              <a:latin typeface="euclid_circular_a"/>
              <a:ea typeface="euclid_circular_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904875" y="5939155"/>
            <a:ext cx="7998460" cy="368300"/>
          </a:xfrm>
          <a:prstGeom prst="rect">
            <a:avLst/>
          </a:prstGeom>
          <a:noFill/>
        </p:spPr>
        <p:txBody>
          <a:bodyPr wrap="square" rtlCol="0" anchor="t">
            <a:spAutoFit/>
          </a:bodyPr>
          <a:p>
            <a:r>
              <a:rPr lang="en-US">
                <a:solidFill>
                  <a:srgbClr val="00B0F0"/>
                </a:solidFill>
              </a:rPr>
              <a:t>https://www.programiz.com/python-programming/getting-started</a:t>
            </a:r>
            <a:endParaRPr lang="en-US">
              <a:solidFill>
                <a:srgbClr val="00B0F0"/>
              </a:solidFill>
            </a:endParaRPr>
          </a:p>
        </p:txBody>
      </p:sp>
      <p:sp>
        <p:nvSpPr>
          <p:cNvPr id="5" name="Text Box 4"/>
          <p:cNvSpPr txBox="1"/>
          <p:nvPr/>
        </p:nvSpPr>
        <p:spPr>
          <a:xfrm>
            <a:off x="675005" y="78105"/>
            <a:ext cx="6096000" cy="2399665"/>
          </a:xfrm>
          <a:prstGeom prst="rect">
            <a:avLst/>
          </a:prstGeom>
          <a:noFill/>
        </p:spPr>
        <p:txBody>
          <a:bodyPr wrap="square" rtlCol="0" anchor="t">
            <a:spAutoFit/>
          </a:bodyPr>
          <a:p>
            <a:pPr indent="0">
              <a:buFont typeface="Arial" panose="020B0604020202020204" pitchFamily="34" charset="0"/>
              <a:buNone/>
            </a:pPr>
            <a:r>
              <a:rPr lang="en-US" sz="2400" b="1">
                <a:solidFill>
                  <a:srgbClr val="FF0000"/>
                </a:solidFill>
                <a:highlight>
                  <a:srgbClr val="FFFF00"/>
                </a:highlight>
              </a:rPr>
              <a:t>Software and Tools</a:t>
            </a:r>
            <a:endParaRPr lang="en-US"/>
          </a:p>
          <a:p>
            <a:pPr marL="285750" indent="-285750">
              <a:buFont typeface="Arial" panose="020B0604020202020204" pitchFamily="34" charset="0"/>
              <a:buChar char="•"/>
            </a:pPr>
            <a:r>
              <a:rPr lang="en-US"/>
              <a:t>https://www.python.org/downloads/</a:t>
            </a:r>
            <a:endParaRPr lang="en-US"/>
          </a:p>
          <a:p>
            <a:pPr marL="285750" indent="-285750">
              <a:buFont typeface="Arial" panose="020B0604020202020204" pitchFamily="34" charset="0"/>
              <a:buChar char="•"/>
            </a:pPr>
            <a:r>
              <a:rPr lang="en-US"/>
              <a:t>https://code.visualstudio.com/download</a:t>
            </a:r>
            <a:endParaRPr lang="en-US"/>
          </a:p>
          <a:p>
            <a:pPr marL="285750" indent="-285750">
              <a:buFont typeface="Arial" panose="020B0604020202020204" pitchFamily="34" charset="0"/>
              <a:buChar char="•"/>
            </a:pPr>
            <a:r>
              <a:rPr lang="en-US"/>
              <a:t>https://colab.research.google.com/</a:t>
            </a:r>
            <a:endParaRPr lang="en-US"/>
          </a:p>
          <a:p>
            <a:pPr marL="285750" indent="-285750">
              <a:buFont typeface="Arial" panose="020B0604020202020204" pitchFamily="34" charset="0"/>
              <a:buChar char="•"/>
            </a:pPr>
            <a:r>
              <a:rPr lang="en-US"/>
              <a:t>https://jupyter.org/install</a:t>
            </a:r>
            <a:endParaRPr lang="en-US"/>
          </a:p>
          <a:p>
            <a:pPr marL="285750" indent="-285750">
              <a:buFont typeface="Arial" panose="020B0604020202020204" pitchFamily="34" charset="0"/>
              <a:buChar char="•"/>
            </a:pPr>
            <a:r>
              <a:rPr lang="en-US"/>
              <a:t>https://www.kaggle.com/datasets</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sp>
        <p:nvSpPr>
          <p:cNvPr id="6" name="Text Box 5"/>
          <p:cNvSpPr txBox="1"/>
          <p:nvPr/>
        </p:nvSpPr>
        <p:spPr>
          <a:xfrm>
            <a:off x="646430" y="2286000"/>
            <a:ext cx="3040380" cy="3415030"/>
          </a:xfrm>
          <a:prstGeom prst="rect">
            <a:avLst/>
          </a:prstGeom>
          <a:noFill/>
        </p:spPr>
        <p:txBody>
          <a:bodyPr wrap="square" rtlCol="0">
            <a:spAutoFit/>
          </a:bodyPr>
          <a:p>
            <a:pPr indent="0">
              <a:buFont typeface="Arial" panose="020B0604020202020204" pitchFamily="34" charset="0"/>
              <a:buNone/>
            </a:pPr>
            <a:r>
              <a:rPr lang="en-US" altLang="en-IN" b="1">
                <a:solidFill>
                  <a:srgbClr val="FF0000"/>
                </a:solidFill>
                <a:highlight>
                  <a:srgbClr val="FFFF00"/>
                </a:highlight>
              </a:rPr>
              <a:t>Code Editors</a:t>
            </a:r>
            <a:endParaRPr lang="en-IN" altLang="en-US"/>
          </a:p>
          <a:p>
            <a:pPr marL="285750" indent="-285750">
              <a:buFont typeface="Arial" panose="020B0604020202020204" pitchFamily="34" charset="0"/>
              <a:buChar char="•"/>
            </a:pPr>
            <a:r>
              <a:rPr lang="en-IN" altLang="en-US"/>
              <a:t>python IDLE</a:t>
            </a:r>
            <a:endParaRPr lang="en-IN" altLang="en-US"/>
          </a:p>
          <a:p>
            <a:pPr marL="285750" indent="-285750">
              <a:buFont typeface="Arial" panose="020B0604020202020204" pitchFamily="34" charset="0"/>
              <a:buChar char="•"/>
            </a:pPr>
            <a:r>
              <a:rPr lang="en-IN" altLang="en-US"/>
              <a:t>CMD</a:t>
            </a:r>
            <a:endParaRPr lang="en-IN" altLang="en-US"/>
          </a:p>
          <a:p>
            <a:pPr marL="285750" indent="-285750">
              <a:buFont typeface="Arial" panose="020B0604020202020204" pitchFamily="34" charset="0"/>
              <a:buChar char="•"/>
            </a:pPr>
            <a:r>
              <a:rPr lang="en-IN" altLang="en-US"/>
              <a:t>Jupyter</a:t>
            </a:r>
            <a:endParaRPr lang="en-IN" altLang="en-US"/>
          </a:p>
          <a:p>
            <a:pPr marL="285750" indent="-285750">
              <a:buFont typeface="Arial" panose="020B0604020202020204" pitchFamily="34" charset="0"/>
              <a:buChar char="•"/>
            </a:pPr>
            <a:r>
              <a:rPr lang="en-IN" altLang="en-US"/>
              <a:t>vscode</a:t>
            </a:r>
            <a:endParaRPr lang="en-IN" altLang="en-US"/>
          </a:p>
          <a:p>
            <a:pPr marL="285750" indent="-285750">
              <a:buFont typeface="Arial" panose="020B0604020202020204" pitchFamily="34" charset="0"/>
              <a:buChar char="•"/>
            </a:pPr>
            <a:r>
              <a:rPr lang="en-IN" altLang="en-US"/>
              <a:t>pycharm</a:t>
            </a:r>
            <a:endParaRPr lang="en-IN" altLang="en-US"/>
          </a:p>
          <a:p>
            <a:pPr marL="285750" indent="-285750">
              <a:buFont typeface="Arial" panose="020B0604020202020204" pitchFamily="34" charset="0"/>
              <a:buChar char="•"/>
            </a:pPr>
            <a:r>
              <a:rPr lang="en-IN" altLang="en-US"/>
              <a:t>sublime</a:t>
            </a:r>
            <a:endParaRPr lang="en-IN" altLang="en-US"/>
          </a:p>
          <a:p>
            <a:endParaRPr lang="en-IN" altLang="en-US"/>
          </a:p>
          <a:p>
            <a:r>
              <a:rPr lang="en-IN" altLang="en-US" b="1">
                <a:solidFill>
                  <a:srgbClr val="FF0000"/>
                </a:solidFill>
                <a:highlight>
                  <a:srgbClr val="FFFF00"/>
                </a:highlight>
              </a:rPr>
              <a:t>Online</a:t>
            </a:r>
            <a:endParaRPr lang="en-IN" altLang="en-US" b="1">
              <a:solidFill>
                <a:srgbClr val="FF0000"/>
              </a:solidFill>
              <a:highlight>
                <a:srgbClr val="FFFF00"/>
              </a:highlight>
            </a:endParaRPr>
          </a:p>
          <a:p>
            <a:pPr indent="457200"/>
            <a:r>
              <a:rPr lang="en-IN" altLang="en-US"/>
              <a:t>google colab</a:t>
            </a:r>
            <a:endParaRPr lang="en-IN" altLang="en-US"/>
          </a:p>
          <a:p>
            <a:pPr indent="457200"/>
            <a:r>
              <a:rPr lang="en-IN" altLang="en-US"/>
              <a:t>kaggle</a:t>
            </a:r>
            <a:endParaRPr lang="en-IN" altLang="en-US"/>
          </a:p>
          <a:p>
            <a:pPr indent="457200"/>
            <a:r>
              <a:rPr lang="en-IN" altLang="en-US"/>
              <a:t>online python editor</a:t>
            </a:r>
            <a:endParaRPr lang="en-I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225" y="52070"/>
            <a:ext cx="4462145" cy="5753100"/>
          </a:xfrm>
          <a:prstGeom prst="rect">
            <a:avLst/>
          </a:prstGeom>
        </p:spPr>
        <p:txBody>
          <a:bodyPr wrap="square">
            <a:spAutoFit/>
          </a:bodyPr>
          <a:p>
            <a:pPr>
              <a:spcAft>
                <a:spcPct val="60000"/>
              </a:spcAft>
            </a:pPr>
            <a:r>
              <a:rPr sz="2200" b="1"/>
              <a:t>Slide 1: Introduction to Python Lists</a:t>
            </a:r>
            <a:endParaRPr sz="2200" b="1"/>
          </a:p>
          <a:p>
            <a:pPr>
              <a:buFont typeface="Arial" panose="020B0604020202020204"/>
              <a:buChar char="•"/>
            </a:pPr>
            <a:r>
              <a:rPr sz="1600"/>
              <a:t>A list stores multiple items in a single variable.</a:t>
            </a:r>
            <a:endParaRPr sz="1600"/>
          </a:p>
          <a:p>
            <a:pPr>
              <a:buFont typeface="Arial" panose="020B0604020202020204"/>
              <a:buChar char="•"/>
            </a:pPr>
            <a:endParaRPr sz="1600"/>
          </a:p>
          <a:p>
            <a:pPr>
              <a:buFont typeface="Arial" panose="020B0604020202020204"/>
              <a:buChar char="•"/>
            </a:pPr>
            <a:r>
              <a:rPr sz="1600"/>
              <a:t>Example:</a:t>
            </a:r>
            <a:endParaRPr sz="1600"/>
          </a:p>
          <a:p>
            <a:r>
              <a:rPr sz="1600"/>
              <a:t>ages = [19, 26, 29]
print(ages)
# Output: [19, 26, 29]
</a:t>
            </a:r>
            <a:endParaRPr sz="1600"/>
          </a:p>
          <a:p>
            <a:endParaRPr sz="1600"/>
          </a:p>
          <a:p>
            <a:pPr>
              <a:buFont typeface="Arial" panose="020B0604020202020204"/>
              <a:buChar char="•"/>
            </a:pPr>
            <a:r>
              <a:rPr sz="1600"/>
              <a:t>Lists can store different data types:</a:t>
            </a:r>
            <a:endParaRPr sz="1600"/>
          </a:p>
          <a:p>
            <a:r>
              <a:rPr sz="1600"/>
              <a:t>student = ['Jack', 32, 'CS', [2, 4]]
</a:t>
            </a:r>
            <a:endParaRPr sz="1600"/>
          </a:p>
          <a:p>
            <a:pPr>
              <a:spcAft>
                <a:spcPct val="60000"/>
              </a:spcAft>
            </a:pPr>
            <a:r>
              <a:rPr sz="2200" b="1"/>
              <a:t>🧠 Slide 2: Key Characteristics of Lists</a:t>
            </a:r>
            <a:endParaRPr sz="2200" b="1"/>
          </a:p>
          <a:p>
            <a:pPr>
              <a:buFont typeface="Arial" panose="020B0604020202020204"/>
              <a:buChar char="•"/>
            </a:pPr>
            <a:r>
              <a:rPr sz="1600"/>
              <a:t>✅ Ordered – Items have a defined order</a:t>
            </a:r>
            <a:endParaRPr sz="1600"/>
          </a:p>
          <a:p>
            <a:pPr>
              <a:buFont typeface="Arial" panose="020B0604020202020204"/>
              <a:buChar char="•"/>
            </a:pPr>
            <a:endParaRPr sz="1600"/>
          </a:p>
          <a:p>
            <a:pPr>
              <a:buFont typeface="Arial" panose="020B0604020202020204"/>
              <a:buChar char="•"/>
            </a:pPr>
            <a:r>
              <a:rPr sz="1600"/>
              <a:t>✅ Mutable – Items can be changed</a:t>
            </a:r>
            <a:endParaRPr sz="1600"/>
          </a:p>
          <a:p>
            <a:pPr>
              <a:buFont typeface="Arial" panose="020B0604020202020204"/>
              <a:buChar char="•"/>
            </a:pPr>
            <a:r>
              <a:rPr sz="1600"/>
              <a:t>✅ Allow Duplicates</a:t>
            </a:r>
            <a:endParaRPr sz="1600"/>
          </a:p>
          <a:p>
            <a:pPr>
              <a:buFont typeface="Arial" panose="020B0604020202020204"/>
              <a:buChar char="•"/>
            </a:pPr>
            <a:endParaRPr sz="1600"/>
          </a:p>
          <a:p>
            <a:pPr>
              <a:buFont typeface="Arial" panose="020B0604020202020204"/>
              <a:buChar char="•"/>
            </a:pPr>
            <a:r>
              <a:rPr sz="1600"/>
              <a:t>✅ Can contain mixed data types</a:t>
            </a:r>
            <a:endParaRPr sz="1600"/>
          </a:p>
        </p:txBody>
      </p:sp>
      <p:sp>
        <p:nvSpPr>
          <p:cNvPr id="3" name="Text Box 2"/>
          <p:cNvSpPr txBox="1"/>
          <p:nvPr/>
        </p:nvSpPr>
        <p:spPr>
          <a:xfrm>
            <a:off x="4484370" y="0"/>
            <a:ext cx="3175635" cy="6504940"/>
          </a:xfrm>
          <a:prstGeom prst="rect">
            <a:avLst/>
          </a:prstGeom>
        </p:spPr>
        <p:txBody>
          <a:bodyPr wrap="square">
            <a:spAutoFit/>
          </a:bodyPr>
          <a:p>
            <a:pPr>
              <a:spcAft>
                <a:spcPct val="60000"/>
              </a:spcAft>
            </a:pPr>
            <a:r>
              <a:rPr sz="1200" b="1"/>
              <a:t>🔍 Slide 3: Accessing List Elements</a:t>
            </a:r>
            <a:endParaRPr sz="1200" b="1"/>
          </a:p>
          <a:p>
            <a:pPr>
              <a:buFont typeface="Arial" panose="020B0604020202020204"/>
              <a:buChar char="•"/>
            </a:pPr>
            <a:r>
              <a:rPr sz="800"/>
              <a:t>Use indexing (starts from 0):</a:t>
            </a:r>
            <a:endParaRPr sz="800"/>
          </a:p>
          <a:p>
            <a:r>
              <a:rPr sz="800"/>
              <a:t>languages = ['Python', 'C++', 'Java']
print(languages[0])  # Python</a:t>
            </a:r>
            <a:endParaRPr sz="800"/>
          </a:p>
          <a:p>
            <a:endParaRPr sz="800"/>
          </a:p>
          <a:p>
            <a:pPr>
              <a:buFont typeface="Arial" panose="020B0604020202020204"/>
              <a:buChar char="•"/>
            </a:pPr>
            <a:r>
              <a:rPr sz="800"/>
              <a:t>Negative Indexing:</a:t>
            </a:r>
            <a:endParaRPr sz="800"/>
          </a:p>
          <a:p>
            <a:r>
              <a:rPr sz="800"/>
              <a:t>print(languages[-1])  # Java
print(languages[-3])  # Python
</a:t>
            </a:r>
            <a:endParaRPr sz="800"/>
          </a:p>
          <a:p>
            <a:pPr>
              <a:spcAft>
                <a:spcPct val="60000"/>
              </a:spcAft>
            </a:pPr>
            <a:r>
              <a:rPr sz="1200" b="1"/>
              <a:t>✂️ Slide 4: List Slicing</a:t>
            </a:r>
            <a:endParaRPr sz="1200" b="1"/>
          </a:p>
          <a:p>
            <a:r>
              <a:rPr sz="800"/>
              <a:t>my_list = ['p', 'r', 'o', 'g', 'r', 'a', 'm']
print(my_list[2:5])   # ['o', 'g', 'r']
print(my_list[:3])    # ['p', 'r', 'o']
print(my_list[5:])    # ['a', 'm']
</a:t>
            </a:r>
            <a:endParaRPr sz="800"/>
          </a:p>
          <a:p>
            <a:pPr>
              <a:spcAft>
                <a:spcPct val="60000"/>
              </a:spcAft>
            </a:pPr>
            <a:r>
              <a:rPr sz="1200" b="1"/>
              <a:t>➕ Slide 5: Adding Elements to a List</a:t>
            </a:r>
            <a:endParaRPr sz="1200" b="1"/>
          </a:p>
          <a:p>
            <a:pPr>
              <a:buFont typeface="Arial" panose="020B0604020202020204"/>
              <a:buChar char="•"/>
            </a:pPr>
            <a:r>
              <a:rPr sz="800"/>
              <a:t>append() – Add at end</a:t>
            </a:r>
            <a:endParaRPr sz="800"/>
          </a:p>
          <a:p>
            <a:pPr>
              <a:buFont typeface="Arial" panose="020B0604020202020204"/>
              <a:buChar char="•"/>
            </a:pPr>
            <a:endParaRPr sz="800"/>
          </a:p>
          <a:p>
            <a:pPr>
              <a:buFont typeface="Arial" panose="020B0604020202020204"/>
              <a:buChar char="•"/>
            </a:pPr>
            <a:r>
              <a:rPr sz="800"/>
              <a:t>insert(index, value) – Add at position</a:t>
            </a:r>
            <a:endParaRPr sz="800"/>
          </a:p>
          <a:p>
            <a:pPr>
              <a:buFont typeface="Arial" panose="020B0604020202020204"/>
              <a:buChar char="•"/>
            </a:pPr>
            <a:endParaRPr sz="800"/>
          </a:p>
          <a:p>
            <a:pPr>
              <a:buFont typeface="Arial" panose="020B0604020202020204"/>
              <a:buChar char="•"/>
            </a:pPr>
            <a:r>
              <a:rPr sz="800"/>
              <a:t>extend(iterable) – Merge with another iterable</a:t>
            </a:r>
            <a:endParaRPr sz="800"/>
          </a:p>
          <a:p>
            <a:r>
              <a:rPr sz="800"/>
              <a:t>fruits = ['apple']
fruits.append('banana')
fruits.insert(1, 'orange')
</a:t>
            </a:r>
            <a:endParaRPr sz="800"/>
          </a:p>
          <a:p>
            <a:pPr>
              <a:spcAft>
                <a:spcPct val="60000"/>
              </a:spcAft>
            </a:pPr>
            <a:r>
              <a:rPr sz="1200" b="1"/>
              <a:t>🔁 Slide 6: Updating and Changing Elements</a:t>
            </a:r>
            <a:endParaRPr sz="1200" b="1"/>
          </a:p>
          <a:p>
            <a:pPr>
              <a:buFont typeface="Arial" panose="020B0604020202020204"/>
              <a:buChar char="•"/>
            </a:pPr>
            <a:r>
              <a:rPr sz="800"/>
              <a:t>Change by assigning new value using index</a:t>
            </a:r>
            <a:endParaRPr sz="800"/>
          </a:p>
          <a:p>
            <a:r>
              <a:rPr sz="800"/>
              <a:t>python</a:t>
            </a:r>
            <a:endParaRPr sz="800"/>
          </a:p>
          <a:p>
            <a:r>
              <a:rPr sz="800"/>
              <a:t>CopyEdit</a:t>
            </a:r>
            <a:endParaRPr sz="800"/>
          </a:p>
          <a:p>
            <a:r>
              <a:rPr sz="800"/>
              <a:t>colors = ['Red', 'Green']
colors[0] = 'Blue'
</a:t>
            </a:r>
            <a:endParaRPr sz="800"/>
          </a:p>
          <a:p>
            <a:pPr>
              <a:spcAft>
                <a:spcPct val="60000"/>
              </a:spcAft>
            </a:pPr>
            <a:r>
              <a:rPr sz="1200" b="1"/>
              <a:t>🗑️ Slide 7: Removing Elements</a:t>
            </a:r>
            <a:endParaRPr sz="1200" b="1"/>
          </a:p>
          <a:p>
            <a:pPr>
              <a:buFont typeface="Arial" panose="020B0604020202020204"/>
              <a:buChar char="•"/>
            </a:pPr>
            <a:r>
              <a:rPr sz="800"/>
              <a:t>remove(value) – Delete specific value</a:t>
            </a:r>
            <a:endParaRPr sz="800"/>
          </a:p>
          <a:p>
            <a:pPr>
              <a:buFont typeface="Arial" panose="020B0604020202020204"/>
              <a:buChar char="•"/>
            </a:pPr>
            <a:r>
              <a:rPr sz="800"/>
              <a:t>del – Delete by index or range</a:t>
            </a:r>
            <a:endParaRPr sz="800"/>
          </a:p>
          <a:p>
            <a:r>
              <a:rPr sz="800"/>
              <a:t>del names[1:3]
</a:t>
            </a:r>
            <a:endParaRPr sz="800"/>
          </a:p>
          <a:p>
            <a:pPr>
              <a:spcAft>
                <a:spcPct val="60000"/>
              </a:spcAft>
            </a:pPr>
            <a:r>
              <a:rPr sz="1200" b="1"/>
              <a:t>📏 Slide 8: List Length and Iteration</a:t>
            </a:r>
            <a:endParaRPr sz="1200" b="1"/>
          </a:p>
          <a:p>
            <a:pPr>
              <a:buFont typeface="Arial" panose="020B0604020202020204"/>
              <a:buChar char="•"/>
            </a:pPr>
            <a:r>
              <a:rPr sz="800"/>
              <a:t>Get length: len(list)</a:t>
            </a:r>
            <a:endParaRPr sz="800"/>
          </a:p>
          <a:p>
            <a:pPr>
              <a:buFont typeface="Arial" panose="020B0604020202020204"/>
              <a:buChar char="•"/>
            </a:pPr>
            <a:endParaRPr sz="800"/>
          </a:p>
          <a:p>
            <a:pPr>
              <a:buFont typeface="Arial" panose="020B0604020202020204"/>
              <a:buChar char="•"/>
            </a:pPr>
            <a:r>
              <a:rPr sz="800"/>
              <a:t>Loop through list:</a:t>
            </a:r>
            <a:endParaRPr sz="800"/>
          </a:p>
          <a:p>
            <a:r>
              <a:rPr sz="800"/>
              <a:t>for fruit in fruits:
    print(fruit)</a:t>
            </a:r>
            <a:endParaRPr sz="1200" b="1"/>
          </a:p>
        </p:txBody>
      </p:sp>
      <p:graphicFrame>
        <p:nvGraphicFramePr>
          <p:cNvPr id="4" name="Table 3"/>
          <p:cNvGraphicFramePr/>
          <p:nvPr>
            <p:custDataLst>
              <p:tags r:id="rId1"/>
            </p:custDataLst>
          </p:nvPr>
        </p:nvGraphicFramePr>
        <p:xfrm>
          <a:off x="7538720" y="52070"/>
          <a:ext cx="4443095" cy="2011680"/>
        </p:xfrm>
        <a:graphic>
          <a:graphicData uri="http://schemas.openxmlformats.org/drawingml/2006/table">
            <a:tbl>
              <a:tblPr/>
              <a:tblGrid>
                <a:gridCol w="533400"/>
                <a:gridCol w="3909695"/>
              </a:tblGrid>
              <a:tr h="0">
                <a:tc>
                  <a:txBody>
                    <a:bodyPr/>
                    <a:p>
                      <a:r>
                        <a:rPr sz="1100"/>
                        <a:t>Method</a:t>
                      </a:r>
                      <a:endParaRPr sz="1100"/>
                    </a:p>
                  </a:txBody>
                  <a:tcPr marL="0" marR="0" marT="0" marB="0" anchor="ctr" anchorCtr="0">
                    <a:lnL>
                      <a:noFill/>
                    </a:lnL>
                    <a:lnR>
                      <a:noFill/>
                    </a:lnR>
                    <a:lnT>
                      <a:noFill/>
                    </a:lnT>
                    <a:lnB>
                      <a:noFill/>
                    </a:lnB>
                    <a:noFill/>
                  </a:tcPr>
                </a:tc>
                <a:tc>
                  <a:txBody>
                    <a:bodyPr/>
                    <a:p>
                      <a:r>
                        <a:rPr sz="1100"/>
                        <a:t>Description</a:t>
                      </a:r>
                      <a:endParaRPr sz="1100"/>
                    </a:p>
                  </a:txBody>
                  <a:tcPr marL="0" marR="0" marT="0" marB="0" anchor="ctr" anchorCtr="0">
                    <a:lnL>
                      <a:noFill/>
                    </a:lnL>
                    <a:lnR>
                      <a:noFill/>
                    </a:lnR>
                    <a:lnT>
                      <a:noFill/>
                    </a:lnT>
                    <a:lnB>
                      <a:noFill/>
                    </a:lnB>
                    <a:noFill/>
                  </a:tcPr>
                </a:tc>
              </a:tr>
              <a:tr h="0">
                <a:tc>
                  <a:txBody>
                    <a:bodyPr/>
                    <a:p>
                      <a:r>
                        <a:rPr sz="1100"/>
                        <a:t>append()</a:t>
                      </a:r>
                      <a:endParaRPr sz="1100"/>
                    </a:p>
                  </a:txBody>
                  <a:tcPr marL="0" marR="0" marT="0" marB="0" anchor="ctr" anchorCtr="0">
                    <a:lnL>
                      <a:noFill/>
                    </a:lnL>
                    <a:lnR>
                      <a:noFill/>
                    </a:lnR>
                    <a:lnT>
                      <a:noFill/>
                    </a:lnT>
                    <a:lnB>
                      <a:noFill/>
                    </a:lnB>
                    <a:noFill/>
                  </a:tcPr>
                </a:tc>
                <a:tc>
                  <a:txBody>
                    <a:bodyPr/>
                    <a:p>
                      <a:r>
                        <a:rPr sz="1100"/>
                        <a:t>Add to end</a:t>
                      </a:r>
                      <a:endParaRPr sz="1100"/>
                    </a:p>
                  </a:txBody>
                  <a:tcPr marL="0" marR="0" marT="0" marB="0" anchor="ctr" anchorCtr="0">
                    <a:lnL>
                      <a:noFill/>
                    </a:lnL>
                    <a:lnR>
                      <a:noFill/>
                    </a:lnR>
                    <a:lnT>
                      <a:noFill/>
                    </a:lnT>
                    <a:lnB>
                      <a:noFill/>
                    </a:lnB>
                    <a:noFill/>
                  </a:tcPr>
                </a:tc>
              </a:tr>
              <a:tr h="0">
                <a:tc>
                  <a:txBody>
                    <a:bodyPr/>
                    <a:p>
                      <a:r>
                        <a:rPr sz="1100"/>
                        <a:t>insert()</a:t>
                      </a:r>
                      <a:endParaRPr sz="1100"/>
                    </a:p>
                  </a:txBody>
                  <a:tcPr marL="0" marR="0" marT="0" marB="0" anchor="ctr" anchorCtr="0">
                    <a:lnL>
                      <a:noFill/>
                    </a:lnL>
                    <a:lnR>
                      <a:noFill/>
                    </a:lnR>
                    <a:lnT>
                      <a:noFill/>
                    </a:lnT>
                    <a:lnB>
                      <a:noFill/>
                    </a:lnB>
                    <a:noFill/>
                  </a:tcPr>
                </a:tc>
                <a:tc>
                  <a:txBody>
                    <a:bodyPr/>
                    <a:p>
                      <a:r>
                        <a:rPr sz="1100"/>
                        <a:t>Insert at index</a:t>
                      </a:r>
                      <a:endParaRPr sz="1100"/>
                    </a:p>
                  </a:txBody>
                  <a:tcPr marL="0" marR="0" marT="0" marB="0" anchor="ctr" anchorCtr="0">
                    <a:lnL>
                      <a:noFill/>
                    </a:lnL>
                    <a:lnR>
                      <a:noFill/>
                    </a:lnR>
                    <a:lnT>
                      <a:noFill/>
                    </a:lnT>
                    <a:lnB>
                      <a:noFill/>
                    </a:lnB>
                    <a:noFill/>
                  </a:tcPr>
                </a:tc>
              </a:tr>
              <a:tr h="0">
                <a:tc>
                  <a:txBody>
                    <a:bodyPr/>
                    <a:p>
                      <a:r>
                        <a:rPr sz="1100"/>
                        <a:t>remove()</a:t>
                      </a:r>
                      <a:endParaRPr sz="1100"/>
                    </a:p>
                  </a:txBody>
                  <a:tcPr marL="0" marR="0" marT="0" marB="0" anchor="ctr" anchorCtr="0">
                    <a:lnL>
                      <a:noFill/>
                    </a:lnL>
                    <a:lnR>
                      <a:noFill/>
                    </a:lnR>
                    <a:lnT>
                      <a:noFill/>
                    </a:lnT>
                    <a:lnB>
                      <a:noFill/>
                    </a:lnB>
                    <a:noFill/>
                  </a:tcPr>
                </a:tc>
                <a:tc>
                  <a:txBody>
                    <a:bodyPr/>
                    <a:p>
                      <a:r>
                        <a:rPr sz="1100"/>
                        <a:t>Remove value</a:t>
                      </a:r>
                      <a:endParaRPr sz="1100"/>
                    </a:p>
                  </a:txBody>
                  <a:tcPr marL="0" marR="0" marT="0" marB="0" anchor="ctr" anchorCtr="0">
                    <a:lnL>
                      <a:noFill/>
                    </a:lnL>
                    <a:lnR>
                      <a:noFill/>
                    </a:lnR>
                    <a:lnT>
                      <a:noFill/>
                    </a:lnT>
                    <a:lnB>
                      <a:noFill/>
                    </a:lnB>
                    <a:noFill/>
                  </a:tcPr>
                </a:tc>
              </a:tr>
              <a:tr h="0">
                <a:tc>
                  <a:txBody>
                    <a:bodyPr/>
                    <a:p>
                      <a:r>
                        <a:rPr sz="1100"/>
                        <a:t>extend()</a:t>
                      </a:r>
                      <a:endParaRPr sz="1100"/>
                    </a:p>
                  </a:txBody>
                  <a:tcPr marL="0" marR="0" marT="0" marB="0" anchor="ctr" anchorCtr="0">
                    <a:lnL>
                      <a:noFill/>
                    </a:lnL>
                    <a:lnR>
                      <a:noFill/>
                    </a:lnR>
                    <a:lnT>
                      <a:noFill/>
                    </a:lnT>
                    <a:lnB>
                      <a:noFill/>
                    </a:lnB>
                    <a:noFill/>
                  </a:tcPr>
                </a:tc>
                <a:tc>
                  <a:txBody>
                    <a:bodyPr/>
                    <a:p>
                      <a:r>
                        <a:rPr sz="1100"/>
                        <a:t>Add items from iterable</a:t>
                      </a:r>
                      <a:endParaRPr sz="1100"/>
                    </a:p>
                  </a:txBody>
                  <a:tcPr marL="0" marR="0" marT="0" marB="0" anchor="ctr" anchorCtr="0">
                    <a:lnL>
                      <a:noFill/>
                    </a:lnL>
                    <a:lnR>
                      <a:noFill/>
                    </a:lnR>
                    <a:lnT>
                      <a:noFill/>
                    </a:lnT>
                    <a:lnB>
                      <a:noFill/>
                    </a:lnB>
                    <a:noFill/>
                  </a:tcPr>
                </a:tc>
              </a:tr>
              <a:tr h="0">
                <a:tc>
                  <a:txBody>
                    <a:bodyPr/>
                    <a:p>
                      <a:r>
                        <a:rPr sz="1100"/>
                        <a:t>pop()</a:t>
                      </a:r>
                      <a:endParaRPr sz="1100"/>
                    </a:p>
                  </a:txBody>
                  <a:tcPr marL="0" marR="0" marT="0" marB="0" anchor="ctr" anchorCtr="0">
                    <a:lnL>
                      <a:noFill/>
                    </a:lnL>
                    <a:lnR>
                      <a:noFill/>
                    </a:lnR>
                    <a:lnT>
                      <a:noFill/>
                    </a:lnT>
                    <a:lnB>
                      <a:noFill/>
                    </a:lnB>
                    <a:noFill/>
                  </a:tcPr>
                </a:tc>
                <a:tc>
                  <a:txBody>
                    <a:bodyPr/>
                    <a:p>
                      <a:r>
                        <a:rPr sz="1100"/>
                        <a:t>Remove and return item by index</a:t>
                      </a:r>
                      <a:endParaRPr sz="1100"/>
                    </a:p>
                  </a:txBody>
                  <a:tcPr marL="0" marR="0" marT="0" marB="0" anchor="ctr" anchorCtr="0">
                    <a:lnL>
                      <a:noFill/>
                    </a:lnL>
                    <a:lnR>
                      <a:noFill/>
                    </a:lnR>
                    <a:lnT>
                      <a:noFill/>
                    </a:lnT>
                    <a:lnB>
                      <a:noFill/>
                    </a:lnB>
                    <a:noFill/>
                  </a:tcPr>
                </a:tc>
              </a:tr>
              <a:tr h="0">
                <a:tc>
                  <a:txBody>
                    <a:bodyPr/>
                    <a:p>
                      <a:r>
                        <a:rPr sz="1100"/>
                        <a:t>clear()</a:t>
                      </a:r>
                      <a:endParaRPr sz="1100"/>
                    </a:p>
                  </a:txBody>
                  <a:tcPr marL="0" marR="0" marT="0" marB="0" anchor="ctr" anchorCtr="0">
                    <a:lnL>
                      <a:noFill/>
                    </a:lnL>
                    <a:lnR>
                      <a:noFill/>
                    </a:lnR>
                    <a:lnT>
                      <a:noFill/>
                    </a:lnT>
                    <a:lnB>
                      <a:noFill/>
                    </a:lnB>
                    <a:noFill/>
                  </a:tcPr>
                </a:tc>
                <a:tc>
                  <a:txBody>
                    <a:bodyPr/>
                    <a:p>
                      <a:r>
                        <a:rPr sz="1100"/>
                        <a:t>Remove all elements</a:t>
                      </a:r>
                      <a:endParaRPr sz="1100"/>
                    </a:p>
                  </a:txBody>
                  <a:tcPr marL="0" marR="0" marT="0" marB="0" anchor="ctr" anchorCtr="0">
                    <a:lnL>
                      <a:noFill/>
                    </a:lnL>
                    <a:lnR>
                      <a:noFill/>
                    </a:lnR>
                    <a:lnT>
                      <a:noFill/>
                    </a:lnT>
                    <a:lnB>
                      <a:noFill/>
                    </a:lnB>
                    <a:noFill/>
                  </a:tcPr>
                </a:tc>
              </a:tr>
              <a:tr h="0">
                <a:tc>
                  <a:txBody>
                    <a:bodyPr/>
                    <a:p>
                      <a:r>
                        <a:rPr sz="1100"/>
                        <a:t>index()</a:t>
                      </a:r>
                      <a:endParaRPr sz="1100"/>
                    </a:p>
                  </a:txBody>
                  <a:tcPr marL="0" marR="0" marT="0" marB="0" anchor="ctr" anchorCtr="0">
                    <a:lnL>
                      <a:noFill/>
                    </a:lnL>
                    <a:lnR>
                      <a:noFill/>
                    </a:lnR>
                    <a:lnT>
                      <a:noFill/>
                    </a:lnT>
                    <a:lnB>
                      <a:noFill/>
                    </a:lnB>
                    <a:noFill/>
                  </a:tcPr>
                </a:tc>
                <a:tc>
                  <a:txBody>
                    <a:bodyPr/>
                    <a:p>
                      <a:r>
                        <a:rPr sz="1100"/>
                        <a:t>First index of value</a:t>
                      </a:r>
                      <a:endParaRPr sz="1100"/>
                    </a:p>
                  </a:txBody>
                  <a:tcPr marL="0" marR="0" marT="0" marB="0" anchor="ctr" anchorCtr="0">
                    <a:lnL>
                      <a:noFill/>
                    </a:lnL>
                    <a:lnR>
                      <a:noFill/>
                    </a:lnR>
                    <a:lnT>
                      <a:noFill/>
                    </a:lnT>
                    <a:lnB>
                      <a:noFill/>
                    </a:lnB>
                    <a:noFill/>
                  </a:tcPr>
                </a:tc>
              </a:tr>
              <a:tr h="0">
                <a:tc>
                  <a:txBody>
                    <a:bodyPr/>
                    <a:p>
                      <a:r>
                        <a:rPr sz="1100"/>
                        <a:t>count()</a:t>
                      </a:r>
                      <a:endParaRPr sz="1100"/>
                    </a:p>
                  </a:txBody>
                  <a:tcPr marL="0" marR="0" marT="0" marB="0" anchor="ctr" anchorCtr="0">
                    <a:lnL>
                      <a:noFill/>
                    </a:lnL>
                    <a:lnR>
                      <a:noFill/>
                    </a:lnR>
                    <a:lnT>
                      <a:noFill/>
                    </a:lnT>
                    <a:lnB>
                      <a:noFill/>
                    </a:lnB>
                    <a:noFill/>
                  </a:tcPr>
                </a:tc>
                <a:tc>
                  <a:txBody>
                    <a:bodyPr/>
                    <a:p>
                      <a:r>
                        <a:rPr sz="1100"/>
                        <a:t>Count occurrences</a:t>
                      </a:r>
                      <a:endParaRPr sz="1100"/>
                    </a:p>
                  </a:txBody>
                  <a:tcPr marL="0" marR="0" marT="0" marB="0" anchor="ctr" anchorCtr="0">
                    <a:lnL>
                      <a:noFill/>
                    </a:lnL>
                    <a:lnR>
                      <a:noFill/>
                    </a:lnR>
                    <a:lnT>
                      <a:noFill/>
                    </a:lnT>
                    <a:lnB>
                      <a:noFill/>
                    </a:lnB>
                    <a:noFill/>
                  </a:tcPr>
                </a:tc>
              </a:tr>
              <a:tr h="0">
                <a:tc>
                  <a:txBody>
                    <a:bodyPr/>
                    <a:p>
                      <a:r>
                        <a:rPr sz="1100"/>
                        <a:t>sort()</a:t>
                      </a:r>
                      <a:endParaRPr sz="1100"/>
                    </a:p>
                  </a:txBody>
                  <a:tcPr marL="0" marR="0" marT="0" marB="0" anchor="ctr" anchorCtr="0">
                    <a:lnL>
                      <a:noFill/>
                    </a:lnL>
                    <a:lnR>
                      <a:noFill/>
                    </a:lnR>
                    <a:lnT>
                      <a:noFill/>
                    </a:lnT>
                    <a:lnB>
                      <a:noFill/>
                    </a:lnB>
                    <a:noFill/>
                  </a:tcPr>
                </a:tc>
                <a:tc>
                  <a:txBody>
                    <a:bodyPr/>
                    <a:p>
                      <a:r>
                        <a:rPr sz="1100"/>
                        <a:t>Sort list</a:t>
                      </a:r>
                      <a:endParaRPr sz="1100"/>
                    </a:p>
                  </a:txBody>
                  <a:tcPr marL="0" marR="0" marT="0" marB="0" anchor="ctr" anchorCtr="0">
                    <a:lnL>
                      <a:noFill/>
                    </a:lnL>
                    <a:lnR>
                      <a:noFill/>
                    </a:lnR>
                    <a:lnT>
                      <a:noFill/>
                    </a:lnT>
                    <a:lnB>
                      <a:noFill/>
                    </a:lnB>
                    <a:noFill/>
                  </a:tcPr>
                </a:tc>
              </a:tr>
              <a:tr h="0">
                <a:tc>
                  <a:txBody>
                    <a:bodyPr/>
                    <a:p>
                      <a:r>
                        <a:rPr sz="1100"/>
                        <a:t>reverse()</a:t>
                      </a:r>
                      <a:endParaRPr sz="1100"/>
                    </a:p>
                  </a:txBody>
                  <a:tcPr marL="0" marR="0" marT="0" marB="0" anchor="ctr" anchorCtr="0">
                    <a:lnL>
                      <a:noFill/>
                    </a:lnL>
                    <a:lnR>
                      <a:noFill/>
                    </a:lnR>
                    <a:lnT>
                      <a:noFill/>
                    </a:lnT>
                    <a:lnB>
                      <a:noFill/>
                    </a:lnB>
                    <a:noFill/>
                  </a:tcPr>
                </a:tc>
                <a:tc>
                  <a:txBody>
                    <a:bodyPr/>
                    <a:p>
                      <a:r>
                        <a:rPr sz="1100"/>
                        <a:t>Reverse order</a:t>
                      </a:r>
                      <a:endParaRPr sz="1100"/>
                    </a:p>
                  </a:txBody>
                  <a:tcPr marL="0" marR="0" marT="0" marB="0" anchor="ctr" anchorCtr="0">
                    <a:lnL>
                      <a:noFill/>
                    </a:lnL>
                    <a:lnR>
                      <a:noFill/>
                    </a:lnR>
                    <a:lnT>
                      <a:noFill/>
                    </a:lnT>
                    <a:lnB>
                      <a:noFill/>
                    </a:lnB>
                    <a:noFill/>
                  </a:tcPr>
                </a:tc>
              </a:tr>
              <a:tr h="0">
                <a:tc>
                  <a:txBody>
                    <a:bodyPr/>
                    <a:p>
                      <a:r>
                        <a:rPr sz="1100"/>
                        <a:t>copy()</a:t>
                      </a:r>
                      <a:endParaRPr sz="1100"/>
                    </a:p>
                  </a:txBody>
                  <a:tcPr marL="0" marR="0" marT="0" marB="0" anchor="ctr" anchorCtr="0">
                    <a:lnL>
                      <a:noFill/>
                    </a:lnL>
                    <a:lnR>
                      <a:noFill/>
                    </a:lnR>
                    <a:lnT>
                      <a:noFill/>
                    </a:lnT>
                    <a:lnB>
                      <a:noFill/>
                    </a:lnB>
                    <a:noFill/>
                  </a:tcPr>
                </a:tc>
                <a:tc>
                  <a:txBody>
                    <a:bodyPr/>
                    <a:p>
                      <a:r>
                        <a:rPr sz="1100"/>
                        <a:t>Shallow copy of list</a:t>
                      </a:r>
                      <a:endParaRPr sz="1100"/>
                    </a:p>
                  </a:txBody>
                  <a:tcPr marL="0" marR="0" marT="0" marB="0" anchor="ctr" anchorCtr="0">
                    <a:lnL>
                      <a:noFill/>
                    </a:lnL>
                    <a:lnR>
                      <a:noFill/>
                    </a:lnR>
                    <a:lnT>
                      <a:noFill/>
                    </a:lnT>
                    <a:lnB>
                      <a:noFill/>
                    </a:lnB>
                    <a:noFill/>
                  </a:tcPr>
                </a:tc>
              </a:tr>
            </a:tbl>
          </a:graphicData>
        </a:graphic>
      </p:graphicFrame>
      <p:sp>
        <p:nvSpPr>
          <p:cNvPr id="5" name="Text Box 4"/>
          <p:cNvSpPr txBox="1"/>
          <p:nvPr/>
        </p:nvSpPr>
        <p:spPr>
          <a:xfrm>
            <a:off x="7663815" y="2825750"/>
            <a:ext cx="4528185" cy="1876425"/>
          </a:xfrm>
          <a:prstGeom prst="rect">
            <a:avLst/>
          </a:prstGeom>
        </p:spPr>
        <p:txBody>
          <a:bodyPr wrap="square">
            <a:spAutoFit/>
          </a:bodyPr>
          <a:p>
            <a:r>
              <a:rPr sz="2000" b="1"/>
              <a:t>📌 Slide 10: Extra Features (Optional)</a:t>
            </a:r>
            <a:endParaRPr sz="2000" b="1"/>
          </a:p>
          <a:p>
            <a:pPr>
              <a:buFont typeface="Arial" panose="020B0604020202020204"/>
              <a:buChar char="•"/>
            </a:pPr>
            <a:r>
              <a:rPr sz="1600"/>
              <a:t>list() function to convert other types</a:t>
            </a:r>
            <a:endParaRPr sz="1600"/>
          </a:p>
          <a:p>
            <a:pPr>
              <a:buFont typeface="Arial" panose="020B0604020202020204"/>
              <a:buChar char="•"/>
            </a:pPr>
            <a:endParaRPr sz="1600"/>
          </a:p>
          <a:p>
            <a:pPr>
              <a:buFont typeface="Arial" panose="020B0604020202020204"/>
              <a:buChar char="•"/>
            </a:pPr>
            <a:r>
              <a:rPr sz="1600"/>
              <a:t>List Comprehension:</a:t>
            </a:r>
            <a:endParaRPr sz="1600"/>
          </a:p>
          <a:p>
            <a:r>
              <a:rPr sz="1600"/>
              <a:t>squares = [x*x for x inrange(5)]
</a:t>
            </a:r>
            <a:endParaRPr sz="1600"/>
          </a:p>
          <a:p>
            <a:pPr>
              <a:buFont typeface="Arial" panose="020B0604020202020204"/>
              <a:buChar char="•"/>
            </a:pPr>
            <a:r>
              <a:rPr sz="1600"/>
              <a:t>enumerate() – Add index while looping</a:t>
            </a:r>
            <a:endParaRPr sz="1600"/>
          </a:p>
        </p:txBody>
      </p:sp>
      <p:sp>
        <p:nvSpPr>
          <p:cNvPr id="6" name="Text Box 5"/>
          <p:cNvSpPr txBox="1"/>
          <p:nvPr/>
        </p:nvSpPr>
        <p:spPr>
          <a:xfrm>
            <a:off x="5660390" y="5968365"/>
            <a:ext cx="6530975" cy="368300"/>
          </a:xfrm>
          <a:prstGeom prst="rect">
            <a:avLst/>
          </a:prstGeom>
          <a:noFill/>
        </p:spPr>
        <p:txBody>
          <a:bodyPr wrap="square" rtlCol="0" anchor="t">
            <a:spAutoFit/>
          </a:bodyPr>
          <a:p>
            <a:r>
              <a:rPr lang="en-US" altLang="en-US"/>
              <a:t>https://github.com/pik1989/PythonforDS/blob/main/Lists.ipynb</a:t>
            </a: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39700" y="243205"/>
            <a:ext cx="5080000" cy="5507990"/>
          </a:xfrm>
          <a:prstGeom prst="rect">
            <a:avLst/>
          </a:prstGeom>
        </p:spPr>
        <p:txBody>
          <a:bodyPr>
            <a:spAutoFit/>
          </a:bodyPr>
          <a:p>
            <a:pPr marL="0" indent="0">
              <a:spcBef>
                <a:spcPts val="500"/>
              </a:spcBef>
              <a:spcAft>
                <a:spcPts val="600"/>
              </a:spcAft>
            </a:pPr>
            <a:r>
              <a:rPr sz="1600" b="0" i="0">
                <a:latin typeface="Arial" panose="020B0604020202020204" pitchFamily="34" charset="0"/>
                <a:ea typeface="system-ui"/>
                <a:cs typeface="Arial" panose="020B0604020202020204" pitchFamily="34" charset="0"/>
              </a:rPr>
              <a:t>Description</a:t>
            </a:r>
            <a:endParaRPr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r>
              <a:rPr sz="1600" b="0" i="0">
                <a:latin typeface="Arial" panose="020B0604020202020204" pitchFamily="34" charset="0"/>
                <a:ea typeface="system-ui"/>
                <a:cs typeface="Arial" panose="020B0604020202020204" pitchFamily="34" charset="0"/>
              </a:rPr>
              <a:t>Remove SPSS from input_list=['SAS', 'R', 'PYTHON', 'SPSS'] and add 'SPARK' in its place.</a:t>
            </a:r>
            <a:endParaRPr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endParaRPr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r>
              <a:rPr lang="en-US" altLang="en-US" sz="1600" b="0" i="0">
                <a:latin typeface="Arial" panose="020B0604020202020204" pitchFamily="34" charset="0"/>
                <a:ea typeface="system-ui"/>
                <a:cs typeface="Arial" panose="020B0604020202020204" pitchFamily="34" charset="0"/>
              </a:rPr>
              <a:t>Description</a:t>
            </a:r>
            <a:endParaRPr lang="en-US" altLang="en-US"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r>
              <a:rPr lang="en-US" altLang="en-US" sz="1600" b="0" i="0">
                <a:latin typeface="Arial" panose="020B0604020202020204" pitchFamily="34" charset="0"/>
                <a:ea typeface="system-ui"/>
                <a:cs typeface="Arial" panose="020B0604020202020204" pitchFamily="34" charset="0"/>
              </a:rPr>
              <a:t>Convert a list ['Pythons syntax is easy to learn', 'Pythons syntax is very clear'] to a string using ‘&amp;’. The sample output of this string will be: Pythons syntax is easy to learn &amp; Pythons syntax is very clear</a:t>
            </a:r>
            <a:endParaRPr lang="en-US" altLang="en-US"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endParaRPr lang="en-US" altLang="en-US"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r>
              <a:rPr lang="en-US" altLang="en-US" sz="1600" b="0" i="0">
                <a:latin typeface="Arial" panose="020B0604020202020204" pitchFamily="34" charset="0"/>
                <a:ea typeface="system-ui"/>
                <a:cs typeface="Arial" panose="020B0604020202020204" pitchFamily="34" charset="0"/>
              </a:rPr>
              <a:t>Note that there is a space on both sides of '&amp;' (as usual in English sentences).</a:t>
            </a:r>
            <a:endParaRPr lang="en-US" altLang="en-US"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endParaRPr lang="en-US" altLang="en-US"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r>
              <a:rPr lang="en-US" altLang="en-US" sz="1600" b="0" i="0">
                <a:latin typeface="Arial" panose="020B0604020202020204" pitchFamily="34" charset="0"/>
                <a:ea typeface="system-ui"/>
                <a:cs typeface="Arial" panose="020B0604020202020204" pitchFamily="34" charset="0"/>
              </a:rPr>
              <a:t>How will I extract Python from the nested list</a:t>
            </a:r>
            <a:endParaRPr lang="en-US" altLang="en-US"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r>
              <a:rPr lang="en-US" altLang="en-US" sz="1600" b="0" i="0">
                <a:latin typeface="Arial" panose="020B0604020202020204" pitchFamily="34" charset="0"/>
                <a:ea typeface="system-ui"/>
                <a:cs typeface="Arial" panose="020B0604020202020204" pitchFamily="34" charset="0"/>
              </a:rPr>
              <a:t>input_list = [['SAS','R'],['Tableau','SQL'],['Python','Java']]</a:t>
            </a:r>
            <a:endParaRPr lang="en-US" altLang="en-US" sz="1600" b="0" i="0">
              <a:latin typeface="Arial" panose="020B0604020202020204" pitchFamily="34" charset="0"/>
              <a:ea typeface="system-ui"/>
              <a:cs typeface="Arial" panose="020B0604020202020204" pitchFamily="34" charset="0"/>
            </a:endParaRPr>
          </a:p>
          <a:p>
            <a:pPr marL="0" indent="0" algn="l">
              <a:spcBef>
                <a:spcPct val="0"/>
              </a:spcBef>
              <a:spcAft>
                <a:spcPts val="1000"/>
              </a:spcAft>
            </a:pPr>
            <a:endParaRPr lang="en-US" altLang="en-US" sz="1600" b="0" i="0">
              <a:latin typeface="Arial" panose="020B0604020202020204" pitchFamily="34" charset="0"/>
              <a:ea typeface="system-ui"/>
              <a:cs typeface="Arial" panose="020B060402020202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srcRect l="7370" t="21907" r="6521" b="11139"/>
          <a:stretch>
            <a:fillRect/>
          </a:stretch>
        </p:blipFill>
        <p:spPr>
          <a:xfrm>
            <a:off x="898525" y="1502410"/>
            <a:ext cx="10498455" cy="459168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18870" y="475615"/>
            <a:ext cx="7517130" cy="5414645"/>
          </a:xfrm>
          <a:prstGeom prst="rect">
            <a:avLst/>
          </a:prstGeom>
        </p:spPr>
        <p:txBody>
          <a:bodyPr wrap="square">
            <a:spAutoFit/>
          </a:bodyPr>
          <a:p>
            <a:pPr>
              <a:spcAft>
                <a:spcPct val="60000"/>
              </a:spcAft>
            </a:pPr>
            <a:r>
              <a:rPr sz="2200" b="1"/>
              <a:t>🔢 1. List Practice Questions</a:t>
            </a:r>
            <a:endParaRPr sz="2200" b="1"/>
          </a:p>
          <a:p>
            <a:pPr>
              <a:spcAft>
                <a:spcPct val="60000"/>
              </a:spcAft>
            </a:pPr>
            <a:endParaRPr sz="2200" b="1"/>
          </a:p>
          <a:p>
            <a:pPr>
              <a:buAutoNum type="arabicPeriod"/>
            </a:pPr>
            <a:r>
              <a:rPr sz="1600"/>
              <a:t>📋 Grocery List App:</a:t>
            </a:r>
            <a:endParaRPr sz="1600"/>
          </a:p>
          <a:p>
            <a:r>
              <a:rPr sz="1600"/>
              <a:t> Create a program to maintain a grocery list. Allow users to add, remove, and view items from the list.</a:t>
            </a:r>
            <a:endParaRPr sz="1600"/>
          </a:p>
          <a:p>
            <a:endParaRPr sz="1600"/>
          </a:p>
          <a:p>
            <a:pPr>
              <a:buAutoNum type="arabicPeriod"/>
            </a:pPr>
            <a:r>
              <a:rPr sz="1600"/>
              <a:t>📦 Shipment Tracker:</a:t>
            </a:r>
            <a:endParaRPr sz="1600"/>
          </a:p>
          <a:p>
            <a:r>
              <a:rPr sz="1600"/>
              <a:t> Given a list of product delivery dates, filter only the delayed shipments (i.e., date &gt; today).</a:t>
            </a:r>
            <a:endParaRPr sz="1600"/>
          </a:p>
          <a:p>
            <a:endParaRPr sz="1600"/>
          </a:p>
          <a:p>
            <a:pPr>
              <a:buAutoNum type="arabicPeriod"/>
            </a:pPr>
            <a:r>
              <a:rPr sz="1600"/>
              <a:t>🎞️ Recent Movies Watchlist:</a:t>
            </a:r>
            <a:endParaRPr sz="1600"/>
          </a:p>
          <a:p>
            <a:r>
              <a:rPr sz="1600"/>
              <a:t> From a list of movies watched by a user, remove duplicates while preserving order.</a:t>
            </a:r>
            <a:endParaRPr sz="1600"/>
          </a:p>
          <a:p>
            <a:endParaRPr sz="1600"/>
          </a:p>
          <a:p>
            <a:pPr>
              <a:buAutoNum type="arabicPeriod"/>
            </a:pPr>
            <a:r>
              <a:rPr sz="1600"/>
              <a:t>📊 Sales Data Analysis:</a:t>
            </a:r>
            <a:endParaRPr sz="1600"/>
          </a:p>
          <a:p>
            <a:r>
              <a:rPr sz="1600"/>
              <a:t> Given a list of daily sales numbers, calculate the average, max, and min sales.</a:t>
            </a:r>
            <a:endParaRPr sz="1600"/>
          </a:p>
          <a:p>
            <a:endParaRPr sz="1600"/>
          </a:p>
          <a:p>
            <a:pPr>
              <a:buAutoNum type="arabicPeriod"/>
            </a:pPr>
            <a:r>
              <a:rPr sz="1600"/>
              <a:t>🧳 Packing Helper:</a:t>
            </a:r>
            <a:endParaRPr sz="1600"/>
          </a:p>
          <a:p>
            <a:r>
              <a:rPr sz="1600"/>
              <a:t> Given a list of travel items, create separate lists for clothing, electronics, and toiletries based on keywords.</a:t>
            </a:r>
            <a:endParaRPr sz="16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367155" y="229235"/>
            <a:ext cx="7268845" cy="5168265"/>
          </a:xfrm>
          <a:prstGeom prst="rect">
            <a:avLst/>
          </a:prstGeom>
        </p:spPr>
        <p:txBody>
          <a:bodyPr wrap="square">
            <a:spAutoFit/>
          </a:bodyPr>
          <a:p>
            <a:pPr>
              <a:spcAft>
                <a:spcPct val="60000"/>
              </a:spcAft>
            </a:pPr>
            <a:r>
              <a:rPr sz="2200" b="1"/>
              <a:t>🔢 List – Interview Questions</a:t>
            </a:r>
            <a:endParaRPr sz="2200" b="1"/>
          </a:p>
          <a:p>
            <a:pPr>
              <a:spcAft>
                <a:spcPct val="60000"/>
              </a:spcAft>
            </a:pPr>
            <a:endParaRPr sz="2200" b="1"/>
          </a:p>
          <a:p>
            <a:pPr>
              <a:buAutoNum type="arabicPeriod"/>
            </a:pPr>
            <a:r>
              <a:rPr sz="1600"/>
              <a:t>❓ How is a list different from an array in other languages?</a:t>
            </a:r>
            <a:endParaRPr sz="1600"/>
          </a:p>
          <a:p>
            <a:pPr>
              <a:buAutoNum type="arabicPeriod"/>
            </a:pPr>
            <a:endParaRPr sz="1600"/>
          </a:p>
          <a:p>
            <a:pPr>
              <a:buAutoNum type="arabicPeriod"/>
            </a:pPr>
            <a:r>
              <a:rPr sz="1600"/>
              <a:t>❓ What is the time complexity of inserting and deleting elements in a list?</a:t>
            </a:r>
            <a:endParaRPr sz="1600"/>
          </a:p>
          <a:p>
            <a:pPr>
              <a:buAutoNum type="arabicPeriod"/>
            </a:pPr>
            <a:endParaRPr sz="1600"/>
          </a:p>
          <a:p>
            <a:pPr>
              <a:buAutoNum type="arabicPeriod"/>
            </a:pPr>
            <a:r>
              <a:rPr sz="1600"/>
              <a:t>❓ How can you remove duplicates from a list while maintaining order?</a:t>
            </a:r>
            <a:endParaRPr sz="1600"/>
          </a:p>
          <a:p>
            <a:pPr>
              <a:buAutoNum type="arabicPeriod"/>
            </a:pPr>
            <a:endParaRPr sz="1600"/>
          </a:p>
          <a:p>
            <a:pPr>
              <a:buAutoNum type="arabicPeriod"/>
            </a:pPr>
            <a:r>
              <a:rPr sz="1600"/>
              <a:t>❓ How would you reverse a list without using reverse()?</a:t>
            </a:r>
            <a:endParaRPr sz="1600"/>
          </a:p>
          <a:p>
            <a:pPr>
              <a:buAutoNum type="arabicPeriod"/>
            </a:pPr>
            <a:endParaRPr sz="1600"/>
          </a:p>
          <a:p>
            <a:pPr>
              <a:buAutoNum type="arabicPeriod"/>
            </a:pPr>
            <a:r>
              <a:rPr sz="1600"/>
              <a:t>❓ How do list comprehensions work? Write one to square even numbers from 1 to 10.</a:t>
            </a:r>
            <a:endParaRPr sz="1600"/>
          </a:p>
          <a:p>
            <a:pPr>
              <a:buAutoNum type="arabicPeriod"/>
            </a:pPr>
            <a:endParaRPr sz="1600"/>
          </a:p>
          <a:p>
            <a:pPr>
              <a:buAutoNum type="arabicPeriod"/>
            </a:pPr>
            <a:r>
              <a:rPr sz="1600"/>
              <a:t>❓ How do lists behave when passed to functions — by value or by reference?</a:t>
            </a:r>
            <a:endParaRPr sz="1600"/>
          </a:p>
          <a:p>
            <a:pPr>
              <a:buAutoNum type="arabicPeriod"/>
            </a:pPr>
            <a:endParaRPr sz="1600"/>
          </a:p>
          <a:p>
            <a:pPr>
              <a:buAutoNum type="arabicPeriod"/>
            </a:pPr>
            <a:r>
              <a:rPr sz="1600"/>
              <a:t>❓ How do you deep copy a list of lists?</a:t>
            </a:r>
            <a:endParaRPr sz="1600"/>
          </a:p>
          <a:p>
            <a:pPr>
              <a:buAutoNum type="arabicPeriod"/>
            </a:pPr>
            <a:endParaRPr sz="1600"/>
          </a:p>
          <a:p>
            <a:pPr>
              <a:buAutoNum type="arabicPeriod"/>
            </a:pPr>
            <a:r>
              <a:rPr sz="1600"/>
              <a:t>❓ What is the difference between append(), extend(), and insert()?</a:t>
            </a:r>
            <a:endParaRPr sz="16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7000" y="0"/>
            <a:ext cx="6103620" cy="6403340"/>
          </a:xfrm>
          <a:prstGeom prst="rect">
            <a:avLst/>
          </a:prstGeom>
        </p:spPr>
        <p:txBody>
          <a:bodyPr wrap="square">
            <a:spAutoFit/>
          </a:bodyPr>
          <a:p>
            <a:pPr marL="0" indent="0">
              <a:lnSpc>
                <a:spcPct val="100000"/>
              </a:lnSpc>
              <a:spcBef>
                <a:spcPts val="500"/>
              </a:spcBef>
              <a:spcAft>
                <a:spcPts val="1000"/>
              </a:spcAft>
            </a:pPr>
            <a:r>
              <a:rPr sz="2000" b="1" i="0">
                <a:solidFill>
                  <a:srgbClr val="C00000"/>
                </a:solidFill>
                <a:latin typeface="Arial" panose="020B0604020202020204" pitchFamily="34" charset="0"/>
                <a:ea typeface="Google Sans"/>
                <a:cs typeface="Arial" panose="020B0604020202020204" pitchFamily="34" charset="0"/>
              </a:rPr>
              <a:t>Python generators</a:t>
            </a:r>
            <a:r>
              <a:rPr b="0" i="0">
                <a:solidFill>
                  <a:srgbClr val="001D35"/>
                </a:solidFill>
                <a:latin typeface="Arial" panose="020B0604020202020204" pitchFamily="34" charset="0"/>
                <a:ea typeface="Google Sans"/>
                <a:cs typeface="Arial" panose="020B0604020202020204" pitchFamily="34" charset="0"/>
              </a:rPr>
              <a:t> are a type of iterable that produce values lazily, one at a time, using the </a:t>
            </a:r>
            <a:r>
              <a:rPr b="0" i="0">
                <a:solidFill>
                  <a:srgbClr val="001D35"/>
                </a:solidFill>
                <a:latin typeface="Arial" panose="020B0604020202020204" pitchFamily="34" charset="0"/>
                <a:ea typeface="monospace"/>
                <a:cs typeface="Arial" panose="020B0604020202020204" pitchFamily="34" charset="0"/>
              </a:rPr>
              <a:t>yield</a:t>
            </a:r>
            <a:r>
              <a:rPr b="0" i="0">
                <a:solidFill>
                  <a:srgbClr val="001D35"/>
                </a:solidFill>
                <a:latin typeface="Arial" panose="020B0604020202020204" pitchFamily="34" charset="0"/>
                <a:ea typeface="Google Sans"/>
                <a:cs typeface="Arial" panose="020B0604020202020204" pitchFamily="34" charset="0"/>
              </a:rPr>
              <a:t> keyword instead of </a:t>
            </a:r>
            <a:r>
              <a:rPr b="0" i="0">
                <a:solidFill>
                  <a:srgbClr val="001D35"/>
                </a:solidFill>
                <a:latin typeface="Arial" panose="020B0604020202020204" pitchFamily="34" charset="0"/>
                <a:ea typeface="monospace"/>
                <a:cs typeface="Arial" panose="020B0604020202020204" pitchFamily="34" charset="0"/>
              </a:rPr>
              <a:t>return</a:t>
            </a:r>
            <a:r>
              <a:rPr b="0" i="0">
                <a:solidFill>
                  <a:srgbClr val="001D35"/>
                </a:solidFill>
                <a:latin typeface="Arial" panose="020B0604020202020204" pitchFamily="34" charset="0"/>
                <a:ea typeface="Google Sans"/>
                <a:cs typeface="Arial" panose="020B0604020202020204" pitchFamily="34" charset="0"/>
              </a:rPr>
              <a:t>. This characteristic makes them highly memory-efficient, especially when dealing with large datasets or potentially infinite sequences, as they don't store the entire sequence in memory simultaneously.</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b="0" i="0">
                <a:solidFill>
                  <a:srgbClr val="001D35"/>
                </a:solidFill>
                <a:latin typeface="Arial" panose="020B0604020202020204" pitchFamily="34" charset="0"/>
                <a:ea typeface="Google Sans"/>
                <a:cs typeface="Arial" panose="020B0604020202020204" pitchFamily="34" charset="0"/>
              </a:rPr>
              <a:t>Key characteristics of Python generators:</a:t>
            </a:r>
            <a:endParaRPr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Lazy Evaluation:</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Values are generated only when requested, typically during iteration (e.g., in a </a:t>
            </a:r>
            <a:r>
              <a:rPr sz="1400" b="0" i="0">
                <a:solidFill>
                  <a:srgbClr val="545D7E"/>
                </a:solidFill>
                <a:latin typeface="Arial" panose="020B0604020202020204" pitchFamily="34" charset="0"/>
                <a:ea typeface="monospace"/>
                <a:cs typeface="Arial" panose="020B0604020202020204" pitchFamily="34" charset="0"/>
              </a:rPr>
              <a:t>for</a:t>
            </a:r>
            <a:r>
              <a:rPr sz="1400" b="0" i="0">
                <a:solidFill>
                  <a:srgbClr val="545D7E"/>
                </a:solidFill>
                <a:latin typeface="Arial" panose="020B0604020202020204" pitchFamily="34" charset="0"/>
                <a:ea typeface="Google Sans"/>
                <a:cs typeface="Arial" panose="020B0604020202020204" pitchFamily="34" charset="0"/>
              </a:rPr>
              <a:t> loop or when </a:t>
            </a:r>
            <a:r>
              <a:rPr sz="1400" b="0" i="0">
                <a:solidFill>
                  <a:srgbClr val="545D7E"/>
                </a:solidFill>
                <a:latin typeface="Arial" panose="020B0604020202020204" pitchFamily="34" charset="0"/>
                <a:ea typeface="monospace"/>
                <a:cs typeface="Arial" panose="020B0604020202020204" pitchFamily="34" charset="0"/>
              </a:rPr>
              <a:t>next()</a:t>
            </a:r>
            <a:r>
              <a:rPr sz="1400" b="0" i="0">
                <a:solidFill>
                  <a:srgbClr val="545D7E"/>
                </a:solidFill>
                <a:latin typeface="Arial" panose="020B0604020202020204" pitchFamily="34" charset="0"/>
                <a:ea typeface="Google Sans"/>
                <a:cs typeface="Arial" panose="020B0604020202020204" pitchFamily="34" charset="0"/>
              </a:rPr>
              <a:t> is called on the generator object).</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Memory Efficiency:</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By yielding values one by one, generators avoid the need to create and store a complete list or other data structure in memory, which is crucial for performance and resource management with large data volumes.</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State Preservation:</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400" b="0" i="0">
                <a:solidFill>
                  <a:srgbClr val="545D7E"/>
                </a:solidFill>
                <a:latin typeface="Arial" panose="020B0604020202020204" pitchFamily="34" charset="0"/>
                <a:ea typeface="Google Sans"/>
                <a:cs typeface="Arial" panose="020B0604020202020204" pitchFamily="34" charset="0"/>
              </a:rPr>
              <a:t>When a </a:t>
            </a:r>
            <a:r>
              <a:rPr sz="1400" b="0" i="0">
                <a:solidFill>
                  <a:srgbClr val="545D7E"/>
                </a:solidFill>
                <a:latin typeface="Arial" panose="020B0604020202020204" pitchFamily="34" charset="0"/>
                <a:ea typeface="monospace"/>
                <a:cs typeface="Arial" panose="020B0604020202020204" pitchFamily="34" charset="0"/>
              </a:rPr>
              <a:t>yield</a:t>
            </a:r>
            <a:r>
              <a:rPr sz="1400" b="0" i="0">
                <a:solidFill>
                  <a:srgbClr val="545D7E"/>
                </a:solidFill>
                <a:latin typeface="Arial" panose="020B0604020202020204" pitchFamily="34" charset="0"/>
                <a:ea typeface="Google Sans"/>
                <a:cs typeface="Arial" panose="020B0604020202020204" pitchFamily="34" charset="0"/>
              </a:rPr>
              <a:t> statement is encountered, the generator's state (including local variables and execution point) is saved. When the generator is resumed, it continues execution from where it left off.</a:t>
            </a:r>
            <a:endParaRPr sz="14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400" b="0" i="0">
                <a:solidFill>
                  <a:srgbClr val="001D35"/>
                </a:solidFill>
                <a:latin typeface="Arial" panose="020B0604020202020204" pitchFamily="34" charset="0"/>
                <a:ea typeface="Google Sans"/>
                <a:cs typeface="Arial" panose="020B0604020202020204" pitchFamily="34" charset="0"/>
              </a:rPr>
              <a:t>Creation:</a:t>
            </a:r>
            <a:endParaRPr sz="1400" b="0" i="0">
              <a:solidFill>
                <a:srgbClr val="001D35"/>
              </a:solidFill>
              <a:latin typeface="Arial" panose="020B0604020202020204" pitchFamily="34" charset="0"/>
              <a:ea typeface="Google Sans"/>
              <a:cs typeface="Arial" panose="020B0604020202020204" pitchFamily="34" charset="0"/>
            </a:endParaRPr>
          </a:p>
          <a:p>
            <a:pPr marL="0" lvl="1" indent="0">
              <a:lnSpc>
                <a:spcPct val="100000"/>
              </a:lnSpc>
              <a:spcBef>
                <a:spcPct val="0"/>
              </a:spcBef>
              <a:spcAft>
                <a:spcPts val="400"/>
              </a:spcAft>
              <a:buFont typeface="Arial" panose="020B0604020202020204"/>
              <a:buChar char="◦"/>
            </a:pPr>
            <a:r>
              <a:rPr sz="1400" b="0" i="0">
                <a:solidFill>
                  <a:srgbClr val="545D7E"/>
                </a:solidFill>
                <a:latin typeface="Arial" panose="020B0604020202020204" pitchFamily="34" charset="0"/>
                <a:ea typeface="Google Sans"/>
                <a:cs typeface="Arial" panose="020B0604020202020204" pitchFamily="34" charset="0"/>
              </a:rPr>
              <a:t>Generator Functions: Defined like regular functions but contain one or more </a:t>
            </a:r>
            <a:r>
              <a:rPr sz="1400" b="0" i="0">
                <a:solidFill>
                  <a:srgbClr val="545D7E"/>
                </a:solidFill>
                <a:latin typeface="Arial" panose="020B0604020202020204" pitchFamily="34" charset="0"/>
                <a:ea typeface="monospace"/>
                <a:cs typeface="Arial" panose="020B0604020202020204" pitchFamily="34" charset="0"/>
              </a:rPr>
              <a:t>yield</a:t>
            </a:r>
            <a:r>
              <a:rPr sz="1400" b="0" i="0">
                <a:solidFill>
                  <a:srgbClr val="545D7E"/>
                </a:solidFill>
                <a:latin typeface="Arial" panose="020B0604020202020204" pitchFamily="34" charset="0"/>
                <a:ea typeface="Google Sans"/>
                <a:cs typeface="Arial" panose="020B0604020202020204" pitchFamily="34" charset="0"/>
              </a:rPr>
              <a:t> statements.</a:t>
            </a:r>
            <a:endParaRPr sz="1400" b="0" i="0">
              <a:solidFill>
                <a:srgbClr val="545D7E"/>
              </a:solidFill>
              <a:latin typeface="Arial" panose="020B0604020202020204" pitchFamily="34" charset="0"/>
              <a:ea typeface="Google Sans"/>
              <a:cs typeface="Arial" panose="020B0604020202020204" pitchFamily="34" charset="0"/>
            </a:endParaRPr>
          </a:p>
          <a:p>
            <a:pPr marL="0" lvl="1" indent="0">
              <a:lnSpc>
                <a:spcPct val="100000"/>
              </a:lnSpc>
              <a:spcBef>
                <a:spcPct val="0"/>
              </a:spcBef>
              <a:spcAft>
                <a:spcPct val="0"/>
              </a:spcAft>
              <a:buFont typeface="Arial" panose="020B0604020202020204"/>
              <a:buChar char="◦"/>
            </a:pPr>
            <a:r>
              <a:rPr sz="1400" b="0" i="0">
                <a:solidFill>
                  <a:srgbClr val="545D7E"/>
                </a:solidFill>
                <a:latin typeface="Arial" panose="020B0604020202020204" pitchFamily="34" charset="0"/>
                <a:ea typeface="Google Sans"/>
                <a:cs typeface="Arial" panose="020B0604020202020204" pitchFamily="34" charset="0"/>
              </a:rPr>
              <a:t>Generator Expressions: A concise way to create generators, similar to list comprehensions but using parentheses instead of square brackets (e.g., </a:t>
            </a:r>
            <a:r>
              <a:rPr sz="1400" b="0" i="0">
                <a:solidFill>
                  <a:srgbClr val="545D7E"/>
                </a:solidFill>
                <a:latin typeface="Arial" panose="020B0604020202020204" pitchFamily="34" charset="0"/>
                <a:ea typeface="monospace"/>
                <a:cs typeface="Arial" panose="020B0604020202020204" pitchFamily="34" charset="0"/>
              </a:rPr>
              <a:t>(x for x in range(10))</a:t>
            </a:r>
            <a:r>
              <a:rPr sz="1400" b="0" i="0">
                <a:solidFill>
                  <a:srgbClr val="545D7E"/>
                </a:solidFill>
                <a:latin typeface="Arial" panose="020B0604020202020204" pitchFamily="34" charset="0"/>
                <a:ea typeface="Google Sans"/>
                <a:cs typeface="Arial" panose="020B0604020202020204" pitchFamily="34" charset="0"/>
              </a:rPr>
              <a:t>).</a:t>
            </a:r>
            <a:endParaRPr sz="1400" b="0" i="0">
              <a:solidFill>
                <a:srgbClr val="545D7E"/>
              </a:solidFill>
              <a:latin typeface="Arial" panose="020B0604020202020204" pitchFamily="34" charset="0"/>
              <a:ea typeface="Google Sans"/>
              <a:cs typeface="Arial" panose="020B0604020202020204" pitchFamily="34" charset="0"/>
            </a:endParaRPr>
          </a:p>
        </p:txBody>
      </p:sp>
      <p:sp>
        <p:nvSpPr>
          <p:cNvPr id="3" name="Text Box 2"/>
          <p:cNvSpPr txBox="1"/>
          <p:nvPr/>
        </p:nvSpPr>
        <p:spPr>
          <a:xfrm>
            <a:off x="6096000" y="0"/>
            <a:ext cx="6096000" cy="6047105"/>
          </a:xfrm>
          <a:prstGeom prst="rect">
            <a:avLst/>
          </a:prstGeom>
          <a:noFill/>
        </p:spPr>
        <p:txBody>
          <a:bodyPr wrap="square" rtlCol="0" anchor="t">
            <a:spAutoFit/>
          </a:bodyPr>
          <a:p>
            <a:pPr marL="0" indent="0">
              <a:lnSpc>
                <a:spcPct val="100000"/>
              </a:lnSpc>
              <a:spcBef>
                <a:spcPts val="1000"/>
              </a:spcBef>
              <a:spcAft>
                <a:spcPts val="500"/>
              </a:spcAft>
            </a:pPr>
            <a:r>
              <a:rPr sz="2000">
                <a:solidFill>
                  <a:srgbClr val="001D35"/>
                </a:solidFill>
                <a:latin typeface="Arial" panose="020B0604020202020204" pitchFamily="34" charset="0"/>
                <a:ea typeface="Google Sans"/>
                <a:cs typeface="Arial" panose="020B0604020202020204" pitchFamily="34" charset="0"/>
                <a:sym typeface="+mn-ea"/>
              </a:rPr>
              <a:t>Example of a Generator Function:</a:t>
            </a:r>
            <a:endParaRPr sz="20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1400">
                <a:solidFill>
                  <a:srgbClr val="001D35"/>
                </a:solidFill>
                <a:latin typeface="Arial" panose="020B0604020202020204" pitchFamily="34" charset="0"/>
                <a:ea typeface="Google Sans"/>
                <a:cs typeface="Arial" panose="020B0604020202020204" pitchFamily="34" charset="0"/>
                <a:sym typeface="+mn-ea"/>
              </a:rPr>
              <a:t>Python</a:t>
            </a:r>
            <a:endParaRPr sz="14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400">
                <a:solidFill>
                  <a:srgbClr val="9334E6"/>
                </a:solidFill>
                <a:latin typeface="Arial" panose="020B0604020202020204" pitchFamily="34" charset="0"/>
                <a:ea typeface="monospace"/>
                <a:cs typeface="Arial" panose="020B0604020202020204" pitchFamily="34" charset="0"/>
                <a:sym typeface="+mn-ea"/>
              </a:rPr>
              <a:t>def</a:t>
            </a:r>
            <a:r>
              <a:rPr sz="1400">
                <a:solidFill>
                  <a:srgbClr val="B45908"/>
                </a:solidFill>
                <a:latin typeface="Arial" panose="020B0604020202020204" pitchFamily="34" charset="0"/>
                <a:ea typeface="monospace"/>
                <a:cs typeface="Arial" panose="020B0604020202020204" pitchFamily="34" charset="0"/>
                <a:sym typeface="+mn-ea"/>
              </a:rPr>
              <a:t>count_up_to</a:t>
            </a:r>
            <a:r>
              <a:rPr sz="1400">
                <a:solidFill>
                  <a:srgbClr val="001D35"/>
                </a:solidFill>
                <a:latin typeface="Arial" panose="020B0604020202020204" pitchFamily="34" charset="0"/>
                <a:ea typeface="monospace"/>
                <a:cs typeface="Arial" panose="020B0604020202020204" pitchFamily="34" charset="0"/>
                <a:sym typeface="+mn-ea"/>
              </a:rPr>
              <a:t>(</a:t>
            </a:r>
            <a:r>
              <a:rPr sz="1400">
                <a:solidFill>
                  <a:srgbClr val="B45908"/>
                </a:solidFill>
                <a:latin typeface="Arial" panose="020B0604020202020204" pitchFamily="34" charset="0"/>
                <a:ea typeface="monospace"/>
                <a:cs typeface="Arial" panose="020B0604020202020204" pitchFamily="34" charset="0"/>
                <a:sym typeface="+mn-ea"/>
              </a:rPr>
              <a:t>n</a:t>
            </a:r>
            <a:r>
              <a:rPr sz="1400">
                <a:solidFill>
                  <a:srgbClr val="001D35"/>
                </a:solidFill>
                <a:latin typeface="Arial" panose="020B0604020202020204" pitchFamily="34" charset="0"/>
                <a:ea typeface="monospace"/>
                <a:cs typeface="Arial" panose="020B0604020202020204" pitchFamily="34" charset="0"/>
                <a:sym typeface="+mn-ea"/>
              </a:rPr>
              <a:t>):</a:t>
            </a:r>
            <a:endParaRPr sz="14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400">
                <a:solidFill>
                  <a:srgbClr val="001D35"/>
                </a:solidFill>
                <a:latin typeface="Arial" panose="020B0604020202020204" pitchFamily="34" charset="0"/>
                <a:ea typeface="monospace"/>
                <a:cs typeface="Arial" panose="020B0604020202020204" pitchFamily="34" charset="0"/>
                <a:sym typeface="+mn-ea"/>
              </a:rPr>
              <a:t>    </a:t>
            </a:r>
            <a:r>
              <a:rPr sz="1400">
                <a:solidFill>
                  <a:srgbClr val="B45908"/>
                </a:solidFill>
                <a:latin typeface="Arial" panose="020B0604020202020204" pitchFamily="34" charset="0"/>
                <a:ea typeface="monospace"/>
                <a:cs typeface="Arial" panose="020B0604020202020204" pitchFamily="34" charset="0"/>
                <a:sym typeface="+mn-ea"/>
              </a:rPr>
              <a:t>i</a:t>
            </a:r>
            <a:r>
              <a:rPr sz="1400">
                <a:solidFill>
                  <a:srgbClr val="001D35"/>
                </a:solidFill>
                <a:latin typeface="Arial" panose="020B0604020202020204" pitchFamily="34" charset="0"/>
                <a:ea typeface="monospace"/>
                <a:cs typeface="Arial" panose="020B0604020202020204" pitchFamily="34" charset="0"/>
                <a:sym typeface="+mn-ea"/>
              </a:rPr>
              <a:t> = </a:t>
            </a:r>
            <a:r>
              <a:rPr sz="1400">
                <a:solidFill>
                  <a:srgbClr val="B45908"/>
                </a:solidFill>
                <a:latin typeface="Arial" panose="020B0604020202020204" pitchFamily="34" charset="0"/>
                <a:ea typeface="monospace"/>
                <a:cs typeface="Arial" panose="020B0604020202020204" pitchFamily="34" charset="0"/>
                <a:sym typeface="+mn-ea"/>
              </a:rPr>
              <a:t>0</a:t>
            </a:r>
            <a:endParaRPr sz="1400" b="0" i="0">
              <a:solidFill>
                <a:srgbClr val="B45908"/>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400">
                <a:solidFill>
                  <a:srgbClr val="001D35"/>
                </a:solidFill>
                <a:latin typeface="Arial" panose="020B0604020202020204" pitchFamily="34" charset="0"/>
                <a:ea typeface="monospace"/>
                <a:cs typeface="Arial" panose="020B0604020202020204" pitchFamily="34" charset="0"/>
                <a:sym typeface="+mn-ea"/>
              </a:rPr>
              <a:t>    </a:t>
            </a:r>
            <a:r>
              <a:rPr sz="1400">
                <a:solidFill>
                  <a:srgbClr val="9334E6"/>
                </a:solidFill>
                <a:latin typeface="Arial" panose="020B0604020202020204" pitchFamily="34" charset="0"/>
                <a:ea typeface="monospace"/>
                <a:cs typeface="Arial" panose="020B0604020202020204" pitchFamily="34" charset="0"/>
                <a:sym typeface="+mn-ea"/>
              </a:rPr>
              <a:t>while</a:t>
            </a:r>
            <a:r>
              <a:rPr sz="1400">
                <a:solidFill>
                  <a:srgbClr val="001D35"/>
                </a:solidFill>
                <a:latin typeface="Arial" panose="020B0604020202020204" pitchFamily="34" charset="0"/>
                <a:ea typeface="monospace"/>
                <a:cs typeface="Arial" panose="020B0604020202020204" pitchFamily="34" charset="0"/>
                <a:sym typeface="+mn-ea"/>
              </a:rPr>
              <a:t> i &lt; n:</a:t>
            </a:r>
            <a:endParaRPr sz="14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400">
                <a:solidFill>
                  <a:srgbClr val="001D35"/>
                </a:solidFill>
                <a:latin typeface="Arial" panose="020B0604020202020204" pitchFamily="34" charset="0"/>
                <a:ea typeface="monospace"/>
                <a:cs typeface="Arial" panose="020B0604020202020204" pitchFamily="34" charset="0"/>
                <a:sym typeface="+mn-ea"/>
              </a:rPr>
              <a:t>        </a:t>
            </a:r>
            <a:r>
              <a:rPr sz="1400">
                <a:solidFill>
                  <a:srgbClr val="9334E6"/>
                </a:solidFill>
                <a:latin typeface="Arial" panose="020B0604020202020204" pitchFamily="34" charset="0"/>
                <a:ea typeface="monospace"/>
                <a:cs typeface="Arial" panose="020B0604020202020204" pitchFamily="34" charset="0"/>
                <a:sym typeface="+mn-ea"/>
              </a:rPr>
              <a:t>yield</a:t>
            </a:r>
            <a:r>
              <a:rPr sz="1400">
                <a:solidFill>
                  <a:srgbClr val="001D35"/>
                </a:solidFill>
                <a:latin typeface="Arial" panose="020B0604020202020204" pitchFamily="34" charset="0"/>
                <a:ea typeface="monospace"/>
                <a:cs typeface="Arial" panose="020B0604020202020204" pitchFamily="34" charset="0"/>
                <a:sym typeface="+mn-ea"/>
              </a:rPr>
              <a:t> i</a:t>
            </a:r>
            <a:endParaRPr sz="14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400">
                <a:solidFill>
                  <a:srgbClr val="001D35"/>
                </a:solidFill>
                <a:latin typeface="Arial" panose="020B0604020202020204" pitchFamily="34" charset="0"/>
                <a:ea typeface="monospace"/>
                <a:cs typeface="Arial" panose="020B0604020202020204" pitchFamily="34" charset="0"/>
                <a:sym typeface="+mn-ea"/>
              </a:rPr>
              <a:t>        i += </a:t>
            </a:r>
            <a:r>
              <a:rPr sz="1400">
                <a:solidFill>
                  <a:srgbClr val="B45908"/>
                </a:solidFill>
                <a:latin typeface="Arial" panose="020B0604020202020204" pitchFamily="34" charset="0"/>
                <a:ea typeface="monospace"/>
                <a:cs typeface="Arial" panose="020B0604020202020204" pitchFamily="34" charset="0"/>
                <a:sym typeface="+mn-ea"/>
              </a:rPr>
              <a:t>1</a:t>
            </a:r>
            <a:endParaRPr sz="1400" b="0" i="0">
              <a:solidFill>
                <a:srgbClr val="B45908"/>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400" i="1">
                <a:solidFill>
                  <a:srgbClr val="80868B"/>
                </a:solidFill>
                <a:latin typeface="Arial" panose="020B0604020202020204" pitchFamily="34" charset="0"/>
                <a:ea typeface="monospace"/>
                <a:cs typeface="Arial" panose="020B0604020202020204" pitchFamily="34" charset="0"/>
                <a:sym typeface="+mn-ea"/>
              </a:rPr>
              <a:t># Using the generator</a:t>
            </a:r>
            <a:endParaRPr sz="1400" b="0" i="1">
              <a:solidFill>
                <a:srgbClr val="80868B"/>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400">
                <a:solidFill>
                  <a:srgbClr val="9334E6"/>
                </a:solidFill>
                <a:latin typeface="Arial" panose="020B0604020202020204" pitchFamily="34" charset="0"/>
                <a:ea typeface="monospace"/>
                <a:cs typeface="Arial" panose="020B0604020202020204" pitchFamily="34" charset="0"/>
                <a:sym typeface="+mn-ea"/>
              </a:rPr>
              <a:t>for</a:t>
            </a:r>
            <a:r>
              <a:rPr sz="1400">
                <a:solidFill>
                  <a:srgbClr val="B45908"/>
                </a:solidFill>
                <a:latin typeface="Arial" panose="020B0604020202020204" pitchFamily="34" charset="0"/>
                <a:ea typeface="monospace"/>
                <a:cs typeface="Arial" panose="020B0604020202020204" pitchFamily="34" charset="0"/>
                <a:sym typeface="+mn-ea"/>
              </a:rPr>
              <a:t>num</a:t>
            </a:r>
            <a:r>
              <a:rPr sz="1400">
                <a:solidFill>
                  <a:srgbClr val="9334E6"/>
                </a:solidFill>
                <a:latin typeface="Arial" panose="020B0604020202020204" pitchFamily="34" charset="0"/>
                <a:ea typeface="monospace"/>
                <a:cs typeface="Arial" panose="020B0604020202020204" pitchFamily="34" charset="0"/>
                <a:sym typeface="+mn-ea"/>
              </a:rPr>
              <a:t>in</a:t>
            </a:r>
            <a:r>
              <a:rPr sz="1400">
                <a:solidFill>
                  <a:srgbClr val="001D35"/>
                </a:solidFill>
                <a:latin typeface="Arial" panose="020B0604020202020204" pitchFamily="34" charset="0"/>
                <a:ea typeface="monospace"/>
                <a:cs typeface="Arial" panose="020B0604020202020204" pitchFamily="34" charset="0"/>
                <a:sym typeface="+mn-ea"/>
              </a:rPr>
              <a:t> count_up_to(</a:t>
            </a:r>
            <a:r>
              <a:rPr sz="1400">
                <a:solidFill>
                  <a:srgbClr val="B45908"/>
                </a:solidFill>
                <a:latin typeface="Arial" panose="020B0604020202020204" pitchFamily="34" charset="0"/>
                <a:ea typeface="monospace"/>
                <a:cs typeface="Arial" panose="020B0604020202020204" pitchFamily="34" charset="0"/>
                <a:sym typeface="+mn-ea"/>
              </a:rPr>
              <a:t>5</a:t>
            </a:r>
            <a:r>
              <a:rPr sz="1400">
                <a:solidFill>
                  <a:srgbClr val="001D35"/>
                </a:solidFill>
                <a:latin typeface="Arial" panose="020B0604020202020204" pitchFamily="34" charset="0"/>
                <a:ea typeface="monospace"/>
                <a:cs typeface="Arial" panose="020B0604020202020204" pitchFamily="34" charset="0"/>
                <a:sym typeface="+mn-ea"/>
              </a:rPr>
              <a:t>):</a:t>
            </a:r>
            <a:endParaRPr sz="14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400">
                <a:solidFill>
                  <a:srgbClr val="001D35"/>
                </a:solidFill>
                <a:latin typeface="Arial" panose="020B0604020202020204" pitchFamily="34" charset="0"/>
                <a:ea typeface="monospace"/>
                <a:cs typeface="Arial" panose="020B0604020202020204" pitchFamily="34" charset="0"/>
                <a:sym typeface="+mn-ea"/>
              </a:rPr>
              <a:t>    print(num)</a:t>
            </a:r>
            <a:endParaRPr sz="14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ts val="1000"/>
              </a:spcBef>
              <a:spcAft>
                <a:spcPts val="500"/>
              </a:spcAft>
            </a:pPr>
            <a:r>
              <a:rPr sz="2000">
                <a:solidFill>
                  <a:srgbClr val="001D35"/>
                </a:solidFill>
                <a:latin typeface="Arial" panose="020B0604020202020204" pitchFamily="34" charset="0"/>
                <a:ea typeface="Google Sans"/>
                <a:cs typeface="Arial" panose="020B0604020202020204" pitchFamily="34" charset="0"/>
                <a:sym typeface="+mn-ea"/>
              </a:rPr>
              <a:t>Benefits of using generators:</a:t>
            </a:r>
            <a:endParaRPr sz="20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Reduced Memory Usage:</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600">
                <a:solidFill>
                  <a:srgbClr val="545D7E"/>
                </a:solidFill>
                <a:latin typeface="Arial" panose="020B0604020202020204" pitchFamily="34" charset="0"/>
                <a:ea typeface="Google Sans"/>
                <a:cs typeface="Arial" panose="020B0604020202020204" pitchFamily="34" charset="0"/>
                <a:sym typeface="+mn-ea"/>
              </a:rPr>
              <a:t>Essential for handling large datasets or streaming data.</a:t>
            </a:r>
            <a:endParaRPr sz="16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Improved Performance:</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600">
                <a:solidFill>
                  <a:srgbClr val="545D7E"/>
                </a:solidFill>
                <a:latin typeface="Arial" panose="020B0604020202020204" pitchFamily="34" charset="0"/>
                <a:ea typeface="Google Sans"/>
                <a:cs typeface="Arial" panose="020B0604020202020204" pitchFamily="34" charset="0"/>
                <a:sym typeface="+mn-ea"/>
              </a:rPr>
              <a:t>Lazy evaluation can lead to faster execution times when not all elements of a sequence are needed immediately.</a:t>
            </a:r>
            <a:endParaRPr sz="16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Simplified Code:</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600">
                <a:solidFill>
                  <a:srgbClr val="545D7E"/>
                </a:solidFill>
                <a:latin typeface="Arial" panose="020B0604020202020204" pitchFamily="34" charset="0"/>
                <a:ea typeface="Google Sans"/>
                <a:cs typeface="Arial" panose="020B0604020202020204" pitchFamily="34" charset="0"/>
                <a:sym typeface="+mn-ea"/>
              </a:rPr>
              <a:t>Can make code more readable and easier to manage by encapsulating iteration logic.</a:t>
            </a:r>
            <a:endParaRPr sz="16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Handling Infinite Sequences:</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600">
                <a:solidFill>
                  <a:srgbClr val="545D7E"/>
                </a:solidFill>
                <a:latin typeface="Arial" panose="020B0604020202020204" pitchFamily="34" charset="0"/>
                <a:ea typeface="Google Sans"/>
                <a:cs typeface="Arial" panose="020B0604020202020204" pitchFamily="34" charset="0"/>
                <a:sym typeface="+mn-ea"/>
              </a:rPr>
              <a:t>Generators can represent sequences that are theoretically infinite, as values are produced on demand.</a:t>
            </a:r>
            <a:endParaRPr lang="en-US" sz="1600">
              <a:solidFill>
                <a:srgbClr val="545D7E"/>
              </a:solidFill>
              <a:latin typeface="Arial" panose="020B0604020202020204" pitchFamily="34" charset="0"/>
              <a:ea typeface="Google Sans"/>
              <a:cs typeface="Arial" panose="020B0604020202020204" pitchFamily="34" charset="0"/>
              <a:sym typeface="+mn-ea"/>
            </a:endParaRPr>
          </a:p>
        </p:txBody>
      </p:sp>
      <p:sp>
        <p:nvSpPr>
          <p:cNvPr id="4" name="Text Box 3"/>
          <p:cNvSpPr txBox="1"/>
          <p:nvPr/>
        </p:nvSpPr>
        <p:spPr>
          <a:xfrm>
            <a:off x="6096000" y="5998210"/>
            <a:ext cx="6384925" cy="337185"/>
          </a:xfrm>
          <a:prstGeom prst="rect">
            <a:avLst/>
          </a:prstGeom>
          <a:noFill/>
        </p:spPr>
        <p:txBody>
          <a:bodyPr wrap="square" rtlCol="0">
            <a:spAutoFit/>
          </a:bodyPr>
          <a:p>
            <a:r>
              <a:rPr lang="en-US" altLang="en-US" sz="1600" b="1">
                <a:solidFill>
                  <a:srgbClr val="002060"/>
                </a:solidFill>
              </a:rPr>
              <a:t>geeksforgeeks.org/python/difference-between-iterator-vs-generator/ </a:t>
            </a:r>
            <a:endParaRPr lang="en-US" altLang="en-US" sz="1600" b="1">
              <a:solidFill>
                <a:srgbClr val="00206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7645" y="4131310"/>
            <a:ext cx="3907155" cy="1753235"/>
          </a:xfrm>
          <a:prstGeom prst="rect">
            <a:avLst/>
          </a:prstGeom>
          <a:noFill/>
        </p:spPr>
        <p:txBody>
          <a:bodyPr wrap="square" rtlCol="0" anchor="t">
            <a:spAutoFit/>
          </a:bodyPr>
          <a:p>
            <a:r>
              <a:rPr lang="en-US" altLang="en-US"/>
              <a:t>a = [0, 5, 10, 15, 20]</a:t>
            </a:r>
            <a:endParaRPr lang="en-US" altLang="en-US"/>
          </a:p>
          <a:p>
            <a:r>
              <a:rPr lang="en-US" altLang="en-US"/>
              <a:t>for i in a:</a:t>
            </a:r>
            <a:endParaRPr lang="en-US" altLang="en-US"/>
          </a:p>
          <a:p>
            <a:r>
              <a:rPr lang="en-US" altLang="en-US"/>
              <a:t>    if i % 2 == 0:</a:t>
            </a:r>
            <a:endParaRPr lang="en-US" altLang="en-US"/>
          </a:p>
          <a:p>
            <a:r>
              <a:rPr lang="en-US" altLang="en-US"/>
              <a:t>        print(str(i)+' is an Even Number')</a:t>
            </a:r>
            <a:endParaRPr lang="en-US" altLang="en-US"/>
          </a:p>
          <a:p>
            <a:r>
              <a:rPr lang="en-US" altLang="en-US"/>
              <a:t>    else:</a:t>
            </a:r>
            <a:endParaRPr lang="en-US" altLang="en-US"/>
          </a:p>
          <a:p>
            <a:r>
              <a:rPr lang="en-US" altLang="en-US"/>
              <a:t>        print(str(i)+' is an Odd Number')</a:t>
            </a:r>
            <a:endParaRPr lang="en-US"/>
          </a:p>
        </p:txBody>
      </p:sp>
      <p:sp>
        <p:nvSpPr>
          <p:cNvPr id="3" name="Text Box 2"/>
          <p:cNvSpPr txBox="1"/>
          <p:nvPr/>
        </p:nvSpPr>
        <p:spPr>
          <a:xfrm>
            <a:off x="311150" y="5987415"/>
            <a:ext cx="9431655" cy="368300"/>
          </a:xfrm>
          <a:prstGeom prst="rect">
            <a:avLst/>
          </a:prstGeom>
          <a:noFill/>
        </p:spPr>
        <p:txBody>
          <a:bodyPr wrap="square" rtlCol="0" anchor="t">
            <a:spAutoFit/>
          </a:bodyPr>
          <a:p>
            <a:r>
              <a:rPr lang="en-US" altLang="en-US"/>
              <a:t>https://www.geeksforgeeks.org/python/difference-between-iterator-vs-generator/</a:t>
            </a:r>
            <a:endParaRPr lang="en-US"/>
          </a:p>
        </p:txBody>
      </p:sp>
      <p:sp>
        <p:nvSpPr>
          <p:cNvPr id="4" name="Text Box 3"/>
          <p:cNvSpPr txBox="1"/>
          <p:nvPr/>
        </p:nvSpPr>
        <p:spPr>
          <a:xfrm>
            <a:off x="5753735" y="3554730"/>
            <a:ext cx="6096000" cy="2584450"/>
          </a:xfrm>
          <a:prstGeom prst="rect">
            <a:avLst/>
          </a:prstGeom>
          <a:noFill/>
        </p:spPr>
        <p:txBody>
          <a:bodyPr wrap="square" rtlCol="0" anchor="t">
            <a:spAutoFit/>
          </a:bodyPr>
          <a:p>
            <a:r>
              <a:rPr lang="en-US" altLang="en-US"/>
              <a:t>def sq_numbers(n):</a:t>
            </a:r>
            <a:endParaRPr lang="en-US" altLang="en-US"/>
          </a:p>
          <a:p>
            <a:r>
              <a:rPr lang="en-US" altLang="en-US"/>
              <a:t>    for i in range(1, n+1):</a:t>
            </a:r>
            <a:endParaRPr lang="en-US" altLang="en-US"/>
          </a:p>
          <a:p>
            <a:r>
              <a:rPr lang="en-US" altLang="en-US"/>
              <a:t>        yield i*i</a:t>
            </a:r>
            <a:endParaRPr lang="en-US" altLang="en-US"/>
          </a:p>
          <a:p>
            <a:r>
              <a:rPr lang="en-US" altLang="en-US"/>
              <a:t>a = sq_numbers(3)</a:t>
            </a:r>
            <a:endParaRPr lang="en-US" altLang="en-US"/>
          </a:p>
          <a:p>
            <a:endParaRPr lang="en-US" altLang="en-US"/>
          </a:p>
          <a:p>
            <a:r>
              <a:rPr lang="en-US" altLang="en-US"/>
              <a:t>print("The square of numbers 1,2,3 are : ")</a:t>
            </a:r>
            <a:endParaRPr lang="en-US" altLang="en-US"/>
          </a:p>
          <a:p>
            <a:r>
              <a:rPr lang="en-US" altLang="en-US"/>
              <a:t>print(next(a))</a:t>
            </a:r>
            <a:endParaRPr lang="en-US" altLang="en-US"/>
          </a:p>
          <a:p>
            <a:r>
              <a:rPr lang="en-US" altLang="en-US"/>
              <a:t>print(next(a))</a:t>
            </a:r>
            <a:endParaRPr lang="en-US" altLang="en-US"/>
          </a:p>
          <a:p>
            <a:r>
              <a:rPr lang="en-US" altLang="en-US"/>
              <a:t>print(next(a))</a:t>
            </a:r>
            <a:endParaRPr lang="en-US"/>
          </a:p>
        </p:txBody>
      </p:sp>
      <p:sp>
        <p:nvSpPr>
          <p:cNvPr id="5" name="Text Box 4"/>
          <p:cNvSpPr txBox="1"/>
          <p:nvPr/>
        </p:nvSpPr>
        <p:spPr>
          <a:xfrm>
            <a:off x="126365" y="0"/>
            <a:ext cx="8642985" cy="337185"/>
          </a:xfrm>
          <a:prstGeom prst="rect">
            <a:avLst/>
          </a:prstGeom>
        </p:spPr>
        <p:txBody>
          <a:bodyPr wrap="square">
            <a:spAutoFit/>
          </a:bodyPr>
          <a:p>
            <a:pPr marL="0" indent="0" algn="l" fontAlgn="base">
              <a:spcBef>
                <a:spcPct val="0"/>
              </a:spcBef>
              <a:spcAft>
                <a:spcPct val="0"/>
              </a:spcAft>
            </a:pPr>
            <a:r>
              <a:rPr sz="1600" b="1" i="0">
                <a:solidFill>
                  <a:srgbClr val="273239"/>
                </a:solidFill>
                <a:latin typeface="Nunito"/>
                <a:ea typeface="Nunito"/>
              </a:rPr>
              <a:t>Table of difference between Iterator vs Generators</a:t>
            </a:r>
            <a:endParaRPr sz="1600" b="1" i="0">
              <a:solidFill>
                <a:srgbClr val="273239"/>
              </a:solidFill>
              <a:latin typeface="Nunito"/>
              <a:ea typeface="Nunito"/>
            </a:endParaRPr>
          </a:p>
        </p:txBody>
      </p:sp>
      <p:graphicFrame>
        <p:nvGraphicFramePr>
          <p:cNvPr id="6" name="Table 5"/>
          <p:cNvGraphicFramePr/>
          <p:nvPr>
            <p:custDataLst>
              <p:tags r:id="rId1"/>
            </p:custDataLst>
          </p:nvPr>
        </p:nvGraphicFramePr>
        <p:xfrm>
          <a:off x="400685" y="449580"/>
          <a:ext cx="11530330" cy="3180080"/>
        </p:xfrm>
        <a:graphic>
          <a:graphicData uri="http://schemas.openxmlformats.org/drawingml/2006/table">
            <a:tbl>
              <a:tblPr/>
              <a:tblGrid>
                <a:gridCol w="4941570"/>
                <a:gridCol w="6588760"/>
              </a:tblGrid>
              <a:tr h="0">
                <a:tc>
                  <a:txBody>
                    <a:bodyPr/>
                    <a:p>
                      <a:pPr marL="0" indent="0" algn="ctr" fontAlgn="base">
                        <a:spcBef>
                          <a:spcPct val="0"/>
                        </a:spcBef>
                        <a:spcAft>
                          <a:spcPct val="0"/>
                        </a:spcAft>
                      </a:pPr>
                      <a:r>
                        <a:rPr sz="1600" b="1" i="0">
                          <a:solidFill>
                            <a:srgbClr val="273239"/>
                          </a:solidFill>
                          <a:latin typeface="Nunito"/>
                          <a:ea typeface="Nunito"/>
                        </a:rPr>
                        <a:t>Iterator</a:t>
                      </a:r>
                      <a:endParaRPr sz="1600" b="1" i="0">
                        <a:solidFill>
                          <a:srgbClr val="273239"/>
                        </a:solidFill>
                        <a:latin typeface="Nunito"/>
                        <a:ea typeface="Nunito"/>
                      </a:endParaRPr>
                    </a:p>
                  </a:txBody>
                  <a:tcPr marL="38100" marR="38100" marT="63817" marB="63817">
                    <a:lnL w="1905" cap="flat" cmpd="sng">
                      <a:solidFill>
                        <a:srgbClr val="DFDFDF"/>
                      </a:solidFill>
                      <a:prstDash val="solid"/>
                      <a:headEnd type="none" w="med" len="med"/>
                      <a:tailEnd type="none" w="med" len="med"/>
                    </a:lnL>
                    <a:lnR w="1905" cap="flat" cmpd="sng">
                      <a:solidFill>
                        <a:srgbClr val="DFDFDF"/>
                      </a:solidFill>
                      <a:prstDash val="solid"/>
                      <a:headEnd type="none" w="med" len="med"/>
                      <a:tailEnd type="none" w="med" len="med"/>
                    </a:lnR>
                    <a:lnT w="1905" cap="flat" cmpd="sng">
                      <a:solidFill>
                        <a:srgbClr val="DFDFDF"/>
                      </a:solidFill>
                      <a:prstDash val="solid"/>
                      <a:headEnd type="none" w="med" len="med"/>
                      <a:tailEnd type="none" w="med" len="med"/>
                    </a:lnT>
                    <a:lnB w="1905" cap="flat" cmpd="sng">
                      <a:solidFill>
                        <a:srgbClr val="DFDFDF"/>
                      </a:solidFill>
                      <a:prstDash val="solid"/>
                      <a:headEnd type="none" w="med" len="med"/>
                      <a:tailEnd type="none" w="med" len="med"/>
                    </a:lnB>
                    <a:solidFill>
                      <a:srgbClr val="F9F9F9"/>
                    </a:solidFill>
                  </a:tcPr>
                </a:tc>
                <a:tc>
                  <a:txBody>
                    <a:bodyPr/>
                    <a:p>
                      <a:pPr marL="0" indent="0" algn="ctr" fontAlgn="base">
                        <a:spcBef>
                          <a:spcPct val="0"/>
                        </a:spcBef>
                        <a:spcAft>
                          <a:spcPct val="0"/>
                        </a:spcAft>
                      </a:pPr>
                      <a:r>
                        <a:rPr sz="1600" b="1" i="0">
                          <a:solidFill>
                            <a:srgbClr val="273239"/>
                          </a:solidFill>
                          <a:latin typeface="Nunito"/>
                          <a:ea typeface="Nunito"/>
                        </a:rPr>
                        <a:t>Generator</a:t>
                      </a:r>
                      <a:endParaRPr sz="1600" b="1" i="0">
                        <a:solidFill>
                          <a:srgbClr val="273239"/>
                        </a:solidFill>
                        <a:latin typeface="Nunito"/>
                        <a:ea typeface="Nunito"/>
                      </a:endParaRPr>
                    </a:p>
                  </a:txBody>
                  <a:tcPr marL="63817" marR="63817" marT="63817" marB="63817">
                    <a:lnL w="1905" cap="flat" cmpd="sng">
                      <a:solidFill>
                        <a:srgbClr val="DFDFDF"/>
                      </a:solidFill>
                      <a:prstDash val="solid"/>
                      <a:headEnd type="none" w="med" len="med"/>
                      <a:tailEnd type="none" w="med" len="med"/>
                    </a:lnL>
                    <a:lnR w="1905" cap="flat" cmpd="sng">
                      <a:solidFill>
                        <a:srgbClr val="DFDFDF"/>
                      </a:solidFill>
                      <a:prstDash val="solid"/>
                      <a:headEnd type="none" w="med" len="med"/>
                      <a:tailEnd type="none" w="med" len="med"/>
                    </a:lnR>
                    <a:lnT w="1905" cap="flat" cmpd="sng">
                      <a:solidFill>
                        <a:srgbClr val="DFDFDF"/>
                      </a:solidFill>
                      <a:prstDash val="solid"/>
                      <a:headEnd type="none" w="med" len="med"/>
                      <a:tailEnd type="none" w="med" len="med"/>
                    </a:lnT>
                    <a:lnB w="1905" cap="flat" cmpd="sng">
                      <a:solidFill>
                        <a:srgbClr val="DFDFDF"/>
                      </a:solidFill>
                      <a:prstDash val="solid"/>
                      <a:headEnd type="none" w="med" len="med"/>
                      <a:tailEnd type="none" w="med" len="med"/>
                    </a:lnB>
                    <a:solidFill>
                      <a:srgbClr val="F9F9F9"/>
                    </a:solidFill>
                  </a:tcPr>
                </a:tc>
              </a:tr>
              <a:tr h="0">
                <a:tc>
                  <a:txBody>
                    <a:bodyPr/>
                    <a:p>
                      <a:pPr marL="0" indent="0" algn="just" fontAlgn="base">
                        <a:spcBef>
                          <a:spcPct val="0"/>
                        </a:spcBef>
                        <a:spcAft>
                          <a:spcPct val="0"/>
                        </a:spcAft>
                      </a:pPr>
                      <a:r>
                        <a:rPr sz="1400" b="0" i="0">
                          <a:solidFill>
                            <a:srgbClr val="273239"/>
                          </a:solidFill>
                          <a:latin typeface="Nunito"/>
                          <a:ea typeface="Nunito"/>
                        </a:rPr>
                        <a:t>Class is used to implement an iterator</a:t>
                      </a:r>
                      <a:endParaRPr sz="1400" b="0" i="0">
                        <a:solidFill>
                          <a:srgbClr val="273239"/>
                        </a:solidFill>
                        <a:latin typeface="Nunito"/>
                        <a:ea typeface="Nunito"/>
                      </a:endParaRPr>
                    </a:p>
                  </a:txBody>
                  <a:tcPr marL="63817" marR="63817" marT="89217" marB="89217" anchor="ctr" anchorCtr="0">
                    <a:lnL w="1905" cap="flat" cmpd="sng">
                      <a:solidFill>
                        <a:srgbClr val="DFDFDF"/>
                      </a:solidFill>
                      <a:prstDash val="solid"/>
                      <a:headEnd type="none" w="med" len="med"/>
                      <a:tailEnd type="none" w="med" len="med"/>
                    </a:lnL>
                    <a:lnR w="1905" cap="flat" cmpd="sng">
                      <a:solidFill>
                        <a:srgbClr val="DFDFDF"/>
                      </a:solidFill>
                      <a:prstDash val="solid"/>
                      <a:headEnd type="none" w="med" len="med"/>
                      <a:tailEnd type="none" w="med" len="med"/>
                    </a:lnR>
                    <a:lnT w="1905" cap="flat" cmpd="sng">
                      <a:solidFill>
                        <a:srgbClr val="DFDFDF"/>
                      </a:solidFill>
                      <a:prstDash val="solid"/>
                      <a:headEnd type="none" w="med" len="med"/>
                      <a:tailEnd type="none" w="med" len="med"/>
                    </a:lnT>
                    <a:lnB w="1905" cap="flat" cmpd="sng">
                      <a:solidFill>
                        <a:srgbClr val="DFDFDF"/>
                      </a:solidFill>
                      <a:prstDash val="solid"/>
                      <a:headEnd type="none" w="med" len="med"/>
                      <a:tailEnd type="none" w="med" len="med"/>
                    </a:lnB>
                    <a:noFill/>
                  </a:tcPr>
                </a:tc>
                <a:tc>
                  <a:txBody>
                    <a:bodyPr/>
                    <a:p>
                      <a:pPr marL="0" indent="0" algn="just" fontAlgn="base">
                        <a:spcBef>
                          <a:spcPct val="0"/>
                        </a:spcBef>
                        <a:spcAft>
                          <a:spcPct val="0"/>
                        </a:spcAft>
                      </a:pPr>
                      <a:r>
                        <a:rPr sz="1400" b="0" i="0">
                          <a:solidFill>
                            <a:srgbClr val="273239"/>
                          </a:solidFill>
                          <a:latin typeface="Nunito"/>
                          <a:ea typeface="Nunito"/>
                        </a:rPr>
                        <a:t>Function is used to implement a generator.</a:t>
                      </a:r>
                      <a:endParaRPr sz="1400" b="0" i="0">
                        <a:solidFill>
                          <a:srgbClr val="273239"/>
                        </a:solidFill>
                        <a:latin typeface="Nunito"/>
                        <a:ea typeface="Nunito"/>
                      </a:endParaRPr>
                    </a:p>
                  </a:txBody>
                  <a:tcPr marL="63817" marR="63817" marT="89217" marB="89217" anchor="ctr" anchorCtr="0">
                    <a:lnL w="1905" cap="flat" cmpd="sng">
                      <a:solidFill>
                        <a:srgbClr val="DFDFDF"/>
                      </a:solidFill>
                      <a:prstDash val="solid"/>
                      <a:headEnd type="none" w="med" len="med"/>
                      <a:tailEnd type="none" w="med" len="med"/>
                    </a:lnL>
                    <a:lnR w="1905" cap="flat" cmpd="sng">
                      <a:solidFill>
                        <a:srgbClr val="DFDFDF"/>
                      </a:solidFill>
                      <a:prstDash val="solid"/>
                      <a:headEnd type="none" w="med" len="med"/>
                      <a:tailEnd type="none" w="med" len="med"/>
                    </a:lnR>
                    <a:lnT w="1905" cap="flat" cmpd="sng">
                      <a:solidFill>
                        <a:srgbClr val="DFDFDF"/>
                      </a:solidFill>
                      <a:prstDash val="solid"/>
                      <a:headEnd type="none" w="med" len="med"/>
                      <a:tailEnd type="none" w="med" len="med"/>
                    </a:lnT>
                    <a:lnB w="1905" cap="flat" cmpd="sng">
                      <a:solidFill>
                        <a:srgbClr val="DFDFDF"/>
                      </a:solidFill>
                      <a:prstDash val="solid"/>
                      <a:headEnd type="none" w="med" len="med"/>
                      <a:tailEnd type="none" w="med" len="med"/>
                    </a:lnB>
                    <a:noFill/>
                  </a:tcPr>
                </a:tc>
              </a:tr>
              <a:tr h="0">
                <a:tc>
                  <a:txBody>
                    <a:bodyPr/>
                    <a:p>
                      <a:pPr marL="0" indent="0" algn="just" fontAlgn="base">
                        <a:spcBef>
                          <a:spcPct val="0"/>
                        </a:spcBef>
                        <a:spcAft>
                          <a:spcPct val="0"/>
                        </a:spcAft>
                      </a:pPr>
                      <a:r>
                        <a:rPr sz="1400" b="0" i="0">
                          <a:solidFill>
                            <a:srgbClr val="273239"/>
                          </a:solidFill>
                          <a:latin typeface="Nunito"/>
                          <a:ea typeface="Nunito"/>
                        </a:rPr>
                        <a:t>Local Variables aren't used here.                                         </a:t>
                      </a:r>
                      <a:endParaRPr sz="1400" b="0" i="0">
                        <a:solidFill>
                          <a:srgbClr val="273239"/>
                        </a:solidFill>
                        <a:latin typeface="Nunito"/>
                        <a:ea typeface="Nunito"/>
                      </a:endParaRPr>
                    </a:p>
                  </a:txBody>
                  <a:tcPr marL="63817" marR="63817" marT="89217" marB="89217" anchor="ctr" anchorCtr="0">
                    <a:lnL w="1905" cap="flat" cmpd="sng">
                      <a:solidFill>
                        <a:srgbClr val="DFDFDF"/>
                      </a:solidFill>
                      <a:prstDash val="solid"/>
                      <a:headEnd type="none" w="med" len="med"/>
                      <a:tailEnd type="none" w="med" len="med"/>
                    </a:lnL>
                    <a:lnR w="1905" cap="flat" cmpd="sng">
                      <a:solidFill>
                        <a:srgbClr val="DFDFDF"/>
                      </a:solidFill>
                      <a:prstDash val="solid"/>
                      <a:headEnd type="none" w="med" len="med"/>
                      <a:tailEnd type="none" w="med" len="med"/>
                    </a:lnR>
                    <a:lnT w="1905" cap="flat" cmpd="sng">
                      <a:solidFill>
                        <a:srgbClr val="DFDFDF"/>
                      </a:solidFill>
                      <a:prstDash val="solid"/>
                      <a:headEnd type="none" w="med" len="med"/>
                      <a:tailEnd type="none" w="med" len="med"/>
                    </a:lnT>
                    <a:lnB w="1905" cap="flat" cmpd="sng">
                      <a:solidFill>
                        <a:srgbClr val="DFDFDF"/>
                      </a:solidFill>
                      <a:prstDash val="solid"/>
                      <a:headEnd type="none" w="med" len="med"/>
                      <a:tailEnd type="none" w="med" len="med"/>
                    </a:lnB>
                    <a:noFill/>
                  </a:tcPr>
                </a:tc>
                <a:tc>
                  <a:txBody>
                    <a:bodyPr/>
                    <a:p>
                      <a:pPr marL="0" indent="0" algn="just" fontAlgn="base">
                        <a:spcBef>
                          <a:spcPct val="0"/>
                        </a:spcBef>
                        <a:spcAft>
                          <a:spcPct val="0"/>
                        </a:spcAft>
                      </a:pPr>
                      <a:r>
                        <a:rPr sz="1400" b="0" i="0">
                          <a:solidFill>
                            <a:srgbClr val="273239"/>
                          </a:solidFill>
                          <a:latin typeface="Nunito"/>
                          <a:ea typeface="Nunito"/>
                        </a:rPr>
                        <a:t>All the local variables before the yield function are stored. </a:t>
                      </a:r>
                      <a:endParaRPr sz="1400" b="0" i="0">
                        <a:solidFill>
                          <a:srgbClr val="273239"/>
                        </a:solidFill>
                        <a:latin typeface="Nunito"/>
                        <a:ea typeface="Nunito"/>
                      </a:endParaRPr>
                    </a:p>
                  </a:txBody>
                  <a:tcPr marL="63817" marR="63817" marT="89217" marB="89217" anchor="ctr" anchorCtr="0">
                    <a:lnL w="1905" cap="flat" cmpd="sng">
                      <a:solidFill>
                        <a:srgbClr val="DFDFDF"/>
                      </a:solidFill>
                      <a:prstDash val="solid"/>
                      <a:headEnd type="none" w="med" len="med"/>
                      <a:tailEnd type="none" w="med" len="med"/>
                    </a:lnL>
                    <a:lnR w="1905" cap="flat" cmpd="sng">
                      <a:solidFill>
                        <a:srgbClr val="DFDFDF"/>
                      </a:solidFill>
                      <a:prstDash val="solid"/>
                      <a:headEnd type="none" w="med" len="med"/>
                      <a:tailEnd type="none" w="med" len="med"/>
                    </a:lnR>
                    <a:lnT w="1905" cap="flat" cmpd="sng">
                      <a:solidFill>
                        <a:srgbClr val="DFDFDF"/>
                      </a:solidFill>
                      <a:prstDash val="solid"/>
                      <a:headEnd type="none" w="med" len="med"/>
                      <a:tailEnd type="none" w="med" len="med"/>
                    </a:lnT>
                    <a:lnB w="1905" cap="flat" cmpd="sng">
                      <a:solidFill>
                        <a:srgbClr val="DFDFDF"/>
                      </a:solidFill>
                      <a:prstDash val="solid"/>
                      <a:headEnd type="none" w="med" len="med"/>
                      <a:tailEnd type="none" w="med" len="med"/>
                    </a:lnB>
                    <a:noFill/>
                  </a:tcPr>
                </a:tc>
              </a:tr>
              <a:tr h="0">
                <a:tc>
                  <a:txBody>
                    <a:bodyPr/>
                    <a:p>
                      <a:pPr marL="0" indent="0" algn="ctr" fontAlgn="base">
                        <a:spcBef>
                          <a:spcPct val="0"/>
                        </a:spcBef>
                        <a:spcAft>
                          <a:spcPct val="0"/>
                        </a:spcAft>
                      </a:pPr>
                      <a:r>
                        <a:rPr sz="1400" b="0" i="0">
                          <a:solidFill>
                            <a:srgbClr val="273239"/>
                          </a:solidFill>
                          <a:latin typeface="Nunito"/>
                          <a:ea typeface="Nunito"/>
                        </a:rPr>
                        <a:t>Iterators are used mostly to iterate or convert other objects to an iterator using iter() function.                                                               </a:t>
                      </a:r>
                      <a:endParaRPr sz="1400" b="0" i="0">
                        <a:solidFill>
                          <a:srgbClr val="273239"/>
                        </a:solidFill>
                        <a:latin typeface="Nunito"/>
                        <a:ea typeface="Nunito"/>
                      </a:endParaRPr>
                    </a:p>
                  </a:txBody>
                  <a:tcPr marL="63817" marR="63817" marT="89217" marB="89217" anchor="ctr" anchorCtr="0">
                    <a:lnL w="1905" cap="flat" cmpd="sng">
                      <a:solidFill>
                        <a:srgbClr val="DFDFDF"/>
                      </a:solidFill>
                      <a:prstDash val="solid"/>
                      <a:headEnd type="none" w="med" len="med"/>
                      <a:tailEnd type="none" w="med" len="med"/>
                    </a:lnL>
                    <a:lnR w="1905" cap="flat" cmpd="sng">
                      <a:solidFill>
                        <a:srgbClr val="DFDFDF"/>
                      </a:solidFill>
                      <a:prstDash val="solid"/>
                      <a:headEnd type="none" w="med" len="med"/>
                      <a:tailEnd type="none" w="med" len="med"/>
                    </a:lnR>
                    <a:lnT w="1905" cap="flat" cmpd="sng">
                      <a:solidFill>
                        <a:srgbClr val="DFDFDF"/>
                      </a:solidFill>
                      <a:prstDash val="solid"/>
                      <a:headEnd type="none" w="med" len="med"/>
                      <a:tailEnd type="none" w="med" len="med"/>
                    </a:lnT>
                    <a:lnB w="1905" cap="flat" cmpd="sng">
                      <a:solidFill>
                        <a:srgbClr val="DFDFDF"/>
                      </a:solidFill>
                      <a:prstDash val="solid"/>
                      <a:headEnd type="none" w="med" len="med"/>
                      <a:tailEnd type="none" w="med" len="med"/>
                    </a:lnB>
                    <a:noFill/>
                  </a:tcPr>
                </a:tc>
                <a:tc>
                  <a:txBody>
                    <a:bodyPr/>
                    <a:p>
                      <a:pPr marL="0" indent="0" algn="ctr" fontAlgn="base">
                        <a:spcBef>
                          <a:spcPct val="0"/>
                        </a:spcBef>
                        <a:spcAft>
                          <a:spcPct val="0"/>
                        </a:spcAft>
                      </a:pPr>
                      <a:r>
                        <a:rPr sz="1400" b="0" i="0">
                          <a:solidFill>
                            <a:srgbClr val="273239"/>
                          </a:solidFill>
                          <a:latin typeface="Nunito"/>
                          <a:ea typeface="Nunito"/>
                        </a:rPr>
                        <a:t>Generators are mostly used in loops to generate an iterator by returning all the values in the loop without affecting the iteration of the loop</a:t>
                      </a:r>
                      <a:endParaRPr sz="1400" b="0" i="0">
                        <a:solidFill>
                          <a:srgbClr val="273239"/>
                        </a:solidFill>
                        <a:latin typeface="Nunito"/>
                        <a:ea typeface="Nunito"/>
                      </a:endParaRPr>
                    </a:p>
                  </a:txBody>
                  <a:tcPr marL="63817" marR="63817" marT="89217" marB="89217" anchor="ctr" anchorCtr="0">
                    <a:lnL w="1905" cap="flat" cmpd="sng">
                      <a:solidFill>
                        <a:srgbClr val="DFDFDF"/>
                      </a:solidFill>
                      <a:prstDash val="solid"/>
                      <a:headEnd type="none" w="med" len="med"/>
                      <a:tailEnd type="none" w="med" len="med"/>
                    </a:lnL>
                    <a:lnR w="1905" cap="flat" cmpd="sng">
                      <a:solidFill>
                        <a:srgbClr val="DFDFDF"/>
                      </a:solidFill>
                      <a:prstDash val="solid"/>
                      <a:headEnd type="none" w="med" len="med"/>
                      <a:tailEnd type="none" w="med" len="med"/>
                    </a:lnR>
                    <a:lnT w="1905" cap="flat" cmpd="sng">
                      <a:solidFill>
                        <a:srgbClr val="DFDFDF"/>
                      </a:solidFill>
                      <a:prstDash val="solid"/>
                      <a:headEnd type="none" w="med" len="med"/>
                      <a:tailEnd type="none" w="med" len="med"/>
                    </a:lnT>
                    <a:lnB w="1905" cap="flat" cmpd="sng">
                      <a:solidFill>
                        <a:srgbClr val="DFDFDF"/>
                      </a:solidFill>
                      <a:prstDash val="solid"/>
                      <a:headEnd type="none" w="med" len="med"/>
                      <a:tailEnd type="none" w="med" len="med"/>
                    </a:lnB>
                    <a:noFill/>
                  </a:tcPr>
                </a:tc>
              </a:tr>
              <a:tr h="0">
                <a:tc>
                  <a:txBody>
                    <a:bodyPr/>
                    <a:p>
                      <a:pPr marL="0" indent="0" algn="ctr" fontAlgn="base">
                        <a:spcBef>
                          <a:spcPct val="0"/>
                        </a:spcBef>
                        <a:spcAft>
                          <a:spcPct val="0"/>
                        </a:spcAft>
                      </a:pPr>
                      <a:r>
                        <a:rPr sz="1400" b="0" i="0">
                          <a:solidFill>
                            <a:srgbClr val="273239"/>
                          </a:solidFill>
                          <a:latin typeface="Nunito"/>
                          <a:ea typeface="Nunito"/>
                        </a:rPr>
                        <a:t>Iterator uses iter() and next() functions </a:t>
                      </a:r>
                      <a:endParaRPr sz="1400" b="0" i="0">
                        <a:solidFill>
                          <a:srgbClr val="273239"/>
                        </a:solidFill>
                        <a:latin typeface="Nunito"/>
                        <a:ea typeface="Nunito"/>
                      </a:endParaRPr>
                    </a:p>
                  </a:txBody>
                  <a:tcPr marL="63817" marR="63817" marT="89217" marB="89217" anchor="ctr" anchorCtr="0">
                    <a:lnL w="1905" cap="flat" cmpd="sng">
                      <a:solidFill>
                        <a:srgbClr val="DFDFDF"/>
                      </a:solidFill>
                      <a:prstDash val="solid"/>
                      <a:headEnd type="none" w="med" len="med"/>
                      <a:tailEnd type="none" w="med" len="med"/>
                    </a:lnL>
                    <a:lnR w="1905" cap="flat" cmpd="sng">
                      <a:solidFill>
                        <a:srgbClr val="DFDFDF"/>
                      </a:solidFill>
                      <a:prstDash val="solid"/>
                      <a:headEnd type="none" w="med" len="med"/>
                      <a:tailEnd type="none" w="med" len="med"/>
                    </a:lnR>
                    <a:lnT w="1905" cap="flat" cmpd="sng">
                      <a:solidFill>
                        <a:srgbClr val="DFDFDF"/>
                      </a:solidFill>
                      <a:prstDash val="solid"/>
                      <a:headEnd type="none" w="med" len="med"/>
                      <a:tailEnd type="none" w="med" len="med"/>
                    </a:lnT>
                    <a:lnB w="1905" cap="flat" cmpd="sng">
                      <a:solidFill>
                        <a:srgbClr val="DFDFDF"/>
                      </a:solidFill>
                      <a:prstDash val="solid"/>
                      <a:headEnd type="none" w="med" len="med"/>
                      <a:tailEnd type="none" w="med" len="med"/>
                    </a:lnB>
                    <a:noFill/>
                  </a:tcPr>
                </a:tc>
                <a:tc>
                  <a:txBody>
                    <a:bodyPr/>
                    <a:p>
                      <a:pPr marL="0" indent="0" algn="ctr" fontAlgn="base">
                        <a:spcBef>
                          <a:spcPct val="0"/>
                        </a:spcBef>
                        <a:spcAft>
                          <a:spcPct val="0"/>
                        </a:spcAft>
                      </a:pPr>
                      <a:r>
                        <a:rPr sz="1400" b="0" i="0">
                          <a:solidFill>
                            <a:srgbClr val="273239"/>
                          </a:solidFill>
                          <a:latin typeface="Nunito"/>
                          <a:ea typeface="Nunito"/>
                        </a:rPr>
                        <a:t>Generator uses yield keyword</a:t>
                      </a:r>
                      <a:endParaRPr sz="1400" b="0" i="0">
                        <a:solidFill>
                          <a:srgbClr val="273239"/>
                        </a:solidFill>
                        <a:latin typeface="Nunito"/>
                        <a:ea typeface="Nunito"/>
                      </a:endParaRPr>
                    </a:p>
                  </a:txBody>
                  <a:tcPr marL="63817" marR="63817" marT="89217" marB="89217" anchor="ctr" anchorCtr="0">
                    <a:lnL w="1905" cap="flat" cmpd="sng">
                      <a:solidFill>
                        <a:srgbClr val="DFDFDF"/>
                      </a:solidFill>
                      <a:prstDash val="solid"/>
                      <a:headEnd type="none" w="med" len="med"/>
                      <a:tailEnd type="none" w="med" len="med"/>
                    </a:lnL>
                    <a:lnR w="1905" cap="flat" cmpd="sng">
                      <a:solidFill>
                        <a:srgbClr val="DFDFDF"/>
                      </a:solidFill>
                      <a:prstDash val="solid"/>
                      <a:headEnd type="none" w="med" len="med"/>
                      <a:tailEnd type="none" w="med" len="med"/>
                    </a:lnR>
                    <a:lnT w="1905" cap="flat" cmpd="sng">
                      <a:solidFill>
                        <a:srgbClr val="DFDFDF"/>
                      </a:solidFill>
                      <a:prstDash val="solid"/>
                      <a:headEnd type="none" w="med" len="med"/>
                      <a:tailEnd type="none" w="med" len="med"/>
                    </a:lnT>
                    <a:lnB w="1905" cap="flat" cmpd="sng">
                      <a:solidFill>
                        <a:srgbClr val="DFDFDF"/>
                      </a:solidFill>
                      <a:prstDash val="solid"/>
                      <a:headEnd type="none" w="med" len="med"/>
                      <a:tailEnd type="none" w="med" len="med"/>
                    </a:lnB>
                    <a:noFill/>
                  </a:tcPr>
                </a:tc>
              </a:tr>
              <a:tr h="0">
                <a:tc>
                  <a:txBody>
                    <a:bodyPr/>
                    <a:p>
                      <a:pPr marL="0" indent="0" algn="ctr" fontAlgn="base">
                        <a:spcBef>
                          <a:spcPct val="0"/>
                        </a:spcBef>
                        <a:spcAft>
                          <a:spcPct val="0"/>
                        </a:spcAft>
                      </a:pPr>
                      <a:r>
                        <a:rPr sz="1400" b="0" i="0">
                          <a:solidFill>
                            <a:srgbClr val="273239"/>
                          </a:solidFill>
                          <a:latin typeface="Nunito"/>
                          <a:ea typeface="Nunito"/>
                        </a:rPr>
                        <a:t>Every iterator is not a generator</a:t>
                      </a:r>
                      <a:endParaRPr sz="1400" b="0" i="0">
                        <a:solidFill>
                          <a:srgbClr val="273239"/>
                        </a:solidFill>
                        <a:latin typeface="Nunito"/>
                        <a:ea typeface="Nunito"/>
                      </a:endParaRPr>
                    </a:p>
                  </a:txBody>
                  <a:tcPr marL="63817" marR="63817" marT="89217" marB="89217" anchor="ctr" anchorCtr="0">
                    <a:lnL w="1905" cap="flat" cmpd="sng">
                      <a:solidFill>
                        <a:srgbClr val="DFDFDF"/>
                      </a:solidFill>
                      <a:prstDash val="solid"/>
                      <a:headEnd type="none" w="med" len="med"/>
                      <a:tailEnd type="none" w="med" len="med"/>
                    </a:lnL>
                    <a:lnR w="1905" cap="flat" cmpd="sng">
                      <a:solidFill>
                        <a:srgbClr val="DFDFDF"/>
                      </a:solidFill>
                      <a:prstDash val="solid"/>
                      <a:headEnd type="none" w="med" len="med"/>
                      <a:tailEnd type="none" w="med" len="med"/>
                    </a:lnR>
                    <a:lnT w="1905" cap="flat" cmpd="sng">
                      <a:solidFill>
                        <a:srgbClr val="DFDFDF"/>
                      </a:solidFill>
                      <a:prstDash val="solid"/>
                      <a:headEnd type="none" w="med" len="med"/>
                      <a:tailEnd type="none" w="med" len="med"/>
                    </a:lnT>
                    <a:lnB w="1905" cap="flat" cmpd="sng">
                      <a:solidFill>
                        <a:srgbClr val="DFDFDF"/>
                      </a:solidFill>
                      <a:prstDash val="solid"/>
                      <a:headEnd type="none" w="med" len="med"/>
                      <a:tailEnd type="none" w="med" len="med"/>
                    </a:lnB>
                    <a:noFill/>
                  </a:tcPr>
                </a:tc>
                <a:tc>
                  <a:txBody>
                    <a:bodyPr/>
                    <a:p>
                      <a:pPr marL="0" indent="0" algn="ctr" fontAlgn="base">
                        <a:spcBef>
                          <a:spcPct val="0"/>
                        </a:spcBef>
                        <a:spcAft>
                          <a:spcPct val="0"/>
                        </a:spcAft>
                      </a:pPr>
                      <a:r>
                        <a:rPr sz="1400" b="0" i="0">
                          <a:solidFill>
                            <a:srgbClr val="273239"/>
                          </a:solidFill>
                          <a:latin typeface="Nunito"/>
                          <a:ea typeface="Nunito"/>
                        </a:rPr>
                        <a:t>Every generator is an iterator</a:t>
                      </a:r>
                      <a:endParaRPr sz="1400" b="0" i="0">
                        <a:solidFill>
                          <a:srgbClr val="273239"/>
                        </a:solidFill>
                        <a:latin typeface="Nunito"/>
                        <a:ea typeface="Nunito"/>
                      </a:endParaRPr>
                    </a:p>
                  </a:txBody>
                  <a:tcPr marL="63817" marR="63817" marT="89217" marB="89217" anchor="ctr" anchorCtr="0">
                    <a:lnL w="1905" cap="flat" cmpd="sng">
                      <a:solidFill>
                        <a:srgbClr val="DFDFDF"/>
                      </a:solidFill>
                      <a:prstDash val="solid"/>
                      <a:headEnd type="none" w="med" len="med"/>
                      <a:tailEnd type="none" w="med" len="med"/>
                    </a:lnL>
                    <a:lnR w="1905" cap="flat" cmpd="sng">
                      <a:solidFill>
                        <a:srgbClr val="DFDFDF"/>
                      </a:solidFill>
                      <a:prstDash val="solid"/>
                      <a:headEnd type="none" w="med" len="med"/>
                      <a:tailEnd type="none" w="med" len="med"/>
                    </a:lnR>
                    <a:lnT w="1905" cap="flat" cmpd="sng">
                      <a:solidFill>
                        <a:srgbClr val="DFDFDF"/>
                      </a:solidFill>
                      <a:prstDash val="solid"/>
                      <a:headEnd type="none" w="med" len="med"/>
                      <a:tailEnd type="none" w="med" len="med"/>
                    </a:lnT>
                    <a:lnB w="1905" cap="flat" cmpd="sng">
                      <a:solidFill>
                        <a:srgbClr val="DFDFDF"/>
                      </a:solidFill>
                      <a:prstDash val="solid"/>
                      <a:headEnd type="none" w="med" len="med"/>
                      <a:tailEnd type="none" w="med" len="med"/>
                    </a:lnB>
                    <a:noFill/>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0"/>
            <a:ext cx="4064000" cy="521970"/>
          </a:xfrm>
          <a:prstGeom prst="rect">
            <a:avLst/>
          </a:prstGeom>
          <a:noFill/>
        </p:spPr>
        <p:txBody>
          <a:bodyPr wrap="square" rtlCol="0">
            <a:spAutoFit/>
          </a:bodyPr>
          <a:p>
            <a:r>
              <a:rPr lang="en-US" sz="2800" b="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TUPLE</a:t>
            </a:r>
            <a:endParaRPr lang="en-US" sz="2800" b="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 name="Text Box 2"/>
          <p:cNvSpPr txBox="1"/>
          <p:nvPr/>
        </p:nvSpPr>
        <p:spPr>
          <a:xfrm>
            <a:off x="262890" y="416560"/>
            <a:ext cx="4254500" cy="6318250"/>
          </a:xfrm>
          <a:prstGeom prst="rect">
            <a:avLst/>
          </a:prstGeom>
        </p:spPr>
        <p:txBody>
          <a:bodyPr wrap="square">
            <a:spAutoFit/>
          </a:bodyPr>
          <a:p>
            <a:pPr>
              <a:spcAft>
                <a:spcPct val="60000"/>
              </a:spcAft>
            </a:pPr>
            <a:r>
              <a:rPr sz="1200" b="1"/>
              <a:t>🐍 Slide 1: Introduction to Python Tuples</a:t>
            </a:r>
            <a:endParaRPr sz="1200" b="1"/>
          </a:p>
          <a:p>
            <a:pPr>
              <a:buFont typeface="Arial" panose="020B0604020202020204"/>
              <a:buChar char="•"/>
            </a:pPr>
            <a:r>
              <a:rPr sz="800"/>
              <a:t>A tuple is similar to a list.</a:t>
            </a:r>
            <a:endParaRPr sz="800"/>
          </a:p>
          <a:p>
            <a:pPr>
              <a:buFont typeface="Arial" panose="020B0604020202020204"/>
              <a:buChar char="•"/>
            </a:pPr>
            <a:endParaRPr sz="800"/>
          </a:p>
          <a:p>
            <a:pPr>
              <a:buFont typeface="Arial" panose="020B0604020202020204"/>
              <a:buChar char="•"/>
            </a:pPr>
            <a:r>
              <a:rPr sz="800"/>
              <a:t>Major Difference: Tuples are immutable (cannot be changed after creation).</a:t>
            </a:r>
            <a:endParaRPr sz="800"/>
          </a:p>
          <a:p>
            <a:pPr>
              <a:buFont typeface="Arial" panose="020B0604020202020204"/>
              <a:buChar char="•"/>
            </a:pPr>
            <a:endParaRPr sz="800"/>
          </a:p>
          <a:p>
            <a:pPr>
              <a:buFont typeface="Arial" panose="020B0604020202020204"/>
              <a:buChar char="•"/>
            </a:pPr>
            <a:r>
              <a:rPr sz="800"/>
              <a:t>Defined using parentheses ().</a:t>
            </a:r>
            <a:endParaRPr sz="800"/>
          </a:p>
          <a:p>
            <a:r>
              <a:rPr sz="800"/>
              <a:t>numbers = (1, 2, -5)
print(numbers)
</a:t>
            </a:r>
            <a:endParaRPr sz="800"/>
          </a:p>
          <a:p>
            <a:pPr>
              <a:spcAft>
                <a:spcPct val="60000"/>
              </a:spcAft>
            </a:pPr>
            <a:r>
              <a:rPr sz="1200" b="1"/>
              <a:t>🛠️ Slide 2: Creating Tuples</a:t>
            </a:r>
            <a:endParaRPr sz="1200" b="1"/>
          </a:p>
          <a:p>
            <a:pPr>
              <a:buFont typeface="Arial" panose="020B0604020202020204"/>
              <a:buChar char="•"/>
            </a:pPr>
            <a:r>
              <a:rPr sz="800"/>
              <a:t>With parentheses:</a:t>
            </a:r>
            <a:endParaRPr sz="800"/>
          </a:p>
          <a:p>
            <a:r>
              <a:rPr sz="800"/>
              <a:t>tup = ('a', 'b', 'c')</a:t>
            </a:r>
            <a:endParaRPr sz="800"/>
          </a:p>
          <a:p>
            <a:endParaRPr sz="800"/>
          </a:p>
          <a:p>
            <a:pPr>
              <a:buFont typeface="Arial" panose="020B0604020202020204"/>
              <a:buChar char="•"/>
            </a:pPr>
            <a:r>
              <a:rPr sz="800"/>
              <a:t>Using tuple() constructor:</a:t>
            </a:r>
            <a:endParaRPr sz="800"/>
          </a:p>
          <a:p>
            <a:r>
              <a:rPr sz="800"/>
              <a:t>names = tuple(('Jack', 'Maria', 'David'))
</a:t>
            </a:r>
            <a:endParaRPr sz="800"/>
          </a:p>
          <a:p>
            <a:pPr>
              <a:buFont typeface="Arial" panose="020B0604020202020204"/>
              <a:buChar char="•"/>
            </a:pPr>
            <a:r>
              <a:rPr sz="800"/>
              <a:t>✅ Tuples can contain mixed data types and nested structures.</a:t>
            </a:r>
            <a:endParaRPr sz="800"/>
          </a:p>
          <a:p>
            <a:pPr>
              <a:spcAft>
                <a:spcPct val="60000"/>
              </a:spcAft>
            </a:pPr>
            <a:r>
              <a:rPr sz="1200" b="1"/>
              <a:t>📌 Slide 3: Tuple Characteristics</a:t>
            </a:r>
            <a:endParaRPr sz="1200" b="1"/>
          </a:p>
          <a:p>
            <a:pPr>
              <a:buFont typeface="Arial" panose="020B0604020202020204"/>
              <a:buChar char="•"/>
            </a:pPr>
            <a:r>
              <a:rPr sz="800"/>
              <a:t>✅ Ordered – Maintains item order</a:t>
            </a:r>
            <a:endParaRPr sz="800"/>
          </a:p>
          <a:p>
            <a:pPr>
              <a:buFont typeface="Arial" panose="020B0604020202020204"/>
              <a:buChar char="•"/>
            </a:pPr>
            <a:r>
              <a:rPr sz="800"/>
              <a:t>❌ Immutable – Cannot be changed after creation</a:t>
            </a:r>
            <a:endParaRPr sz="800"/>
          </a:p>
          <a:p>
            <a:pPr>
              <a:buFont typeface="Arial" panose="020B0604020202020204"/>
              <a:buChar char="•"/>
            </a:pPr>
            <a:r>
              <a:rPr sz="800"/>
              <a:t>✅ Allows Duplicates</a:t>
            </a:r>
            <a:endParaRPr sz="800"/>
          </a:p>
          <a:p>
            <a:pPr>
              <a:buFont typeface="Arial" panose="020B0604020202020204"/>
              <a:buChar char="•"/>
            </a:pPr>
            <a:r>
              <a:rPr sz="800"/>
              <a:t>✅ Supports nested tuples</a:t>
            </a:r>
            <a:endParaRPr sz="800"/>
          </a:p>
          <a:p>
            <a:pPr>
              <a:buFont typeface="Arial" panose="020B0604020202020204"/>
              <a:buChar char="•"/>
            </a:pPr>
            <a:r>
              <a:rPr sz="800"/>
              <a:t>Example:</a:t>
            </a:r>
            <a:endParaRPr sz="800"/>
          </a:p>
          <a:p>
            <a:r>
              <a:rPr sz="800"/>
              <a:t>python</a:t>
            </a:r>
            <a:endParaRPr sz="800"/>
          </a:p>
          <a:p>
            <a:r>
              <a:rPr sz="800"/>
              <a:t>CopyEdit</a:t>
            </a:r>
            <a:endParaRPr sz="800"/>
          </a:p>
          <a:p>
            <a:r>
              <a:rPr sz="800"/>
              <a:t>tup = ('John', 25, ('CS', 90))
</a:t>
            </a:r>
            <a:endParaRPr sz="800"/>
          </a:p>
          <a:p>
            <a:pPr>
              <a:spcAft>
                <a:spcPct val="60000"/>
              </a:spcAft>
            </a:pPr>
            <a:r>
              <a:rPr sz="1200" b="1"/>
              <a:t>🔍 Slide 4: Accessing Tuple Elements</a:t>
            </a:r>
            <a:endParaRPr sz="1200" b="1"/>
          </a:p>
          <a:p>
            <a:pPr>
              <a:buFont typeface="Arial" panose="020B0604020202020204"/>
              <a:buChar char="•"/>
            </a:pPr>
            <a:r>
              <a:rPr sz="800"/>
              <a:t>Access using indexing:</a:t>
            </a:r>
            <a:endParaRPr sz="800"/>
          </a:p>
          <a:p>
            <a:r>
              <a:rPr sz="800"/>
              <a:t>languages = ('Python', 'Swift', 'C++')
print(languages[0])    # Python
print(languages[2])    # C++</a:t>
            </a:r>
            <a:endParaRPr sz="800"/>
          </a:p>
          <a:p>
            <a:pPr>
              <a:buFont typeface="Arial" panose="020B0604020202020204"/>
              <a:buChar char="•"/>
            </a:pPr>
            <a:r>
              <a:rPr sz="800"/>
              <a:t>Index starts from 0</a:t>
            </a:r>
            <a:endParaRPr sz="800"/>
          </a:p>
          <a:p>
            <a:pPr>
              <a:buFont typeface="Arial" panose="020B0604020202020204"/>
              <a:buChar char="•"/>
            </a:pPr>
            <a:endParaRPr sz="800"/>
          </a:p>
          <a:p>
            <a:pPr>
              <a:spcAft>
                <a:spcPct val="60000"/>
              </a:spcAft>
            </a:pPr>
            <a:r>
              <a:rPr sz="1200" b="1"/>
              <a:t>🚫 Slide 5: Immutability in Tuples</a:t>
            </a:r>
            <a:endParaRPr sz="1200" b="1"/>
          </a:p>
          <a:p>
            <a:pPr>
              <a:buFont typeface="Arial" panose="020B0604020202020204"/>
              <a:buChar char="•"/>
            </a:pPr>
            <a:r>
              <a:rPr sz="800"/>
              <a:t>Tuples cannot be changed.</a:t>
            </a:r>
            <a:endParaRPr sz="800"/>
          </a:p>
          <a:p>
            <a:r>
              <a:rPr sz="800"/>
              <a:t>cars = ('BMW', 'Tesla')
cars[0] = 'Nissan'  # ❌ Error
</a:t>
            </a:r>
            <a:endParaRPr sz="800"/>
          </a:p>
          <a:p>
            <a:pPr>
              <a:buFont typeface="Arial" panose="020B0604020202020204"/>
              <a:buChar char="•"/>
            </a:pPr>
            <a:r>
              <a:rPr sz="800"/>
              <a:t>You cannot:</a:t>
            </a:r>
            <a:endParaRPr sz="800"/>
          </a:p>
          <a:p>
            <a:pPr lvl="1">
              <a:buFont typeface="Arial" panose="020B0604020202020204"/>
              <a:buChar char="◦"/>
            </a:pPr>
            <a:r>
              <a:rPr sz="800"/>
              <a:t>Add items</a:t>
            </a:r>
            <a:endParaRPr sz="800"/>
          </a:p>
          <a:p>
            <a:pPr lvl="1">
              <a:buFont typeface="Arial" panose="020B0604020202020204"/>
              <a:buChar char="◦"/>
            </a:pPr>
            <a:r>
              <a:rPr sz="800"/>
              <a:t>Change items</a:t>
            </a:r>
            <a:endParaRPr sz="800"/>
          </a:p>
          <a:p>
            <a:pPr lvl="1">
              <a:buFont typeface="Arial" panose="020B0604020202020204"/>
              <a:buChar char="◦"/>
            </a:pPr>
            <a:r>
              <a:rPr sz="800"/>
              <a:t>Delete individual items (only entire tuple)</a:t>
            </a:r>
            <a:endParaRPr sz="800"/>
          </a:p>
        </p:txBody>
      </p:sp>
      <p:sp>
        <p:nvSpPr>
          <p:cNvPr id="4" name="Text Box 3"/>
          <p:cNvSpPr txBox="1"/>
          <p:nvPr/>
        </p:nvSpPr>
        <p:spPr>
          <a:xfrm>
            <a:off x="4064000" y="-12065"/>
            <a:ext cx="5262245" cy="6470015"/>
          </a:xfrm>
          <a:prstGeom prst="rect">
            <a:avLst/>
          </a:prstGeom>
        </p:spPr>
        <p:txBody>
          <a:bodyPr wrap="square">
            <a:spAutoFit/>
          </a:bodyPr>
          <a:p>
            <a:pPr>
              <a:spcAft>
                <a:spcPct val="60000"/>
              </a:spcAft>
            </a:pPr>
            <a:r>
              <a:rPr sz="1400" b="1"/>
              <a:t>Slide 6: Tuple Length and Iteration</a:t>
            </a:r>
            <a:endParaRPr sz="1400" b="1"/>
          </a:p>
          <a:p>
            <a:pPr>
              <a:buFont typeface="Arial" panose="020B0604020202020204"/>
              <a:buChar char="•"/>
            </a:pPr>
            <a:r>
              <a:rPr sz="900"/>
              <a:t>Get length using len():</a:t>
            </a:r>
            <a:endParaRPr sz="900"/>
          </a:p>
          <a:p>
            <a:r>
              <a:rPr sz="900"/>
              <a:t>len(('BMW', 'Ford'))  # Output: 2
</a:t>
            </a:r>
            <a:endParaRPr sz="900"/>
          </a:p>
          <a:p>
            <a:pPr>
              <a:buFont typeface="Arial" panose="020B0604020202020204"/>
              <a:buChar char="•"/>
            </a:pPr>
            <a:r>
              <a:rPr sz="900"/>
              <a:t>Loop through tuple:</a:t>
            </a:r>
            <a:endParaRPr sz="900"/>
          </a:p>
          <a:p>
            <a:r>
              <a:rPr sz="900"/>
              <a:t>for item in fruits:
    print(item)
</a:t>
            </a:r>
            <a:endParaRPr sz="900"/>
          </a:p>
          <a:p>
            <a:pPr>
              <a:spcAft>
                <a:spcPct val="60000"/>
              </a:spcAft>
            </a:pPr>
            <a:r>
              <a:rPr sz="1400" b="1"/>
              <a:t>🔎 Slide 7: Tuple with One Item</a:t>
            </a:r>
            <a:endParaRPr sz="1400" b="1"/>
          </a:p>
          <a:p>
            <a:pPr>
              <a:buFont typeface="Arial" panose="020B0604020202020204"/>
              <a:buChar char="•"/>
            </a:pPr>
            <a:r>
              <a:rPr sz="900"/>
              <a:t>Use a comma after the item:</a:t>
            </a:r>
            <a:endParaRPr sz="900"/>
          </a:p>
          <a:p>
            <a:r>
              <a:rPr sz="900"/>
              <a:t>single = ('hello',)
print(type(single))  # tuple
</a:t>
            </a:r>
            <a:endParaRPr sz="900"/>
          </a:p>
          <a:p>
            <a:pPr>
              <a:buFont typeface="Arial" panose="020B0604020202020204"/>
              <a:buChar char="•"/>
            </a:pPr>
            <a:r>
              <a:rPr sz="900"/>
              <a:t>Without comma:</a:t>
            </a:r>
            <a:endParaRPr sz="900"/>
          </a:p>
          <a:p>
            <a:r>
              <a:rPr sz="900"/>
              <a:t>python</a:t>
            </a:r>
            <a:endParaRPr sz="900"/>
          </a:p>
          <a:p>
            <a:r>
              <a:rPr sz="900"/>
              <a:t>CopyEdit</a:t>
            </a:r>
            <a:endParaRPr sz="900"/>
          </a:p>
          <a:p>
            <a:r>
              <a:rPr sz="900"/>
              <a:t>not_tuple = ('hello')  # type: str
</a:t>
            </a:r>
            <a:endParaRPr sz="900"/>
          </a:p>
          <a:p>
            <a:pPr>
              <a:spcAft>
                <a:spcPct val="60000"/>
              </a:spcAft>
            </a:pPr>
            <a:r>
              <a:rPr sz="1400" b="1"/>
              <a:t>✅ Slide 8: Check Existence of Item</a:t>
            </a:r>
            <a:endParaRPr sz="1400" b="1"/>
          </a:p>
          <a:p>
            <a:pPr>
              <a:buFont typeface="Arial" panose="020B0604020202020204"/>
              <a:buChar char="•"/>
            </a:pPr>
            <a:r>
              <a:rPr sz="900"/>
              <a:t>Use in keyword:</a:t>
            </a:r>
            <a:endParaRPr sz="900"/>
          </a:p>
          <a:p>
            <a:r>
              <a:rPr sz="900"/>
              <a:t>fruits = ('apple', 'banana')
print('banana'in fruits)  # True
</a:t>
            </a:r>
            <a:endParaRPr sz="900"/>
          </a:p>
          <a:p>
            <a:pPr>
              <a:spcAft>
                <a:spcPct val="60000"/>
              </a:spcAft>
            </a:pPr>
            <a:r>
              <a:rPr sz="1400" b="1"/>
              <a:t>❌ Slide 9: Deleting a Tuple</a:t>
            </a:r>
            <a:endParaRPr sz="1400" b="1"/>
          </a:p>
          <a:p>
            <a:pPr>
              <a:buFont typeface="Arial" panose="020B0604020202020204"/>
              <a:buChar char="•"/>
            </a:pPr>
            <a:r>
              <a:rPr sz="900"/>
              <a:t>Entire tuple can be deleted:</a:t>
            </a:r>
            <a:endParaRPr sz="900"/>
          </a:p>
          <a:p>
            <a:r>
              <a:rPr sz="900"/>
              <a:t>tup = (1, 2, 3)
del tup
print(tup)  # ❌ Error: tuple not defined
</a:t>
            </a:r>
            <a:endParaRPr sz="900"/>
          </a:p>
          <a:p>
            <a:pPr>
              <a:spcAft>
                <a:spcPct val="60000"/>
              </a:spcAft>
            </a:pPr>
            <a:r>
              <a:rPr sz="1400" b="1"/>
              <a:t>📚 Slide 10: Tuple Use Cases</a:t>
            </a:r>
            <a:endParaRPr sz="1400" b="1"/>
          </a:p>
          <a:p>
            <a:pPr>
              <a:buFont typeface="Arial" panose="020B0604020202020204"/>
              <a:buChar char="•"/>
            </a:pPr>
            <a:r>
              <a:rPr sz="900"/>
              <a:t>Used when:</a:t>
            </a:r>
            <a:endParaRPr sz="900"/>
          </a:p>
          <a:p>
            <a:pPr lvl="1">
              <a:buFont typeface="Arial" panose="020B0604020202020204"/>
              <a:buChar char="◦"/>
            </a:pPr>
            <a:r>
              <a:rPr sz="900"/>
              <a:t>Data should not change</a:t>
            </a:r>
            <a:endParaRPr sz="900"/>
          </a:p>
          <a:p>
            <a:pPr lvl="1">
              <a:buFont typeface="Arial" panose="020B0604020202020204"/>
              <a:buChar char="◦"/>
            </a:pPr>
            <a:r>
              <a:rPr sz="900"/>
              <a:t>Ensuring data integrity</a:t>
            </a:r>
            <a:endParaRPr sz="900"/>
          </a:p>
          <a:p>
            <a:pPr lvl="1">
              <a:buFont typeface="Arial" panose="020B0604020202020204"/>
              <a:buChar char="◦"/>
            </a:pPr>
            <a:r>
              <a:rPr sz="900"/>
              <a:t>Can be used as dictionary keys</a:t>
            </a:r>
            <a:endParaRPr sz="900"/>
          </a:p>
          <a:p>
            <a:pPr lvl="1">
              <a:buFont typeface="Arial" panose="020B0604020202020204"/>
              <a:buChar char="◦"/>
            </a:pPr>
            <a:endParaRPr sz="900"/>
          </a:p>
          <a:p>
            <a:pPr>
              <a:buFont typeface="Arial" panose="020B0604020202020204"/>
              <a:buChar char="•"/>
            </a:pPr>
            <a:r>
              <a:rPr sz="900"/>
              <a:t>Common in:</a:t>
            </a:r>
            <a:endParaRPr sz="900"/>
          </a:p>
          <a:p>
            <a:pPr lvl="1">
              <a:buFont typeface="Arial" panose="020B0604020202020204"/>
              <a:buChar char="◦"/>
            </a:pPr>
            <a:r>
              <a:rPr sz="900"/>
              <a:t>Function return values</a:t>
            </a:r>
            <a:endParaRPr sz="900"/>
          </a:p>
          <a:p>
            <a:pPr lvl="1">
              <a:buFont typeface="Arial" panose="020B0604020202020204"/>
              <a:buChar char="◦"/>
            </a:pPr>
            <a:r>
              <a:rPr sz="900"/>
              <a:t>Unpacking multiple values</a:t>
            </a:r>
            <a:endParaRPr sz="9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02055" y="475615"/>
            <a:ext cx="7433945" cy="5661025"/>
          </a:xfrm>
          <a:prstGeom prst="rect">
            <a:avLst/>
          </a:prstGeom>
        </p:spPr>
        <p:txBody>
          <a:bodyPr wrap="square">
            <a:spAutoFit/>
          </a:bodyPr>
          <a:p>
            <a:pPr>
              <a:spcAft>
                <a:spcPct val="60000"/>
              </a:spcAft>
            </a:pPr>
            <a:r>
              <a:rPr sz="2200" b="1"/>
              <a:t>📐 2. Tuple Practice Questions</a:t>
            </a:r>
            <a:endParaRPr sz="2200" b="1"/>
          </a:p>
          <a:p>
            <a:pPr>
              <a:spcAft>
                <a:spcPct val="60000"/>
              </a:spcAft>
            </a:pPr>
            <a:endParaRPr sz="2200" b="1"/>
          </a:p>
          <a:p>
            <a:pPr>
              <a:buAutoNum type="arabicPeriod"/>
            </a:pPr>
            <a:r>
              <a:rPr sz="1600"/>
              <a:t>📍 Geo Coordinates Lookup:</a:t>
            </a:r>
            <a:endParaRPr sz="1600"/>
          </a:p>
          <a:p>
            <a:r>
              <a:rPr sz="1600"/>
              <a:t> Create a list of tuples storing (city_name, (latitude, longitude)) and find the nearest city given a point.</a:t>
            </a:r>
            <a:endParaRPr sz="1600"/>
          </a:p>
          <a:p>
            <a:endParaRPr sz="1600"/>
          </a:p>
          <a:p>
            <a:pPr>
              <a:buAutoNum type="arabicPeriod"/>
            </a:pPr>
            <a:r>
              <a:rPr sz="1600"/>
              <a:t>💼 Employee Records:</a:t>
            </a:r>
            <a:endParaRPr sz="1600"/>
          </a:p>
          <a:p>
            <a:r>
              <a:rPr sz="1600"/>
              <a:t> Each employee is represented by a tuple (ID, Name, Salary). Write a function to sort by salary.</a:t>
            </a:r>
            <a:endParaRPr sz="1600"/>
          </a:p>
          <a:p>
            <a:endParaRPr sz="1600"/>
          </a:p>
          <a:p>
            <a:pPr>
              <a:buAutoNum type="arabicPeriod"/>
            </a:pPr>
            <a:r>
              <a:rPr sz="1600"/>
              <a:t>🧾 Billing Items:</a:t>
            </a:r>
            <a:endParaRPr sz="1600"/>
          </a:p>
          <a:p>
            <a:r>
              <a:rPr sz="1600"/>
              <a:t> Store purchased items in tuples as (item_name, quantity, price_per_unit) and calculate total bill.</a:t>
            </a:r>
            <a:endParaRPr sz="1600"/>
          </a:p>
          <a:p>
            <a:endParaRPr sz="1600"/>
          </a:p>
          <a:p>
            <a:pPr>
              <a:buAutoNum type="arabicPeriod"/>
            </a:pPr>
            <a:r>
              <a:rPr sz="1600"/>
              <a:t>📚 Library Database:</a:t>
            </a:r>
            <a:endParaRPr sz="1600"/>
          </a:p>
          <a:p>
            <a:r>
              <a:rPr sz="1600"/>
              <a:t> Create a tuple for each book: (title, author, year) and write a function to filter books before 2000.</a:t>
            </a:r>
            <a:endParaRPr sz="1600"/>
          </a:p>
          <a:p>
            <a:endParaRPr sz="1600"/>
          </a:p>
          <a:p>
            <a:pPr>
              <a:buAutoNum type="arabicPeriod"/>
            </a:pPr>
            <a:r>
              <a:rPr sz="1600"/>
              <a:t>🚇 Subway Station Info:</a:t>
            </a:r>
            <a:endParaRPr sz="1600"/>
          </a:p>
          <a:p>
            <a:r>
              <a:rPr sz="1600"/>
              <a:t> Given a list of stations as tuples (station_name, line_number), group stations by line.</a:t>
            </a:r>
            <a:endParaRPr sz="16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56000" y="968058"/>
            <a:ext cx="5080000" cy="4921885"/>
          </a:xfrm>
          <a:prstGeom prst="rect">
            <a:avLst/>
          </a:prstGeom>
        </p:spPr>
        <p:txBody>
          <a:bodyPr>
            <a:spAutoFit/>
          </a:bodyPr>
          <a:p>
            <a:pPr>
              <a:spcAft>
                <a:spcPct val="60000"/>
              </a:spcAft>
            </a:pPr>
            <a:r>
              <a:rPr sz="2200" b="1"/>
              <a:t>📐 Tuple – Interview Questions</a:t>
            </a:r>
            <a:endParaRPr sz="2200" b="1"/>
          </a:p>
          <a:p>
            <a:pPr>
              <a:spcAft>
                <a:spcPct val="60000"/>
              </a:spcAft>
            </a:pPr>
            <a:endParaRPr sz="2200" b="1"/>
          </a:p>
          <a:p>
            <a:pPr>
              <a:buAutoNum type="arabicPeriod"/>
            </a:pPr>
            <a:r>
              <a:rPr sz="1600"/>
              <a:t>❓ Why are tuples immutable and how is this beneficial in Python?</a:t>
            </a:r>
            <a:endParaRPr sz="1600"/>
          </a:p>
          <a:p>
            <a:pPr>
              <a:buAutoNum type="arabicPeriod"/>
            </a:pPr>
            <a:endParaRPr sz="1600"/>
          </a:p>
          <a:p>
            <a:pPr>
              <a:buAutoNum type="arabicPeriod"/>
            </a:pPr>
            <a:r>
              <a:rPr sz="1600"/>
              <a:t>❓ When would you use a tuple instead of a list?</a:t>
            </a:r>
            <a:endParaRPr sz="1600"/>
          </a:p>
          <a:p>
            <a:pPr>
              <a:buAutoNum type="arabicPeriod"/>
            </a:pPr>
            <a:endParaRPr sz="1600"/>
          </a:p>
          <a:p>
            <a:pPr>
              <a:buAutoNum type="arabicPeriod"/>
            </a:pPr>
            <a:r>
              <a:rPr sz="1600"/>
              <a:t>❓ Can a tuple contain mutable objects like lists? What happens then?</a:t>
            </a:r>
            <a:endParaRPr sz="1600"/>
          </a:p>
          <a:p>
            <a:pPr>
              <a:buAutoNum type="arabicPeriod"/>
            </a:pPr>
            <a:endParaRPr sz="1600"/>
          </a:p>
          <a:p>
            <a:pPr>
              <a:buAutoNum type="arabicPeriod"/>
            </a:pPr>
            <a:r>
              <a:rPr sz="1600"/>
              <a:t>❓ What is the performance difference between list and tuple?</a:t>
            </a:r>
            <a:endParaRPr sz="1600"/>
          </a:p>
          <a:p>
            <a:pPr>
              <a:buAutoNum type="arabicPeriod"/>
            </a:pPr>
            <a:endParaRPr sz="1600"/>
          </a:p>
          <a:p>
            <a:pPr>
              <a:buAutoNum type="arabicPeriod"/>
            </a:pPr>
            <a:r>
              <a:rPr sz="1600"/>
              <a:t>❓ How can a tuple be used as a key in a dictionary?</a:t>
            </a:r>
            <a:endParaRPr sz="1600"/>
          </a:p>
          <a:p>
            <a:pPr>
              <a:buAutoNum type="arabicPeriod"/>
            </a:pPr>
            <a:endParaRPr sz="1600"/>
          </a:p>
          <a:p>
            <a:pPr>
              <a:buAutoNum type="arabicPeriod"/>
            </a:pPr>
            <a:r>
              <a:rPr sz="1600"/>
              <a:t>❓ How do you unpack tuples in Python? Can you use the * operator?</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216650" y="9525"/>
            <a:ext cx="4064000" cy="460375"/>
          </a:xfrm>
          <a:prstGeom prst="rect">
            <a:avLst/>
          </a:prstGeom>
          <a:noFill/>
        </p:spPr>
        <p:txBody>
          <a:bodyPr wrap="square" rtlCol="0">
            <a:spAutoFit/>
          </a:bodyPr>
          <a:p>
            <a:r>
              <a:rPr lang="en-IN" altLang="en-US" sz="2400" b="1">
                <a:solidFill>
                  <a:srgbClr val="FF0000"/>
                </a:solidFill>
                <a:effectLst>
                  <a:outerShdw blurRad="38100" dist="38100" dir="2700000" algn="tl">
                    <a:srgbClr val="000000">
                      <a:alpha val="43137"/>
                    </a:srgbClr>
                  </a:outerShdw>
                </a:effectLst>
              </a:rPr>
              <a:t> OS Module in python for cmd</a:t>
            </a:r>
            <a:endParaRPr lang="en-IN" altLang="en-US" sz="2400" b="1">
              <a:solidFill>
                <a:srgbClr val="FF0000"/>
              </a:solidFill>
              <a:effectLst>
                <a:outerShdw blurRad="38100" dist="38100" dir="2700000" algn="tl">
                  <a:srgbClr val="000000">
                    <a:alpha val="43137"/>
                  </a:srgbClr>
                </a:outerShdw>
              </a:effectLst>
            </a:endParaRPr>
          </a:p>
        </p:txBody>
      </p:sp>
      <p:sp>
        <p:nvSpPr>
          <p:cNvPr id="3" name="Text Box 2"/>
          <p:cNvSpPr txBox="1"/>
          <p:nvPr/>
        </p:nvSpPr>
        <p:spPr>
          <a:xfrm>
            <a:off x="952500" y="114300"/>
            <a:ext cx="4064000" cy="521970"/>
          </a:xfrm>
          <a:prstGeom prst="rect">
            <a:avLst/>
          </a:prstGeom>
          <a:noFill/>
        </p:spPr>
        <p:txBody>
          <a:bodyPr wrap="square" rtlCol="0">
            <a:spAutoFit/>
          </a:bodyPr>
          <a:p>
            <a:r>
              <a:rPr lang="en-IN" altLang="en-US" sz="2800" b="1">
                <a:solidFill>
                  <a:srgbClr val="FF0000"/>
                </a:solidFill>
                <a:effectLst>
                  <a:outerShdw blurRad="38100" dist="38100" dir="2700000" algn="tl">
                    <a:srgbClr val="000000">
                      <a:alpha val="43137"/>
                    </a:srgbClr>
                  </a:outerShdw>
                </a:effectLst>
              </a:rPr>
              <a:t>Common cmd commands</a:t>
            </a:r>
            <a:endParaRPr lang="en-IN" altLang="en-US" sz="2800" b="1">
              <a:solidFill>
                <a:srgbClr val="FF0000"/>
              </a:solidFill>
              <a:effectLst>
                <a:outerShdw blurRad="38100" dist="38100" dir="2700000" algn="tl">
                  <a:srgbClr val="000000">
                    <a:alpha val="43137"/>
                  </a:srgbClr>
                </a:outerShdw>
              </a:effectLst>
            </a:endParaRPr>
          </a:p>
        </p:txBody>
      </p:sp>
      <p:sp>
        <p:nvSpPr>
          <p:cNvPr id="4" name="Text Box 3"/>
          <p:cNvSpPr txBox="1"/>
          <p:nvPr/>
        </p:nvSpPr>
        <p:spPr>
          <a:xfrm>
            <a:off x="533400" y="5709920"/>
            <a:ext cx="9969500" cy="368300"/>
          </a:xfrm>
          <a:prstGeom prst="rect">
            <a:avLst/>
          </a:prstGeom>
          <a:noFill/>
        </p:spPr>
        <p:txBody>
          <a:bodyPr wrap="square" rtlCol="0" anchor="t">
            <a:spAutoFit/>
          </a:bodyPr>
          <a:p>
            <a:r>
              <a:rPr lang="en-US" altLang="en-US"/>
              <a:t>https://www.geeksforgeeks.org/most-useful-cmd-commands-in-windows/</a:t>
            </a:r>
            <a:endParaRPr lang="en-US"/>
          </a:p>
        </p:txBody>
      </p:sp>
      <p:sp>
        <p:nvSpPr>
          <p:cNvPr id="5" name="Text Box 4"/>
          <p:cNvSpPr txBox="1"/>
          <p:nvPr/>
        </p:nvSpPr>
        <p:spPr>
          <a:xfrm>
            <a:off x="1282700" y="1103630"/>
            <a:ext cx="4330700" cy="1871345"/>
          </a:xfrm>
          <a:prstGeom prst="rect">
            <a:avLst/>
          </a:prstGeom>
        </p:spPr>
        <p:txBody>
          <a:bodyPr wrap="square">
            <a:spAutoFit/>
          </a:bodyPr>
          <a:p>
            <a:pPr marL="0" indent="0" fontAlgn="base">
              <a:lnSpc>
                <a:spcPts val="1485"/>
              </a:lnSpc>
              <a:spcAft>
                <a:spcPts val="500"/>
              </a:spcAft>
              <a:buFont typeface="Arial" panose="020B0604020202020204"/>
              <a:buChar char="•"/>
            </a:pPr>
            <a:r>
              <a:rPr sz="1600" b="0" i="0">
                <a:solidFill>
                  <a:srgbClr val="333333"/>
                </a:solidFill>
                <a:latin typeface="Geologica"/>
                <a:ea typeface="Geologica"/>
              </a:rPr>
              <a:t>Directory Navigation</a:t>
            </a:r>
            <a:r>
              <a:rPr sz="1600" i="0">
                <a:solidFill>
                  <a:srgbClr val="333333"/>
                </a:solidFill>
                <a:latin typeface="Geologica"/>
                <a:ea typeface="Geologica"/>
              </a:rPr>
              <a:t>:</a:t>
            </a:r>
            <a:endParaRPr sz="1600" i="0">
              <a:solidFill>
                <a:srgbClr val="333333"/>
              </a:solidFill>
              <a:latin typeface="Geologica"/>
              <a:ea typeface="Geologica"/>
            </a:endParaRPr>
          </a:p>
          <a:p>
            <a:pPr marL="0" lvl="1" indent="0" fontAlgn="base">
              <a:lnSpc>
                <a:spcPts val="1485"/>
              </a:lnSpc>
              <a:spcAft>
                <a:spcPts val="500"/>
              </a:spcAft>
              <a:buFont typeface="Arial" panose="020B0604020202020204"/>
              <a:buChar char="◦"/>
            </a:pPr>
            <a:r>
              <a:rPr sz="1600" b="0" i="0">
                <a:solidFill>
                  <a:srgbClr val="333333"/>
                </a:solidFill>
                <a:latin typeface="Geologica"/>
                <a:ea typeface="Geologica"/>
              </a:rPr>
              <a:t>cd / dir / mkdir / rmdir / tree</a:t>
            </a:r>
            <a:r>
              <a:rPr sz="1600" i="0">
                <a:solidFill>
                  <a:srgbClr val="333333"/>
                </a:solidFill>
                <a:latin typeface="Geologica"/>
                <a:ea typeface="Geologica"/>
              </a:rPr>
              <a:t>: Move between folders, list contents, and create/remove directories.</a:t>
            </a:r>
            <a:endParaRPr sz="1600" i="0">
              <a:solidFill>
                <a:srgbClr val="333333"/>
              </a:solidFill>
              <a:latin typeface="Geologica"/>
              <a:ea typeface="Geologica"/>
            </a:endParaRPr>
          </a:p>
          <a:p>
            <a:pPr marL="0" lvl="1" indent="0" fontAlgn="base">
              <a:lnSpc>
                <a:spcPts val="1485"/>
              </a:lnSpc>
              <a:spcAft>
                <a:spcPts val="500"/>
              </a:spcAft>
              <a:buFont typeface="Arial" panose="020B0604020202020204"/>
              <a:buChar char="◦"/>
            </a:pPr>
            <a:endParaRPr sz="1600" i="0">
              <a:solidFill>
                <a:srgbClr val="333333"/>
              </a:solidFill>
              <a:latin typeface="Geologica"/>
              <a:ea typeface="Geologica"/>
            </a:endParaRPr>
          </a:p>
          <a:p>
            <a:pPr marL="0" lvl="1" indent="0" fontAlgn="base">
              <a:lnSpc>
                <a:spcPts val="1485"/>
              </a:lnSpc>
              <a:spcAft>
                <a:spcPts val="500"/>
              </a:spcAft>
              <a:buFont typeface="Arial" panose="020B0604020202020204"/>
              <a:buChar char="◦"/>
            </a:pPr>
            <a:r>
              <a:rPr lang="en-IN" sz="1600" i="0">
                <a:solidFill>
                  <a:srgbClr val="333333"/>
                </a:solidFill>
                <a:latin typeface="Geologica"/>
                <a:ea typeface="Geologica"/>
              </a:rPr>
              <a:t>cls</a:t>
            </a:r>
            <a:endParaRPr lang="en-IN" sz="1600" i="0">
              <a:solidFill>
                <a:srgbClr val="333333"/>
              </a:solidFill>
              <a:latin typeface="Geologica"/>
              <a:ea typeface="Geologica"/>
            </a:endParaRPr>
          </a:p>
          <a:p>
            <a:pPr marL="0" lvl="1" indent="0" fontAlgn="base">
              <a:lnSpc>
                <a:spcPts val="1485"/>
              </a:lnSpc>
              <a:spcAft>
                <a:spcPts val="500"/>
              </a:spcAft>
              <a:buFont typeface="Arial" panose="020B0604020202020204"/>
              <a:buChar char="◦"/>
            </a:pPr>
            <a:r>
              <a:rPr lang="en-US" altLang="en-US" sz="1600" i="0">
                <a:solidFill>
                  <a:srgbClr val="333333"/>
                </a:solidFill>
                <a:latin typeface="Geologica"/>
                <a:ea typeface="Geologica"/>
              </a:rPr>
              <a:t>copy / del / rename / xcopy: Move or remove files and directories.</a:t>
            </a:r>
            <a:endParaRPr lang="en-US" altLang="en-US" sz="1600" i="0">
              <a:solidFill>
                <a:srgbClr val="333333"/>
              </a:solidFill>
              <a:latin typeface="Geologica"/>
              <a:ea typeface="Geologica"/>
            </a:endParaRPr>
          </a:p>
        </p:txBody>
      </p:sp>
      <p:sp>
        <p:nvSpPr>
          <p:cNvPr id="6" name="Text Box 5"/>
          <p:cNvSpPr txBox="1"/>
          <p:nvPr/>
        </p:nvSpPr>
        <p:spPr>
          <a:xfrm>
            <a:off x="5613400" y="1202373"/>
            <a:ext cx="5080000" cy="3462655"/>
          </a:xfrm>
          <a:prstGeom prst="rect">
            <a:avLst/>
          </a:prstGeom>
        </p:spPr>
        <p:txBody>
          <a:bodyPr>
            <a:spAutoFit/>
          </a:bodyPr>
          <a:p>
            <a:pPr marL="0" indent="0" fontAlgn="base">
              <a:lnSpc>
                <a:spcPts val="1485"/>
              </a:lnSpc>
              <a:spcAft>
                <a:spcPts val="500"/>
              </a:spcAft>
              <a:buAutoNum type="arabicPeriod"/>
            </a:pPr>
            <a:r>
              <a:rPr sz="1600" b="0" i="0">
                <a:solidFill>
                  <a:srgbClr val="333333"/>
                </a:solidFill>
                <a:latin typeface="Geologica"/>
                <a:ea typeface="Geologica"/>
              </a:rPr>
              <a:t>cd</a:t>
            </a:r>
            <a:endParaRPr sz="1600" b="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Changes your current directory.</a:t>
            </a:r>
            <a:endParaRPr sz="1600" i="0">
              <a:solidFill>
                <a:srgbClr val="333333"/>
              </a:solidFill>
              <a:latin typeface="Geologica"/>
              <a:ea typeface="Geologica"/>
            </a:endParaRPr>
          </a:p>
          <a:p>
            <a:pPr marL="0" indent="0" fontAlgn="base">
              <a:lnSpc>
                <a:spcPts val="1485"/>
              </a:lnSpc>
              <a:spcAft>
                <a:spcPts val="500"/>
              </a:spcAft>
              <a:buAutoNum type="arabicPeriod"/>
            </a:pPr>
            <a:r>
              <a:rPr sz="1600" b="0" i="0">
                <a:solidFill>
                  <a:srgbClr val="333333"/>
                </a:solidFill>
                <a:latin typeface="Geologica"/>
                <a:ea typeface="Geologica"/>
              </a:rPr>
              <a:t>cd</a:t>
            </a:r>
            <a:r>
              <a:rPr sz="1600" i="0">
                <a:solidFill>
                  <a:srgbClr val="333333"/>
                </a:solidFill>
                <a:latin typeface="Geologica"/>
                <a:ea typeface="Geologica"/>
              </a:rPr>
              <a:t> /</a:t>
            </a:r>
            <a:endParaRPr sz="160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Navigates to the root directory.</a:t>
            </a:r>
            <a:endParaRPr sz="1600" i="0">
              <a:solidFill>
                <a:srgbClr val="333333"/>
              </a:solidFill>
              <a:latin typeface="Geologica"/>
              <a:ea typeface="Geologica"/>
            </a:endParaRPr>
          </a:p>
          <a:p>
            <a:pPr marL="0" indent="0" fontAlgn="base">
              <a:lnSpc>
                <a:spcPts val="1485"/>
              </a:lnSpc>
              <a:spcAft>
                <a:spcPts val="500"/>
              </a:spcAft>
              <a:buAutoNum type="arabicPeriod"/>
            </a:pPr>
            <a:r>
              <a:rPr sz="1600" b="0" i="0">
                <a:solidFill>
                  <a:srgbClr val="333333"/>
                </a:solidFill>
                <a:latin typeface="Geologica"/>
                <a:ea typeface="Geologica"/>
              </a:rPr>
              <a:t>dir</a:t>
            </a:r>
            <a:endParaRPr sz="1600" b="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Displays a list of files and subdirectories in a directory.</a:t>
            </a:r>
            <a:endParaRPr sz="1600" i="0">
              <a:solidFill>
                <a:srgbClr val="333333"/>
              </a:solidFill>
              <a:latin typeface="Geologica"/>
              <a:ea typeface="Geologica"/>
            </a:endParaRPr>
          </a:p>
          <a:p>
            <a:pPr marL="0" indent="0" fontAlgn="base">
              <a:lnSpc>
                <a:spcPts val="1485"/>
              </a:lnSpc>
              <a:spcAft>
                <a:spcPts val="500"/>
              </a:spcAft>
              <a:buAutoNum type="arabicPeriod"/>
            </a:pPr>
            <a:r>
              <a:rPr sz="1600" b="0" i="0">
                <a:solidFill>
                  <a:srgbClr val="333333"/>
                </a:solidFill>
                <a:latin typeface="Geologica"/>
                <a:ea typeface="Geologica"/>
              </a:rPr>
              <a:t>mkdir (or md)</a:t>
            </a:r>
            <a:endParaRPr sz="1600" b="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Creates a new directory.</a:t>
            </a:r>
            <a:endParaRPr sz="1600" i="0">
              <a:solidFill>
                <a:srgbClr val="333333"/>
              </a:solidFill>
              <a:latin typeface="Geologica"/>
              <a:ea typeface="Geologica"/>
            </a:endParaRPr>
          </a:p>
          <a:p>
            <a:pPr marL="0" indent="0" fontAlgn="base">
              <a:lnSpc>
                <a:spcPts val="1485"/>
              </a:lnSpc>
              <a:spcAft>
                <a:spcPts val="500"/>
              </a:spcAft>
              <a:buAutoNum type="arabicPeriod"/>
            </a:pPr>
            <a:r>
              <a:rPr sz="1600" b="0" i="0">
                <a:solidFill>
                  <a:srgbClr val="333333"/>
                </a:solidFill>
                <a:latin typeface="Geologica"/>
                <a:ea typeface="Geologica"/>
              </a:rPr>
              <a:t>rmdir (or rd)</a:t>
            </a:r>
            <a:endParaRPr sz="1600" b="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Removes a directory.</a:t>
            </a:r>
            <a:endParaRPr sz="1600" i="0">
              <a:solidFill>
                <a:srgbClr val="333333"/>
              </a:solidFill>
              <a:latin typeface="Geologica"/>
              <a:ea typeface="Geologica"/>
            </a:endParaRPr>
          </a:p>
          <a:p>
            <a:pPr marL="0" indent="0" fontAlgn="base">
              <a:lnSpc>
                <a:spcPts val="1485"/>
              </a:lnSpc>
              <a:spcAft>
                <a:spcPts val="500"/>
              </a:spcAft>
              <a:buAutoNum type="arabicPeriod"/>
            </a:pPr>
            <a:r>
              <a:rPr sz="1600" b="0" i="0">
                <a:solidFill>
                  <a:srgbClr val="333333"/>
                </a:solidFill>
                <a:latin typeface="Geologica"/>
                <a:ea typeface="Geologica"/>
              </a:rPr>
              <a:t>tree</a:t>
            </a:r>
            <a:endParaRPr sz="1600" b="0" i="0">
              <a:solidFill>
                <a:srgbClr val="333333"/>
              </a:solidFill>
              <a:latin typeface="Geologica"/>
              <a:ea typeface="Geologica"/>
            </a:endParaRPr>
          </a:p>
          <a:p>
            <a:pPr marL="0" indent="0" fontAlgn="base">
              <a:lnSpc>
                <a:spcPts val="1485"/>
              </a:lnSpc>
              <a:spcAft>
                <a:spcPts val="500"/>
              </a:spcAft>
            </a:pPr>
            <a:r>
              <a:rPr sz="1600" i="0">
                <a:solidFill>
                  <a:srgbClr val="333333"/>
                </a:solidFill>
                <a:latin typeface="Geologica"/>
                <a:ea typeface="Geologica"/>
              </a:rPr>
              <a:t>Graphically displays the folder structure of a drive or path.</a:t>
            </a:r>
            <a:endParaRPr sz="1600" i="0">
              <a:solidFill>
                <a:srgbClr val="333333"/>
              </a:solidFill>
              <a:latin typeface="Geologica"/>
              <a:ea typeface="Geologica"/>
            </a:endParaRPr>
          </a:p>
        </p:txBody>
      </p:sp>
      <p:sp>
        <p:nvSpPr>
          <p:cNvPr id="7" name="Text Box 6"/>
          <p:cNvSpPr txBox="1"/>
          <p:nvPr/>
        </p:nvSpPr>
        <p:spPr>
          <a:xfrm>
            <a:off x="1282700" y="3106420"/>
            <a:ext cx="4064000" cy="645160"/>
          </a:xfrm>
          <a:prstGeom prst="rect">
            <a:avLst/>
          </a:prstGeom>
          <a:noFill/>
        </p:spPr>
        <p:txBody>
          <a:bodyPr wrap="square" rtlCol="0">
            <a:spAutoFit/>
          </a:bodyPr>
          <a:p>
            <a:r>
              <a:rPr lang="en-IN" altLang="en-US"/>
              <a:t>. root file </a:t>
            </a:r>
            <a:endParaRPr lang="en-IN" altLang="en-US"/>
          </a:p>
          <a:p>
            <a:r>
              <a:rPr lang="en-IN" altLang="en-US"/>
              <a:t>.. back file</a:t>
            </a:r>
            <a:endParaRPr lang="en-IN" altLang="en-US"/>
          </a:p>
        </p:txBody>
      </p:sp>
      <p:sp>
        <p:nvSpPr>
          <p:cNvPr id="8" name="Text Box 7"/>
          <p:cNvSpPr txBox="1"/>
          <p:nvPr/>
        </p:nvSpPr>
        <p:spPr>
          <a:xfrm>
            <a:off x="6096000" y="469900"/>
            <a:ext cx="6096000" cy="368300"/>
          </a:xfrm>
          <a:prstGeom prst="rect">
            <a:avLst/>
          </a:prstGeom>
          <a:noFill/>
        </p:spPr>
        <p:txBody>
          <a:bodyPr wrap="square" rtlCol="0" anchor="t">
            <a:spAutoFit/>
          </a:bodyPr>
          <a:p>
            <a:r>
              <a:rPr lang="en-US" altLang="en-US"/>
              <a:t>https://www.geeksforgeeks.org/os-module-python-examples/</a:t>
            </a:r>
            <a:endParaRPr lang="en-US"/>
          </a:p>
        </p:txBody>
      </p:sp>
      <p:sp>
        <p:nvSpPr>
          <p:cNvPr id="9" name="Text Box 8"/>
          <p:cNvSpPr txBox="1"/>
          <p:nvPr/>
        </p:nvSpPr>
        <p:spPr>
          <a:xfrm>
            <a:off x="4597400" y="6078220"/>
            <a:ext cx="6096000" cy="368300"/>
          </a:xfrm>
          <a:prstGeom prst="rect">
            <a:avLst/>
          </a:prstGeom>
          <a:noFill/>
        </p:spPr>
        <p:txBody>
          <a:bodyPr wrap="square" rtlCol="0" anchor="t">
            <a:spAutoFit/>
          </a:bodyPr>
          <a:p>
            <a:r>
              <a:rPr lang="en-US" altLang="en-US"/>
              <a:t>https://www.geeksforgeeks.org/python-sys-module/?ref=lbp</a:t>
            </a:r>
            <a:endParaRPr lang="en-US"/>
          </a:p>
        </p:txBody>
      </p:sp>
      <p:sp>
        <p:nvSpPr>
          <p:cNvPr id="10" name="Text Box 9"/>
          <p:cNvSpPr txBox="1"/>
          <p:nvPr/>
        </p:nvSpPr>
        <p:spPr>
          <a:xfrm>
            <a:off x="5613400" y="5140325"/>
            <a:ext cx="6096000" cy="387350"/>
          </a:xfrm>
          <a:prstGeom prst="rect">
            <a:avLst/>
          </a:prstGeom>
          <a:noFill/>
        </p:spPr>
        <p:txBody>
          <a:bodyPr wrap="square" rtlCol="0" anchor="t">
            <a:spAutoFit/>
          </a:bodyPr>
          <a:p>
            <a:pPr defTabSz="266700">
              <a:lnSpc>
                <a:spcPct val="107000"/>
              </a:lnSpc>
              <a:spcAft>
                <a:spcPts val="800"/>
              </a:spcAft>
            </a:pPr>
            <a:r>
              <a:rPr>
                <a:solidFill>
                  <a:srgbClr val="FF0000"/>
                </a:solidFill>
                <a:effectLst>
                  <a:outerShdw blurRad="38100" dist="38100" dir="2700000" algn="tl">
                    <a:srgbClr val="000000">
                      <a:alpha val="43137"/>
                    </a:srgbClr>
                  </a:outerShdw>
                </a:effectLst>
                <a:highlight>
                  <a:srgbClr val="FFFF00"/>
                </a:highlight>
                <a:latin typeface="Calibri" panose="020F0502020204030204"/>
                <a:ea typeface="Calibri" panose="020F0502020204030204"/>
                <a:sym typeface="+mn-ea"/>
              </a:rPr>
              <a:t>Path setup, environment setup</a:t>
            </a:r>
            <a:r>
              <a:rPr lang="en-US">
                <a:solidFill>
                  <a:srgbClr val="FF0000"/>
                </a:solidFill>
                <a:effectLst>
                  <a:outerShdw blurRad="38100" dist="38100" dir="2700000" algn="tl">
                    <a:srgbClr val="000000">
                      <a:alpha val="43137"/>
                    </a:srgbClr>
                  </a:outerShdw>
                </a:effectLst>
                <a:highlight>
                  <a:srgbClr val="FFFF00"/>
                </a:highlight>
                <a:latin typeface="Calibri" panose="020F0502020204030204"/>
                <a:ea typeface="Calibri" panose="020F0502020204030204"/>
                <a:sym typeface="+mn-ea"/>
              </a:rPr>
              <a:t>(optional or later) </a:t>
            </a:r>
            <a:endParaRPr lang="en-US">
              <a:solidFill>
                <a:srgbClr val="FF0000"/>
              </a:solidFill>
              <a:effectLst>
                <a:outerShdw blurRad="38100" dist="38100" dir="2700000" algn="tl">
                  <a:srgbClr val="000000">
                    <a:alpha val="43137"/>
                  </a:srgbClr>
                </a:outerShdw>
              </a:effectLst>
              <a:highlight>
                <a:srgbClr val="FFFF00"/>
              </a:highlight>
              <a:latin typeface="Calibri" panose="020F0502020204030204"/>
              <a:ea typeface="Calibri" panose="020F0502020204030204"/>
              <a:sym typeface="+mn-e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3980" y="69215"/>
            <a:ext cx="3522980" cy="6971665"/>
          </a:xfrm>
          <a:prstGeom prst="rect">
            <a:avLst/>
          </a:prstGeom>
        </p:spPr>
        <p:txBody>
          <a:bodyPr wrap="square">
            <a:spAutoFit/>
          </a:bodyPr>
          <a:p>
            <a:pPr>
              <a:spcAft>
                <a:spcPct val="60000"/>
              </a:spcAft>
            </a:pPr>
            <a:r>
              <a:rPr sz="2000" b="1">
                <a:solidFill>
                  <a:srgbClr val="FF0000"/>
                </a:solidFill>
                <a:effectLst>
                  <a:outerShdw blurRad="38100" dist="38100" dir="2700000" algn="tl">
                    <a:srgbClr val="000000">
                      <a:alpha val="43137"/>
                    </a:srgbClr>
                  </a:outerShdw>
                </a:effectLst>
              </a:rPr>
              <a:t>Introduction to Python Sets</a:t>
            </a:r>
            <a:endParaRPr sz="1600" b="1"/>
          </a:p>
          <a:p>
            <a:pPr>
              <a:buFont typeface="Arial" panose="020B0604020202020204"/>
              <a:buChar char="•"/>
            </a:pPr>
            <a:r>
              <a:rPr sz="1000"/>
              <a:t>A set is an unordered collection of unique elements.</a:t>
            </a:r>
            <a:endParaRPr sz="1000"/>
          </a:p>
          <a:p>
            <a:pPr>
              <a:buFont typeface="Arial" panose="020B0604020202020204"/>
              <a:buChar char="•"/>
            </a:pPr>
            <a:r>
              <a:rPr sz="1000"/>
              <a:t>No duplicates allowed.</a:t>
            </a:r>
            <a:endParaRPr sz="1000"/>
          </a:p>
          <a:p>
            <a:pPr>
              <a:buFont typeface="Arial" panose="020B0604020202020204"/>
              <a:buChar char="•"/>
            </a:pPr>
            <a:r>
              <a:rPr sz="1000"/>
              <a:t>Ideal for storing distinct values, e.g., student IDs, usernames, etc.</a:t>
            </a:r>
            <a:endParaRPr sz="1000"/>
          </a:p>
          <a:p>
            <a:pPr>
              <a:spcAft>
                <a:spcPct val="60000"/>
              </a:spcAft>
            </a:pPr>
            <a:r>
              <a:rPr sz="1600" b="1"/>
              <a:t>🧱 Slide 2: Creating a Python Set</a:t>
            </a:r>
            <a:endParaRPr sz="1600" b="1"/>
          </a:p>
          <a:p>
            <a:r>
              <a:rPr sz="1000"/>
              <a:t>student_id = {112, 114, 116, 118, 115}
vowel_letters = {'a', 'e', 'i', 'o', 'u'}
mixed_set = {'Hello', 101, -2, 'Bye'}
</a:t>
            </a:r>
            <a:endParaRPr sz="1000"/>
          </a:p>
          <a:p>
            <a:r>
              <a:rPr sz="1000"/>
              <a:t>✅ Elements can be of different data types</a:t>
            </a:r>
            <a:endParaRPr sz="1000"/>
          </a:p>
          <a:p>
            <a:r>
              <a:rPr sz="1000"/>
              <a:t> ❌ Elements cannot be mutable like lists or dictionaries</a:t>
            </a:r>
            <a:endParaRPr sz="1000"/>
          </a:p>
          <a:p>
            <a:pPr>
              <a:spcAft>
                <a:spcPct val="60000"/>
              </a:spcAft>
            </a:pPr>
            <a:r>
              <a:rPr sz="1600" b="1"/>
              <a:t>🛑 Slide 3: Creating an Empty Set</a:t>
            </a:r>
            <a:endParaRPr sz="1600" b="1"/>
          </a:p>
          <a:p>
            <a:r>
              <a:rPr sz="1000"/>
              <a:t>empty_set = set()       # ✅ creates a set
empty_dict = {}         # ❌ creates a dictionary
print(type(empty_set))      # &lt;class 'set'&gt;
print(type(empty_dict))     # &lt;class 'dict'&gt;
</a:t>
            </a:r>
            <a:endParaRPr sz="1000"/>
          </a:p>
          <a:p>
            <a:pPr>
              <a:spcAft>
                <a:spcPct val="60000"/>
              </a:spcAft>
            </a:pPr>
            <a:r>
              <a:rPr sz="1600" b="1"/>
              <a:t>🧬 Slide 4: Duplicate Elements are Ignored</a:t>
            </a:r>
            <a:endParaRPr sz="1600" b="1"/>
          </a:p>
          <a:p>
            <a:r>
              <a:rPr sz="1000"/>
              <a:t>numbers = {2, 4, 6, 6, 2, 8}
print(numbers)   # {2, 4, 6, 8}
</a:t>
            </a:r>
            <a:endParaRPr sz="1000"/>
          </a:p>
          <a:p>
            <a:pPr>
              <a:spcAft>
                <a:spcPct val="60000"/>
              </a:spcAft>
            </a:pPr>
            <a:r>
              <a:rPr sz="1600" b="1"/>
              <a:t>➕ Slide 5: Add &amp; Update Items</a:t>
            </a:r>
            <a:endParaRPr sz="1600" b="1"/>
          </a:p>
          <a:p>
            <a:r>
              <a:rPr sz="1000"/>
              <a:t># add single item
numbers = {21, 34}
numbers.add(12)
# add multiple items
companies = {'Lacoste'}
companies.update(['apple', 'google'])
</a:t>
            </a:r>
            <a:endParaRPr sz="1000"/>
          </a:p>
          <a:p>
            <a:r>
              <a:rPr sz="1000"/>
              <a:t>✅ Use add() for one item</a:t>
            </a:r>
            <a:endParaRPr sz="1000"/>
          </a:p>
          <a:p>
            <a:r>
              <a:rPr sz="1000"/>
              <a:t> ✅ Use update() for iterable items</a:t>
            </a:r>
            <a:endParaRPr sz="1000"/>
          </a:p>
        </p:txBody>
      </p:sp>
      <p:sp>
        <p:nvSpPr>
          <p:cNvPr id="6" name="Text Box 5"/>
          <p:cNvSpPr txBox="1"/>
          <p:nvPr/>
        </p:nvSpPr>
        <p:spPr>
          <a:xfrm>
            <a:off x="3720465" y="0"/>
            <a:ext cx="4600575" cy="4716145"/>
          </a:xfrm>
          <a:prstGeom prst="rect">
            <a:avLst/>
          </a:prstGeom>
        </p:spPr>
        <p:txBody>
          <a:bodyPr wrap="square">
            <a:spAutoFit/>
          </a:bodyPr>
          <a:p>
            <a:pPr>
              <a:spcAft>
                <a:spcPct val="60000"/>
              </a:spcAft>
            </a:pPr>
            <a:r>
              <a:rPr sz="2000" b="1"/>
              <a:t>🔄 Slide 6: Remove Elements from Set</a:t>
            </a:r>
            <a:endParaRPr sz="2000" b="1"/>
          </a:p>
          <a:p>
            <a:r>
              <a:rPr sz="1600"/>
              <a:t>languages = {'Swift', 'Java', 'Python'}
languages.discard('Java')    # Removes 'Java' safely
languages.remove('Go')       # ❌ KeyError if not present
</a:t>
            </a:r>
            <a:endParaRPr sz="1600"/>
          </a:p>
          <a:p>
            <a:r>
              <a:rPr sz="1600"/>
              <a:t>🧩 discard() – no error if element not found</a:t>
            </a:r>
            <a:endParaRPr sz="1600"/>
          </a:p>
          <a:p>
            <a:r>
              <a:rPr sz="1600"/>
              <a:t> 🔥 remove() – throws error if element not found</a:t>
            </a:r>
            <a:endParaRPr sz="1600"/>
          </a:p>
          <a:p>
            <a:pPr>
              <a:spcAft>
                <a:spcPct val="60000"/>
              </a:spcAft>
            </a:pPr>
            <a:r>
              <a:rPr sz="2200" b="1"/>
              <a:t>🔁 Slide 7: Loop &amp; Length of Set</a:t>
            </a:r>
            <a:endParaRPr sz="2200" b="1"/>
          </a:p>
          <a:p>
            <a:r>
              <a:rPr sz="1600"/>
              <a:t>for fruit in {"Apple", "Peach", "Mango"}:
    print(fruit)
even_numbers = {2, 4, 6}
print(len(even_numbers))  # Output: 3
</a:t>
            </a:r>
            <a:endParaRPr sz="1600"/>
          </a:p>
          <a:p>
            <a:pPr>
              <a:spcAft>
                <a:spcPct val="60000"/>
              </a:spcAft>
            </a:pPr>
            <a:r>
              <a:rPr sz="2200" b="1"/>
              <a:t>⚙️ Slide 8: Common Set Functions</a:t>
            </a:r>
            <a:endParaRPr sz="2200" b="1"/>
          </a:p>
        </p:txBody>
      </p:sp>
      <p:graphicFrame>
        <p:nvGraphicFramePr>
          <p:cNvPr id="7" name="Table 6"/>
          <p:cNvGraphicFramePr/>
          <p:nvPr>
            <p:custDataLst>
              <p:tags r:id="rId1"/>
            </p:custDataLst>
          </p:nvPr>
        </p:nvGraphicFramePr>
        <p:xfrm>
          <a:off x="3720465" y="4828540"/>
          <a:ext cx="4121150" cy="1508760"/>
        </p:xfrm>
        <a:graphic>
          <a:graphicData uri="http://schemas.openxmlformats.org/drawingml/2006/table">
            <a:tbl>
              <a:tblPr/>
              <a:tblGrid>
                <a:gridCol w="488950"/>
                <a:gridCol w="3632200"/>
              </a:tblGrid>
              <a:tr h="0">
                <a:tc>
                  <a:txBody>
                    <a:bodyPr/>
                    <a:p>
                      <a:r>
                        <a:rPr sz="1100">
                          <a:latin typeface="Arial" panose="020B0604020202020204" pitchFamily="34" charset="0"/>
                          <a:cs typeface="Arial" panose="020B0604020202020204" pitchFamily="34" charset="0"/>
                        </a:rPr>
                        <a:t>Function</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100">
                          <a:latin typeface="Arial" panose="020B0604020202020204" pitchFamily="34" charset="0"/>
                          <a:cs typeface="Arial" panose="020B0604020202020204" pitchFamily="34" charset="0"/>
                        </a:rPr>
                        <a:t>Description</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100">
                          <a:latin typeface="Arial" panose="020B0604020202020204" pitchFamily="34" charset="0"/>
                          <a:cs typeface="Arial" panose="020B0604020202020204" pitchFamily="34" charset="0"/>
                        </a:rPr>
                        <a:t>all()</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100">
                          <a:latin typeface="Arial" panose="020B0604020202020204" pitchFamily="34" charset="0"/>
                          <a:cs typeface="Arial" panose="020B0604020202020204" pitchFamily="34" charset="0"/>
                        </a:rPr>
                        <a:t>True if all items are true or set is empty</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100">
                          <a:latin typeface="Arial" panose="020B0604020202020204" pitchFamily="34" charset="0"/>
                          <a:cs typeface="Arial" panose="020B0604020202020204" pitchFamily="34" charset="0"/>
                        </a:rPr>
                        <a:t>any()</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100">
                          <a:latin typeface="Arial" panose="020B0604020202020204" pitchFamily="34" charset="0"/>
                          <a:cs typeface="Arial" panose="020B0604020202020204" pitchFamily="34" charset="0"/>
                        </a:rPr>
                        <a:t>True if any item is true</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100">
                          <a:latin typeface="Arial" panose="020B0604020202020204" pitchFamily="34" charset="0"/>
                          <a:cs typeface="Arial" panose="020B0604020202020204" pitchFamily="34" charset="0"/>
                        </a:rPr>
                        <a:t>len()</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100">
                          <a:latin typeface="Arial" panose="020B0604020202020204" pitchFamily="34" charset="0"/>
                          <a:cs typeface="Arial" panose="020B0604020202020204" pitchFamily="34" charset="0"/>
                        </a:rPr>
                        <a:t>Number of elements</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100">
                          <a:latin typeface="Arial" panose="020B0604020202020204" pitchFamily="34" charset="0"/>
                          <a:cs typeface="Arial" panose="020B0604020202020204" pitchFamily="34" charset="0"/>
                        </a:rPr>
                        <a:t>max() / </a:t>
                      </a:r>
                      <a:r>
                        <a:rPr sz="1100">
                          <a:latin typeface="Arial" panose="020B0604020202020204" pitchFamily="34" charset="0"/>
                          <a:cs typeface="Arial" panose="020B0604020202020204" pitchFamily="34" charset="0"/>
                        </a:rPr>
                        <a:t>min()</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100">
                          <a:latin typeface="Arial" panose="020B0604020202020204" pitchFamily="34" charset="0"/>
                          <a:cs typeface="Arial" panose="020B0604020202020204" pitchFamily="34" charset="0"/>
                        </a:rPr>
                        <a:t>Max/Min value</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100">
                          <a:latin typeface="Arial" panose="020B0604020202020204" pitchFamily="34" charset="0"/>
                          <a:cs typeface="Arial" panose="020B0604020202020204" pitchFamily="34" charset="0"/>
                        </a:rPr>
                        <a:t>sum()</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100">
                          <a:latin typeface="Arial" panose="020B0604020202020204" pitchFamily="34" charset="0"/>
                          <a:cs typeface="Arial" panose="020B0604020202020204" pitchFamily="34" charset="0"/>
                        </a:rPr>
                        <a:t>Sum of numeric items</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0">
                <a:tc>
                  <a:txBody>
                    <a:bodyPr/>
                    <a:p>
                      <a:r>
                        <a:rPr sz="1100">
                          <a:latin typeface="Arial" panose="020B0604020202020204" pitchFamily="34" charset="0"/>
                          <a:cs typeface="Arial" panose="020B0604020202020204" pitchFamily="34" charset="0"/>
                        </a:rPr>
                        <a:t>sorted()</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r>
                        <a:rPr sz="1100">
                          <a:latin typeface="Arial" panose="020B0604020202020204" pitchFamily="34" charset="0"/>
                          <a:cs typeface="Arial" panose="020B0604020202020204" pitchFamily="34" charset="0"/>
                        </a:rPr>
                        <a:t>Returns a sorted list</a:t>
                      </a:r>
                      <a:r>
                        <a:rPr sz="1100">
                          <a:latin typeface="Arial" panose="020B0604020202020204" pitchFamily="34" charset="0"/>
                          <a:cs typeface="Arial" panose="020B0604020202020204" pitchFamily="34" charset="0"/>
                        </a:rPr>
                        <a:t>, not a set</a:t>
                      </a:r>
                      <a:endParaRPr sz="1100">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bl>
          </a:graphicData>
        </a:graphic>
      </p:graphicFrame>
      <p:sp>
        <p:nvSpPr>
          <p:cNvPr id="8" name="Text Box 7"/>
          <p:cNvSpPr txBox="1"/>
          <p:nvPr/>
        </p:nvSpPr>
        <p:spPr>
          <a:xfrm>
            <a:off x="8321040" y="69215"/>
            <a:ext cx="3871595" cy="6163945"/>
          </a:xfrm>
          <a:prstGeom prst="rect">
            <a:avLst/>
          </a:prstGeom>
        </p:spPr>
        <p:txBody>
          <a:bodyPr wrap="square">
            <a:spAutoFit/>
          </a:bodyPr>
          <a:p>
            <a:r>
              <a:rPr sz="2200" b="1"/>
              <a:t>🔣 Slide 9: Set Operations</a:t>
            </a:r>
            <a:endParaRPr sz="2200" b="1"/>
          </a:p>
          <a:p>
            <a:pPr>
              <a:spcAft>
                <a:spcPct val="60000"/>
              </a:spcAft>
            </a:pPr>
            <a:r>
              <a:rPr sz="1900" b="1"/>
              <a:t>🔗 Union</a:t>
            </a:r>
            <a:endParaRPr sz="1900" b="1"/>
          </a:p>
          <a:p>
            <a:r>
              <a:rPr sz="1600"/>
              <a:t>A | B or A.union(B)</a:t>
            </a:r>
            <a:endParaRPr sz="1600"/>
          </a:p>
          <a:p>
            <a:r>
              <a:rPr sz="1600"/>
              <a:t>Combines all unique elements from both sets</a:t>
            </a:r>
            <a:endParaRPr sz="1600"/>
          </a:p>
          <a:p>
            <a:pPr>
              <a:spcAft>
                <a:spcPct val="60000"/>
              </a:spcAft>
            </a:pPr>
            <a:r>
              <a:rPr sz="1900" b="1"/>
              <a:t>🎯 Intersection</a:t>
            </a:r>
            <a:endParaRPr sz="1900" b="1"/>
          </a:p>
          <a:p>
            <a:r>
              <a:rPr sz="1600"/>
              <a:t>A &amp; B or A.intersection(B)</a:t>
            </a:r>
            <a:endParaRPr sz="1600"/>
          </a:p>
          <a:p>
            <a:r>
              <a:rPr sz="1600"/>
              <a:t>Only common elements</a:t>
            </a:r>
            <a:endParaRPr sz="1600"/>
          </a:p>
          <a:p>
            <a:pPr>
              <a:spcAft>
                <a:spcPct val="60000"/>
              </a:spcAft>
            </a:pPr>
            <a:r>
              <a:rPr sz="1900" b="1"/>
              <a:t>➖ Difference</a:t>
            </a:r>
            <a:endParaRPr sz="1900" b="1"/>
          </a:p>
          <a:p>
            <a:r>
              <a:rPr sz="1600"/>
              <a:t>A - B or A.difference(B)</a:t>
            </a:r>
            <a:endParaRPr sz="1600"/>
          </a:p>
          <a:p>
            <a:r>
              <a:rPr sz="1600"/>
              <a:t>Items in A but not in B</a:t>
            </a:r>
            <a:endParaRPr sz="1600"/>
          </a:p>
          <a:p>
            <a:pPr>
              <a:spcAft>
                <a:spcPct val="60000"/>
              </a:spcAft>
            </a:pPr>
            <a:r>
              <a:rPr sz="1900" b="1"/>
              <a:t>🔁 Symmetric Difference</a:t>
            </a:r>
            <a:endParaRPr sz="1900" b="1"/>
          </a:p>
          <a:p>
            <a:r>
              <a:rPr sz="1600"/>
              <a:t>A ^ B or A.symmetric_difference(B)</a:t>
            </a:r>
            <a:endParaRPr sz="1600"/>
          </a:p>
          <a:p>
            <a:r>
              <a:rPr sz="1600"/>
              <a:t>All items except those common in both</a:t>
            </a:r>
            <a:endParaRPr sz="1600"/>
          </a:p>
          <a:p>
            <a:pPr>
              <a:spcAft>
                <a:spcPct val="60000"/>
              </a:spcAft>
            </a:pPr>
            <a:r>
              <a:rPr sz="2200" b="1"/>
              <a:t>✔Slide 10: Compare Sets</a:t>
            </a:r>
            <a:endParaRPr sz="2200" b="1"/>
          </a:p>
          <a:p>
            <a:r>
              <a:rPr sz="1600"/>
              <a:t>A = {1, 2, 3}
B = {3, 2, 1}
print(A == B)  # True</a:t>
            </a:r>
            <a:endParaRPr sz="1600"/>
          </a:p>
          <a:p>
            <a:r>
              <a:rPr sz="1600"/>
              <a:t>✅ Order doesn’t matter, only elements do</a:t>
            </a:r>
            <a:endParaRPr sz="16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5657215"/>
            <a:ext cx="10789285" cy="368300"/>
          </a:xfrm>
          <a:prstGeom prst="rect">
            <a:avLst/>
          </a:prstGeom>
          <a:noFill/>
        </p:spPr>
        <p:txBody>
          <a:bodyPr wrap="square" rtlCol="0" anchor="t">
            <a:spAutoFit/>
          </a:bodyPr>
          <a:p>
            <a:r>
              <a:rPr lang="en-US" altLang="en-US"/>
              <a:t>https://github.com/pik1989/PythonforDS/blob/main/Sets.ipynb</a:t>
            </a:r>
            <a:endParaRPr lang="en-US"/>
          </a:p>
        </p:txBody>
      </p:sp>
      <p:sp>
        <p:nvSpPr>
          <p:cNvPr id="3" name="Text Box 2"/>
          <p:cNvSpPr txBox="1"/>
          <p:nvPr/>
        </p:nvSpPr>
        <p:spPr>
          <a:xfrm>
            <a:off x="220345" y="77470"/>
            <a:ext cx="8384540" cy="6323330"/>
          </a:xfrm>
          <a:prstGeom prst="rect">
            <a:avLst/>
          </a:prstGeom>
        </p:spPr>
        <p:txBody>
          <a:bodyPr wrap="square">
            <a:spAutoFit/>
          </a:bodyPr>
          <a:p>
            <a:pPr>
              <a:spcAft>
                <a:spcPct val="60000"/>
              </a:spcAft>
            </a:pPr>
            <a:r>
              <a:rPr sz="2200" b="1"/>
              <a:t>🔁 3. Set Practice Questions</a:t>
            </a:r>
            <a:endParaRPr sz="2200" b="1"/>
          </a:p>
          <a:p>
            <a:pPr>
              <a:buAutoNum type="arabicPeriod"/>
            </a:pPr>
            <a:r>
              <a:rPr sz="1600"/>
              <a:t>👥 Unique Users on Website:</a:t>
            </a:r>
            <a:endParaRPr sz="1600"/>
          </a:p>
          <a:p>
            <a:r>
              <a:rPr sz="1600"/>
              <a:t> From a list of user visits, extract the unique user IDs.</a:t>
            </a:r>
            <a:endParaRPr sz="1600"/>
          </a:p>
          <a:p>
            <a:endParaRPr sz="1600"/>
          </a:p>
          <a:p>
            <a:pPr>
              <a:buAutoNum type="arabicPeriod"/>
            </a:pPr>
            <a:r>
              <a:rPr sz="1600"/>
              <a:t>📚 Common Books Between Friends:</a:t>
            </a:r>
            <a:endParaRPr sz="1600"/>
          </a:p>
          <a:p>
            <a:r>
              <a:rPr sz="1600"/>
              <a:t> Given 2 sets of books owned by two friends, find:</a:t>
            </a:r>
            <a:endParaRPr sz="1600"/>
          </a:p>
          <a:p>
            <a:endParaRPr sz="1600"/>
          </a:p>
          <a:p>
            <a:pPr lvl="1">
              <a:buFont typeface="Arial" panose="020B0604020202020204"/>
              <a:buChar char="◦"/>
            </a:pPr>
            <a:r>
              <a:rPr sz="1600"/>
              <a:t>Books they both own</a:t>
            </a:r>
            <a:endParaRPr sz="1600"/>
          </a:p>
          <a:p>
            <a:pPr lvl="1">
              <a:buFont typeface="Arial" panose="020B0604020202020204"/>
              <a:buChar char="◦"/>
            </a:pPr>
            <a:endParaRPr sz="1600"/>
          </a:p>
          <a:p>
            <a:pPr lvl="1">
              <a:buFont typeface="Arial" panose="020B0604020202020204"/>
              <a:buChar char="◦"/>
            </a:pPr>
            <a:r>
              <a:rPr sz="1600"/>
              <a:t>Books only one of them owns</a:t>
            </a:r>
            <a:endParaRPr sz="1600"/>
          </a:p>
          <a:p>
            <a:pPr lvl="1">
              <a:buFont typeface="Arial" panose="020B0604020202020204"/>
              <a:buChar char="◦"/>
            </a:pPr>
            <a:endParaRPr sz="1600"/>
          </a:p>
          <a:p>
            <a:pPr>
              <a:buAutoNum type="arabicPeriod"/>
            </a:pPr>
            <a:r>
              <a:rPr sz="1600"/>
              <a:t>🎯 Target Market Analysis:</a:t>
            </a:r>
            <a:endParaRPr sz="1600"/>
          </a:p>
          <a:p>
            <a:r>
              <a:rPr sz="1600"/>
              <a:t> Given sets of customers who bought "Product A" and "Product B", identify:</a:t>
            </a:r>
            <a:endParaRPr sz="1600"/>
          </a:p>
          <a:p>
            <a:endParaRPr sz="1600"/>
          </a:p>
          <a:p>
            <a:pPr lvl="1">
              <a:buFont typeface="Arial" panose="020B0604020202020204"/>
              <a:buChar char="◦"/>
            </a:pPr>
            <a:r>
              <a:rPr sz="1600"/>
              <a:t>Customers who bought both</a:t>
            </a:r>
            <a:endParaRPr sz="1600"/>
          </a:p>
          <a:p>
            <a:pPr lvl="1">
              <a:buFont typeface="Arial" panose="020B0604020202020204"/>
              <a:buChar char="◦"/>
            </a:pPr>
            <a:endParaRPr sz="1600"/>
          </a:p>
          <a:p>
            <a:pPr lvl="1">
              <a:buFont typeface="Arial" panose="020B0604020202020204"/>
              <a:buChar char="◦"/>
            </a:pPr>
            <a:r>
              <a:rPr sz="1600"/>
              <a:t>Customers who bought only one</a:t>
            </a:r>
            <a:endParaRPr sz="1600"/>
          </a:p>
          <a:p>
            <a:pPr lvl="1">
              <a:buFont typeface="Arial" panose="020B0604020202020204"/>
              <a:buChar char="◦"/>
            </a:pPr>
            <a:endParaRPr sz="1600"/>
          </a:p>
          <a:p>
            <a:pPr>
              <a:buAutoNum type="arabicPeriod"/>
            </a:pPr>
            <a:r>
              <a:rPr sz="1600"/>
              <a:t>🎮 Game Badge Tracker:</a:t>
            </a:r>
            <a:endParaRPr sz="1600"/>
          </a:p>
          <a:p>
            <a:r>
              <a:rPr sz="1600"/>
              <a:t> Store unlocked game achievements using sets and find out which ones are still locked (difference).</a:t>
            </a:r>
            <a:endParaRPr sz="1600"/>
          </a:p>
          <a:p>
            <a:endParaRPr sz="1600"/>
          </a:p>
          <a:p>
            <a:pPr>
              <a:buAutoNum type="arabicPeriod"/>
            </a:pPr>
            <a:r>
              <a:rPr sz="1600"/>
              <a:t>🏫 Class Attendance Tracker:</a:t>
            </a:r>
            <a:endParaRPr sz="1600"/>
          </a:p>
          <a:p>
            <a:r>
              <a:rPr sz="1600"/>
              <a:t> Track students present each day using sets. Find students who attended all days.</a:t>
            </a:r>
            <a:endParaRPr sz="16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861060" y="106045"/>
            <a:ext cx="7774940" cy="5661025"/>
          </a:xfrm>
          <a:prstGeom prst="rect">
            <a:avLst/>
          </a:prstGeom>
        </p:spPr>
        <p:txBody>
          <a:bodyPr wrap="square">
            <a:spAutoFit/>
          </a:bodyPr>
          <a:p>
            <a:pPr>
              <a:spcAft>
                <a:spcPct val="60000"/>
              </a:spcAft>
            </a:pPr>
            <a:r>
              <a:rPr sz="2200" b="1"/>
              <a:t>🧊 4. Frozenset Practice Questions</a:t>
            </a:r>
            <a:endParaRPr sz="2200" b="1"/>
          </a:p>
          <a:p>
            <a:pPr>
              <a:spcAft>
                <a:spcPct val="60000"/>
              </a:spcAft>
            </a:pPr>
            <a:endParaRPr sz="2200" b="1"/>
          </a:p>
          <a:p>
            <a:pPr>
              <a:buAutoNum type="arabicPeriod"/>
            </a:pPr>
            <a:r>
              <a:rPr sz="1600"/>
              <a:t>📁 Immutable Access Rights:</a:t>
            </a:r>
            <a:endParaRPr sz="1600"/>
          </a:p>
          <a:p>
            <a:r>
              <a:rPr sz="1600"/>
              <a:t> Create a frozenset of read-only access permissions and try adding/removing permissions to understand immutability.</a:t>
            </a:r>
            <a:endParaRPr sz="1600"/>
          </a:p>
          <a:p>
            <a:endParaRPr sz="1600"/>
          </a:p>
          <a:p>
            <a:pPr>
              <a:buAutoNum type="arabicPeriod"/>
            </a:pPr>
            <a:r>
              <a:rPr sz="1600"/>
              <a:t>🏢 Department Tags in Reports:</a:t>
            </a:r>
            <a:endParaRPr sz="1600"/>
          </a:p>
          <a:p>
            <a:r>
              <a:rPr sz="1600"/>
              <a:t> Store tags as frozensets for each report and compare them to detect changes in department names across versions.</a:t>
            </a:r>
            <a:endParaRPr sz="1600"/>
          </a:p>
          <a:p>
            <a:endParaRPr sz="1600"/>
          </a:p>
          <a:p>
            <a:pPr>
              <a:buAutoNum type="arabicPeriod"/>
            </a:pPr>
            <a:r>
              <a:rPr sz="1600"/>
              <a:t>🎨 Color Palette Combos:</a:t>
            </a:r>
            <a:endParaRPr sz="1600"/>
          </a:p>
          <a:p>
            <a:r>
              <a:rPr sz="1600"/>
              <a:t> Store color combinations as frozensets. Check if a combination already exists (ignoring order).</a:t>
            </a:r>
            <a:endParaRPr sz="1600"/>
          </a:p>
          <a:p>
            <a:endParaRPr sz="1600"/>
          </a:p>
          <a:p>
            <a:pPr>
              <a:buAutoNum type="arabicPeriod"/>
            </a:pPr>
            <a:r>
              <a:rPr sz="1600"/>
              <a:t>🏷️ Product Attribute Sets:</a:t>
            </a:r>
            <a:endParaRPr sz="1600"/>
          </a:p>
          <a:p>
            <a:r>
              <a:rPr sz="1600"/>
              <a:t> Store product features as frozensets and group products with identical features.</a:t>
            </a:r>
            <a:endParaRPr sz="1600"/>
          </a:p>
          <a:p>
            <a:endParaRPr sz="1600"/>
          </a:p>
          <a:p>
            <a:pPr>
              <a:buAutoNum type="arabicPeriod"/>
            </a:pPr>
            <a:r>
              <a:rPr sz="1600"/>
              <a:t>🧪 Chemical Compound Detection:</a:t>
            </a:r>
            <a:endParaRPr sz="1600"/>
          </a:p>
          <a:p>
            <a:r>
              <a:rPr sz="1600"/>
              <a:t> Use frozensets to store atomic components of chemical compounds. Identify compounds with the same components.</a:t>
            </a:r>
            <a:endParaRPr sz="16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99390" y="553085"/>
            <a:ext cx="5080000" cy="4429760"/>
          </a:xfrm>
          <a:prstGeom prst="rect">
            <a:avLst/>
          </a:prstGeom>
        </p:spPr>
        <p:txBody>
          <a:bodyPr>
            <a:spAutoFit/>
          </a:bodyPr>
          <a:p>
            <a:pPr>
              <a:spcAft>
                <a:spcPct val="60000"/>
              </a:spcAft>
            </a:pPr>
            <a:r>
              <a:rPr sz="2200" b="1"/>
              <a:t>🔁 Set – Interview Questions</a:t>
            </a:r>
            <a:endParaRPr sz="2200" b="1"/>
          </a:p>
          <a:p>
            <a:pPr>
              <a:spcAft>
                <a:spcPct val="60000"/>
              </a:spcAft>
            </a:pPr>
            <a:endParaRPr sz="2200" b="1"/>
          </a:p>
          <a:p>
            <a:pPr>
              <a:buAutoNum type="arabicPeriod"/>
            </a:pPr>
            <a:r>
              <a:rPr sz="1600"/>
              <a:t>❓ What are the advantages of using a set in Python?</a:t>
            </a:r>
            <a:endParaRPr sz="1600"/>
          </a:p>
          <a:p>
            <a:pPr>
              <a:buAutoNum type="arabicPeriod"/>
            </a:pPr>
            <a:endParaRPr sz="1600"/>
          </a:p>
          <a:p>
            <a:pPr>
              <a:buAutoNum type="arabicPeriod"/>
            </a:pPr>
            <a:r>
              <a:rPr sz="1600"/>
              <a:t>❓ How do sets handle duplicate values?</a:t>
            </a:r>
            <a:endParaRPr sz="1600"/>
          </a:p>
          <a:p>
            <a:pPr>
              <a:buAutoNum type="arabicPeriod"/>
            </a:pPr>
            <a:endParaRPr sz="1600"/>
          </a:p>
          <a:p>
            <a:pPr>
              <a:buAutoNum type="arabicPeriod"/>
            </a:pPr>
            <a:r>
              <a:rPr sz="1600"/>
              <a:t>❓ What are common operations on sets? (union, intersection, difference)</a:t>
            </a:r>
            <a:endParaRPr sz="1600"/>
          </a:p>
          <a:p>
            <a:pPr>
              <a:buAutoNum type="arabicPeriod"/>
            </a:pPr>
            <a:endParaRPr sz="1600"/>
          </a:p>
          <a:p>
            <a:pPr>
              <a:buAutoNum type="arabicPeriod"/>
            </a:pPr>
            <a:r>
              <a:rPr sz="1600"/>
              <a:t>❓ How would you find common users between two social networks using sets?</a:t>
            </a:r>
            <a:endParaRPr sz="1600"/>
          </a:p>
          <a:p>
            <a:pPr>
              <a:buAutoNum type="arabicPeriod"/>
            </a:pPr>
            <a:endParaRPr sz="1600"/>
          </a:p>
          <a:p>
            <a:pPr>
              <a:buAutoNum type="arabicPeriod"/>
            </a:pPr>
            <a:r>
              <a:rPr sz="1600"/>
              <a:t>❓ Are sets ordered? Can you index into a set?</a:t>
            </a:r>
            <a:endParaRPr sz="1600"/>
          </a:p>
          <a:p>
            <a:pPr>
              <a:buAutoNum type="arabicPeriod"/>
            </a:pPr>
            <a:endParaRPr sz="1600"/>
          </a:p>
          <a:p>
            <a:pPr>
              <a:buAutoNum type="arabicPeriod"/>
            </a:pPr>
            <a:r>
              <a:rPr sz="1600"/>
              <a:t>❓ What is the time complexity of lookup in a set?</a:t>
            </a:r>
            <a:endParaRPr sz="1600"/>
          </a:p>
        </p:txBody>
      </p:sp>
      <p:sp>
        <p:nvSpPr>
          <p:cNvPr id="3" name="Text Box 2"/>
          <p:cNvSpPr txBox="1"/>
          <p:nvPr/>
        </p:nvSpPr>
        <p:spPr>
          <a:xfrm>
            <a:off x="5621655" y="1119505"/>
            <a:ext cx="5080000" cy="3937000"/>
          </a:xfrm>
          <a:prstGeom prst="rect">
            <a:avLst/>
          </a:prstGeom>
        </p:spPr>
        <p:txBody>
          <a:bodyPr>
            <a:spAutoFit/>
          </a:bodyPr>
          <a:p>
            <a:pPr>
              <a:spcAft>
                <a:spcPct val="60000"/>
              </a:spcAft>
            </a:pPr>
            <a:r>
              <a:rPr sz="2200" b="1"/>
              <a:t>🧊 Frozenset – Interview Questions</a:t>
            </a:r>
            <a:endParaRPr sz="2200" b="1"/>
          </a:p>
          <a:p>
            <a:pPr>
              <a:spcAft>
                <a:spcPct val="60000"/>
              </a:spcAft>
            </a:pPr>
            <a:endParaRPr sz="2200" b="1"/>
          </a:p>
          <a:p>
            <a:pPr>
              <a:buAutoNum type="arabicPeriod"/>
            </a:pPr>
            <a:r>
              <a:rPr sz="1600"/>
              <a:t>❓ What is a frozenset and when would you use it?</a:t>
            </a:r>
            <a:endParaRPr sz="1600"/>
          </a:p>
          <a:p>
            <a:pPr>
              <a:buAutoNum type="arabicPeriod"/>
            </a:pPr>
            <a:endParaRPr sz="1600"/>
          </a:p>
          <a:p>
            <a:pPr>
              <a:buAutoNum type="arabicPeriod"/>
            </a:pPr>
            <a:r>
              <a:rPr sz="1600"/>
              <a:t>❓ How does a frozenset differ from a normal set?</a:t>
            </a:r>
            <a:endParaRPr sz="1600"/>
          </a:p>
          <a:p>
            <a:pPr>
              <a:buAutoNum type="arabicPeriod"/>
            </a:pPr>
            <a:endParaRPr sz="1600"/>
          </a:p>
          <a:p>
            <a:pPr>
              <a:buAutoNum type="arabicPeriod"/>
            </a:pPr>
            <a:r>
              <a:rPr sz="1600"/>
              <a:t>❓ Can frozensets be used as keys in dictionaries? Why or why not?</a:t>
            </a:r>
            <a:endParaRPr sz="1600"/>
          </a:p>
          <a:p>
            <a:pPr>
              <a:buAutoNum type="arabicPeriod"/>
            </a:pPr>
            <a:endParaRPr sz="1600"/>
          </a:p>
          <a:p>
            <a:pPr>
              <a:buAutoNum type="arabicPeriod"/>
            </a:pPr>
            <a:r>
              <a:rPr sz="1600"/>
              <a:t>❓ What operations can and cannot be performed on a frozenset?</a:t>
            </a:r>
            <a:endParaRPr sz="1600"/>
          </a:p>
          <a:p>
            <a:pPr>
              <a:buAutoNum type="arabicPeriod"/>
            </a:pPr>
            <a:endParaRPr sz="1600"/>
          </a:p>
          <a:p>
            <a:pPr>
              <a:buAutoNum type="arabicPeriod"/>
            </a:pPr>
            <a:r>
              <a:rPr sz="1600"/>
              <a:t>❓ Can a frozenset contain mutable objects like a list?</a:t>
            </a:r>
            <a:endParaRPr sz="16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1067753"/>
            <a:ext cx="5080000" cy="4521835"/>
          </a:xfrm>
          <a:prstGeom prst="rect">
            <a:avLst/>
          </a:prstGeom>
        </p:spPr>
        <p:txBody>
          <a:bodyPr>
            <a:spAutoFit/>
          </a:bodyPr>
          <a:p>
            <a:pPr>
              <a:spcAft>
                <a:spcPct val="60000"/>
              </a:spcAft>
            </a:pPr>
            <a:r>
              <a:rPr sz="2200" b="1"/>
              <a:t>5. 🛒 Problem: Shopping Cart System</a:t>
            </a:r>
            <a:endParaRPr sz="2200" b="1"/>
          </a:p>
          <a:p>
            <a:r>
              <a:rPr sz="1600"/>
              <a:t>Statement:</a:t>
            </a:r>
            <a:endParaRPr sz="1600"/>
          </a:p>
          <a:p>
            <a:r>
              <a:rPr sz="1600"/>
              <a:t> Simulate a shopping cart where product names are keys and quantities are values. Allow adding, updating, and deleting items.</a:t>
            </a:r>
            <a:endParaRPr sz="1600"/>
          </a:p>
          <a:p>
            <a:r>
              <a:rPr sz="1600"/>
              <a:t>Why Dictionary?</a:t>
            </a:r>
            <a:endParaRPr sz="1600"/>
          </a:p>
          <a:p>
            <a:r>
              <a:rPr sz="1600"/>
              <a:t> Products can be accessed and updated efficiently by name.</a:t>
            </a:r>
            <a:endParaRPr sz="1600"/>
          </a:p>
          <a:p>
            <a:pPr>
              <a:spcAft>
                <a:spcPct val="60000"/>
              </a:spcAft>
            </a:pPr>
            <a:r>
              <a:rPr sz="2200" b="1"/>
              <a:t>6. 🎓 Problem: Count Student Enrollments per Course</a:t>
            </a:r>
            <a:endParaRPr sz="2200" b="1"/>
          </a:p>
          <a:p>
            <a:r>
              <a:rPr sz="1600"/>
              <a:t>Statement:</a:t>
            </a:r>
            <a:endParaRPr sz="1600"/>
          </a:p>
          <a:p>
            <a:r>
              <a:rPr sz="1600"/>
              <a:t> Given a list of (student, course) pairs, find how many students enrolled in each course.</a:t>
            </a:r>
            <a:endParaRPr sz="1600"/>
          </a:p>
          <a:p>
            <a:r>
              <a:rPr sz="1600"/>
              <a:t>Why Dictionary?</a:t>
            </a:r>
            <a:endParaRPr sz="1600"/>
          </a:p>
          <a:p>
            <a:r>
              <a:rPr sz="1600"/>
              <a:t> Each course is a key; increment count as you parse pairs.</a:t>
            </a:r>
            <a:endParaRPr sz="1600"/>
          </a:p>
        </p:txBody>
      </p:sp>
      <p:sp>
        <p:nvSpPr>
          <p:cNvPr id="3" name="Text Box 2"/>
          <p:cNvSpPr txBox="1"/>
          <p:nvPr/>
        </p:nvSpPr>
        <p:spPr>
          <a:xfrm>
            <a:off x="3423920" y="699770"/>
            <a:ext cx="4064000" cy="368300"/>
          </a:xfrm>
          <a:prstGeom prst="rect">
            <a:avLst/>
          </a:prstGeom>
          <a:noFill/>
        </p:spPr>
        <p:txBody>
          <a:bodyPr wrap="square" rtlCol="0">
            <a:spAutoFit/>
          </a:bodyPr>
          <a:p>
            <a:r>
              <a:rPr lang="en-US" b="1"/>
              <a:t>WHY DICTIONARY</a:t>
            </a:r>
            <a:endParaRPr lang="en-US" b="1"/>
          </a:p>
        </p:txBody>
      </p:sp>
      <p:sp>
        <p:nvSpPr>
          <p:cNvPr id="4" name="Text Box 3"/>
          <p:cNvSpPr txBox="1"/>
          <p:nvPr/>
        </p:nvSpPr>
        <p:spPr>
          <a:xfrm>
            <a:off x="5363210" y="1258570"/>
            <a:ext cx="5080000" cy="3783330"/>
          </a:xfrm>
          <a:prstGeom prst="rect">
            <a:avLst/>
          </a:prstGeom>
        </p:spPr>
        <p:txBody>
          <a:bodyPr>
            <a:spAutoFit/>
          </a:bodyPr>
          <a:p>
            <a:pPr>
              <a:spcAft>
                <a:spcPct val="60000"/>
              </a:spcAft>
            </a:pPr>
            <a:r>
              <a:rPr sz="2200" b="1"/>
              <a:t>11. 👨‍👩‍👧‍👦 Problem: Family Tree Tracker</a:t>
            </a:r>
            <a:endParaRPr sz="2200" b="1"/>
          </a:p>
          <a:p>
            <a:r>
              <a:rPr sz="1600"/>
              <a:t>Statement:</a:t>
            </a:r>
            <a:endParaRPr sz="1600"/>
          </a:p>
          <a:p>
            <a:r>
              <a:rPr sz="1600"/>
              <a:t> Track parents of each person in a dataset like {child: [father, mother]}.</a:t>
            </a:r>
            <a:endParaRPr sz="1600"/>
          </a:p>
          <a:p>
            <a:r>
              <a:rPr sz="1600"/>
              <a:t>Why Dictionary?</a:t>
            </a:r>
            <a:endParaRPr sz="1600"/>
          </a:p>
          <a:p>
            <a:r>
              <a:rPr sz="1600"/>
              <a:t> Efficient lookup and storage of relationships.</a:t>
            </a:r>
            <a:endParaRPr sz="1600"/>
          </a:p>
          <a:p>
            <a:pPr>
              <a:spcAft>
                <a:spcPct val="60000"/>
              </a:spcAft>
            </a:pPr>
            <a:r>
              <a:rPr sz="2200" b="1"/>
              <a:t>12. 🌍 Problem: Country–City Directory</a:t>
            </a:r>
            <a:endParaRPr sz="2200" b="1"/>
          </a:p>
          <a:p>
            <a:r>
              <a:rPr sz="1600"/>
              <a:t>Statement:</a:t>
            </a:r>
            <a:endParaRPr sz="1600"/>
          </a:p>
          <a:p>
            <a:r>
              <a:rPr sz="1600"/>
              <a:t> Store a mapping of countries to a list of their major cities.</a:t>
            </a:r>
            <a:endParaRPr sz="1600"/>
          </a:p>
          <a:p>
            <a:r>
              <a:rPr sz="1600"/>
              <a:t>Why Dictionary?</a:t>
            </a:r>
            <a:endParaRPr sz="1600"/>
          </a:p>
          <a:p>
            <a:r>
              <a:rPr sz="1600"/>
              <a:t> Key = Country name, Value = list of cities.</a:t>
            </a:r>
            <a:endParaRPr sz="16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10820" y="0"/>
            <a:ext cx="3385820" cy="5969635"/>
          </a:xfrm>
          <a:prstGeom prst="rect">
            <a:avLst/>
          </a:prstGeom>
        </p:spPr>
        <p:txBody>
          <a:bodyPr wrap="square">
            <a:spAutoFit/>
          </a:bodyPr>
          <a:p>
            <a:pPr>
              <a:spcAft>
                <a:spcPct val="60000"/>
              </a:spcAft>
            </a:pPr>
            <a:r>
              <a:rPr sz="1400" b="1"/>
              <a:t>📌 What is a Dictionary?</a:t>
            </a:r>
            <a:endParaRPr sz="1400" b="1"/>
          </a:p>
          <a:p>
            <a:r>
              <a:rPr sz="900"/>
              <a:t>A dictionary is a built-in Python data structure that stores key-value pairs.</a:t>
            </a:r>
            <a:endParaRPr sz="900"/>
          </a:p>
          <a:p>
            <a:r>
              <a:rPr sz="900"/>
              <a:t> It is:</a:t>
            </a:r>
            <a:endParaRPr sz="900"/>
          </a:p>
          <a:p>
            <a:endParaRPr sz="900"/>
          </a:p>
          <a:p>
            <a:pPr>
              <a:buFont typeface="Arial" panose="020B0604020202020204"/>
              <a:buChar char="•"/>
            </a:pPr>
            <a:r>
              <a:rPr sz="900"/>
              <a:t>Unordered (before Python 3.7)</a:t>
            </a:r>
            <a:endParaRPr sz="900"/>
          </a:p>
          <a:p>
            <a:pPr>
              <a:buFont typeface="Arial" panose="020B0604020202020204"/>
              <a:buChar char="•"/>
            </a:pPr>
            <a:endParaRPr sz="900"/>
          </a:p>
          <a:p>
            <a:pPr>
              <a:buFont typeface="Arial" panose="020B0604020202020204"/>
              <a:buChar char="•"/>
            </a:pPr>
            <a:r>
              <a:rPr sz="900"/>
              <a:t>Mutable</a:t>
            </a:r>
            <a:endParaRPr sz="900"/>
          </a:p>
          <a:p>
            <a:pPr>
              <a:buFont typeface="Arial" panose="020B0604020202020204"/>
              <a:buChar char="•"/>
            </a:pPr>
            <a:endParaRPr sz="900"/>
          </a:p>
          <a:p>
            <a:pPr>
              <a:buFont typeface="Arial" panose="020B0604020202020204"/>
              <a:buChar char="•"/>
            </a:pPr>
            <a:r>
              <a:rPr sz="900"/>
              <a:t>Keys are unique and immutable (e.g., string, number, tuple)</a:t>
            </a:r>
            <a:endParaRPr sz="900"/>
          </a:p>
          <a:p>
            <a:pPr>
              <a:buFont typeface="Arial" panose="020B0604020202020204"/>
              <a:buChar char="•"/>
            </a:pPr>
            <a:endParaRPr sz="900"/>
          </a:p>
          <a:p>
            <a:pPr>
              <a:buFont typeface="Arial" panose="020B0604020202020204"/>
              <a:buChar char="•"/>
            </a:pPr>
            <a:r>
              <a:rPr sz="900"/>
              <a:t>Values can be of any type (mutable or immutable)</a:t>
            </a:r>
            <a:endParaRPr sz="900"/>
          </a:p>
          <a:p>
            <a:pPr>
              <a:spcAft>
                <a:spcPct val="60000"/>
              </a:spcAft>
            </a:pPr>
            <a:r>
              <a:rPr sz="1400" b="1"/>
              <a:t>🛠️ Creating a Dictionary</a:t>
            </a:r>
            <a:endParaRPr sz="1400" b="1"/>
          </a:p>
          <a:p>
            <a:r>
              <a:rPr sz="900"/>
              <a:t># Method 1: Using curly braces
my_dict = {'name': 'Alice', 'age': 25, 'city': 'Delhi'}
# Method 2: Using dict() constructor
my_dict = dict(name='Alice', age=25, city='Delhi')
</a:t>
            </a:r>
            <a:endParaRPr sz="900"/>
          </a:p>
          <a:p>
            <a:pPr>
              <a:spcAft>
                <a:spcPct val="60000"/>
              </a:spcAft>
            </a:pPr>
            <a:r>
              <a:rPr sz="1400" b="1"/>
              <a:t>🧾 Accessing Dictionary Elements</a:t>
            </a:r>
            <a:endParaRPr sz="1400" b="1"/>
          </a:p>
          <a:p>
            <a:r>
              <a:rPr sz="900"/>
              <a:t>print(my_dict['name'])    # Alice
print(my_dict.get('age')) # 25
</a:t>
            </a:r>
            <a:endParaRPr sz="900"/>
          </a:p>
          <a:p>
            <a:r>
              <a:rPr sz="900"/>
              <a:t>⚠️ get() is safer — returns None if key doesn't exist, while [] gives KeyError.</a:t>
            </a:r>
            <a:endParaRPr sz="900"/>
          </a:p>
          <a:p>
            <a:pPr>
              <a:spcAft>
                <a:spcPct val="60000"/>
              </a:spcAft>
            </a:pPr>
            <a:r>
              <a:rPr sz="1400" b="1"/>
              <a:t>➕ Adding &amp; Updating Elements</a:t>
            </a:r>
            <a:endParaRPr sz="1400" b="1"/>
          </a:p>
          <a:p>
            <a:r>
              <a:rPr sz="900"/>
              <a:t># Add new item
my_dict['gender'] = 'Female'
# Update existing key
my_dict['age'] = 26
# Using update() method
my_dict.update({'city': 'Mumbai', 'country': 'India'})
</a:t>
            </a:r>
            <a:endParaRPr sz="900"/>
          </a:p>
          <a:p>
            <a:pPr>
              <a:spcAft>
                <a:spcPct val="60000"/>
              </a:spcAft>
            </a:pPr>
            <a:endParaRPr sz="900"/>
          </a:p>
        </p:txBody>
      </p:sp>
      <p:sp>
        <p:nvSpPr>
          <p:cNvPr id="3" name="Text Box 2"/>
          <p:cNvSpPr txBox="1"/>
          <p:nvPr/>
        </p:nvSpPr>
        <p:spPr>
          <a:xfrm>
            <a:off x="3979545" y="110490"/>
            <a:ext cx="5080000" cy="337185"/>
          </a:xfrm>
          <a:prstGeom prst="rect">
            <a:avLst/>
          </a:prstGeom>
        </p:spPr>
        <p:txBody>
          <a:bodyPr>
            <a:spAutoFit/>
          </a:bodyPr>
          <a:p>
            <a:pPr>
              <a:spcAft>
                <a:spcPct val="60000"/>
              </a:spcAft>
            </a:pPr>
            <a:r>
              <a:rPr sz="1600" b="1"/>
              <a:t>🧮 Dictionary Functions</a:t>
            </a:r>
            <a:endParaRPr sz="1600" b="1"/>
          </a:p>
        </p:txBody>
      </p:sp>
      <p:graphicFrame>
        <p:nvGraphicFramePr>
          <p:cNvPr id="4" name="Table 3"/>
          <p:cNvGraphicFramePr/>
          <p:nvPr>
            <p:custDataLst>
              <p:tags r:id="rId1"/>
            </p:custDataLst>
          </p:nvPr>
        </p:nvGraphicFramePr>
        <p:xfrm>
          <a:off x="4450715" y="375285"/>
          <a:ext cx="5739765" cy="745490"/>
        </p:xfrm>
        <a:graphic>
          <a:graphicData uri="http://schemas.openxmlformats.org/drawingml/2006/table">
            <a:tbl>
              <a:tblPr/>
              <a:tblGrid>
                <a:gridCol w="575945"/>
                <a:gridCol w="5163820"/>
              </a:tblGrid>
              <a:tr h="0">
                <a:tc>
                  <a:txBody>
                    <a:bodyPr/>
                    <a:p>
                      <a:r>
                        <a:rPr sz="1100"/>
                        <a:t>Function</a:t>
                      </a:r>
                      <a:endParaRPr sz="1100"/>
                    </a:p>
                  </a:txBody>
                  <a:tcPr marL="0" marR="0" marT="0" marB="0" anchor="ctr" anchorCtr="0">
                    <a:lnL>
                      <a:noFill/>
                    </a:lnL>
                    <a:lnR>
                      <a:noFill/>
                    </a:lnR>
                    <a:lnT>
                      <a:noFill/>
                    </a:lnT>
                    <a:lnB>
                      <a:noFill/>
                    </a:lnB>
                    <a:noFill/>
                  </a:tcPr>
                </a:tc>
                <a:tc>
                  <a:txBody>
                    <a:bodyPr/>
                    <a:p>
                      <a:r>
                        <a:rPr sz="1100"/>
                        <a:t>Description</a:t>
                      </a:r>
                      <a:endParaRPr sz="1100"/>
                    </a:p>
                  </a:txBody>
                  <a:tcPr marL="0" marR="0" marT="0" marB="0" anchor="ctr" anchorCtr="0">
                    <a:lnL>
                      <a:noFill/>
                    </a:lnL>
                    <a:lnR>
                      <a:noFill/>
                    </a:lnR>
                    <a:lnT>
                      <a:noFill/>
                    </a:lnT>
                    <a:lnB>
                      <a:noFill/>
                    </a:lnB>
                    <a:noFill/>
                  </a:tcPr>
                </a:tc>
              </a:tr>
              <a:tr h="242570">
                <a:tc>
                  <a:txBody>
                    <a:bodyPr/>
                    <a:p>
                      <a:r>
                        <a:rPr sz="1100"/>
                        <a:t>len(d)</a:t>
                      </a:r>
                      <a:endParaRPr sz="1100"/>
                    </a:p>
                  </a:txBody>
                  <a:tcPr marL="0" marR="0" marT="0" marB="0" anchor="ctr" anchorCtr="0">
                    <a:lnL>
                      <a:noFill/>
                    </a:lnL>
                    <a:lnR>
                      <a:noFill/>
                    </a:lnR>
                    <a:lnT>
                      <a:noFill/>
                    </a:lnT>
                    <a:lnB>
                      <a:noFill/>
                    </a:lnB>
                    <a:noFill/>
                  </a:tcPr>
                </a:tc>
                <a:tc>
                  <a:txBody>
                    <a:bodyPr/>
                    <a:p>
                      <a:r>
                        <a:rPr sz="1100"/>
                        <a:t>Returns number of key-value pairs</a:t>
                      </a:r>
                      <a:endParaRPr sz="1100"/>
                    </a:p>
                  </a:txBody>
                  <a:tcPr marL="0" marR="0" marT="0" marB="0" anchor="ctr" anchorCtr="0">
                    <a:lnL>
                      <a:noFill/>
                    </a:lnL>
                    <a:lnR>
                      <a:noFill/>
                    </a:lnR>
                    <a:lnT>
                      <a:noFill/>
                    </a:lnT>
                    <a:lnB>
                      <a:noFill/>
                    </a:lnB>
                    <a:noFill/>
                  </a:tcPr>
                </a:tc>
              </a:tr>
              <a:tr h="0">
                <a:tc>
                  <a:txBody>
                    <a:bodyPr/>
                    <a:p>
                      <a:r>
                        <a:rPr sz="1100"/>
                        <a:t>str(d)</a:t>
                      </a:r>
                      <a:endParaRPr sz="1100"/>
                    </a:p>
                  </a:txBody>
                  <a:tcPr marL="0" marR="0" marT="0" marB="0" anchor="ctr" anchorCtr="0">
                    <a:lnL>
                      <a:noFill/>
                    </a:lnL>
                    <a:lnR>
                      <a:noFill/>
                    </a:lnR>
                    <a:lnT>
                      <a:noFill/>
                    </a:lnT>
                    <a:lnB>
                      <a:noFill/>
                    </a:lnB>
                    <a:noFill/>
                  </a:tcPr>
                </a:tc>
                <a:tc>
                  <a:txBody>
                    <a:bodyPr/>
                    <a:p>
                      <a:r>
                        <a:rPr sz="1100"/>
                        <a:t>Returns string representation of dictionary</a:t>
                      </a:r>
                      <a:endParaRPr sz="1100"/>
                    </a:p>
                  </a:txBody>
                  <a:tcPr marL="0" marR="0" marT="0" marB="0" anchor="ctr" anchorCtr="0">
                    <a:lnL>
                      <a:noFill/>
                    </a:lnL>
                    <a:lnR>
                      <a:noFill/>
                    </a:lnR>
                    <a:lnT>
                      <a:noFill/>
                    </a:lnT>
                    <a:lnB>
                      <a:noFill/>
                    </a:lnB>
                    <a:noFill/>
                  </a:tcPr>
                </a:tc>
              </a:tr>
              <a:tr h="0">
                <a:tc>
                  <a:txBody>
                    <a:bodyPr/>
                    <a:p>
                      <a:r>
                        <a:rPr sz="1100"/>
                        <a:t>type(d)</a:t>
                      </a:r>
                      <a:endParaRPr sz="1100"/>
                    </a:p>
                  </a:txBody>
                  <a:tcPr marL="0" marR="0" marT="0" marB="0" anchor="ctr" anchorCtr="0">
                    <a:lnL>
                      <a:noFill/>
                    </a:lnL>
                    <a:lnR>
                      <a:noFill/>
                    </a:lnR>
                    <a:lnT>
                      <a:noFill/>
                    </a:lnT>
                    <a:lnB>
                      <a:noFill/>
                    </a:lnB>
                    <a:noFill/>
                  </a:tcPr>
                </a:tc>
                <a:tc>
                  <a:txBody>
                    <a:bodyPr/>
                    <a:p>
                      <a:r>
                        <a:rPr sz="1100"/>
                        <a:t>Returns type (</a:t>
                      </a:r>
                      <a:r>
                        <a:rPr sz="1100"/>
                        <a:t>&lt;class 'dict'&gt;</a:t>
                      </a:r>
                      <a:r>
                        <a:rPr sz="1100"/>
                        <a:t>)</a:t>
                      </a:r>
                      <a:endParaRPr sz="1100"/>
                    </a:p>
                  </a:txBody>
                  <a:tcPr marL="0" marR="0" marT="0" marB="0" anchor="ctr" anchorCtr="0">
                    <a:lnL>
                      <a:noFill/>
                    </a:lnL>
                    <a:lnR>
                      <a:noFill/>
                    </a:lnR>
                    <a:lnT>
                      <a:noFill/>
                    </a:lnT>
                    <a:lnB>
                      <a:noFill/>
                    </a:lnB>
                    <a:noFill/>
                  </a:tcPr>
                </a:tc>
              </a:tr>
            </a:tbl>
          </a:graphicData>
        </a:graphic>
      </p:graphicFrame>
      <p:sp>
        <p:nvSpPr>
          <p:cNvPr id="5" name="Text Box 4"/>
          <p:cNvSpPr txBox="1"/>
          <p:nvPr/>
        </p:nvSpPr>
        <p:spPr>
          <a:xfrm>
            <a:off x="3979545" y="784859"/>
            <a:ext cx="5080000" cy="614045"/>
          </a:xfrm>
          <a:prstGeom prst="rect">
            <a:avLst/>
          </a:prstGeom>
        </p:spPr>
        <p:txBody>
          <a:bodyPr>
            <a:spAutoFit/>
          </a:bodyPr>
          <a:p/>
          <a:p>
            <a:pPr>
              <a:spcAft>
                <a:spcPct val="60000"/>
              </a:spcAft>
            </a:pPr>
            <a:r>
              <a:rPr sz="1600" b="1"/>
              <a:t>🔧 Dictionary Methods</a:t>
            </a:r>
            <a:endParaRPr sz="1600" b="1"/>
          </a:p>
        </p:txBody>
      </p:sp>
      <p:graphicFrame>
        <p:nvGraphicFramePr>
          <p:cNvPr id="6" name="Table 5"/>
          <p:cNvGraphicFramePr/>
          <p:nvPr>
            <p:custDataLst>
              <p:tags r:id="rId2"/>
            </p:custDataLst>
          </p:nvPr>
        </p:nvGraphicFramePr>
        <p:xfrm>
          <a:off x="3822700" y="1398905"/>
          <a:ext cx="4401185" cy="1844040"/>
        </p:xfrm>
        <a:graphic>
          <a:graphicData uri="http://schemas.openxmlformats.org/drawingml/2006/table">
            <a:tbl>
              <a:tblPr/>
              <a:tblGrid>
                <a:gridCol w="743585"/>
                <a:gridCol w="3657600"/>
              </a:tblGrid>
              <a:tr h="0">
                <a:tc>
                  <a:txBody>
                    <a:bodyPr/>
                    <a:p>
                      <a:r>
                        <a:rPr sz="1100"/>
                        <a:t>Method</a:t>
                      </a:r>
                      <a:endParaRPr sz="1100"/>
                    </a:p>
                  </a:txBody>
                  <a:tcPr marL="0" marR="0" marT="0" marB="0" anchor="ctr" anchorCtr="0">
                    <a:lnL>
                      <a:noFill/>
                    </a:lnL>
                    <a:lnR>
                      <a:noFill/>
                    </a:lnR>
                    <a:lnT>
                      <a:noFill/>
                    </a:lnT>
                    <a:lnB>
                      <a:noFill/>
                    </a:lnB>
                    <a:noFill/>
                  </a:tcPr>
                </a:tc>
                <a:tc>
                  <a:txBody>
                    <a:bodyPr/>
                    <a:p>
                      <a:r>
                        <a:rPr sz="1100"/>
                        <a:t>Description</a:t>
                      </a:r>
                      <a:endParaRPr sz="1100"/>
                    </a:p>
                  </a:txBody>
                  <a:tcPr marL="0" marR="0" marT="0" marB="0" anchor="ctr" anchorCtr="0">
                    <a:lnL>
                      <a:noFill/>
                    </a:lnL>
                    <a:lnR>
                      <a:noFill/>
                    </a:lnR>
                    <a:lnT>
                      <a:noFill/>
                    </a:lnT>
                    <a:lnB>
                      <a:noFill/>
                    </a:lnB>
                    <a:noFill/>
                  </a:tcPr>
                </a:tc>
              </a:tr>
              <a:tr h="0">
                <a:tc>
                  <a:txBody>
                    <a:bodyPr/>
                    <a:p>
                      <a:r>
                        <a:rPr sz="1100"/>
                        <a:t>d.get(k)</a:t>
                      </a:r>
                      <a:endParaRPr sz="1100"/>
                    </a:p>
                  </a:txBody>
                  <a:tcPr marL="0" marR="0" marT="0" marB="0" anchor="ctr" anchorCtr="0">
                    <a:lnL>
                      <a:noFill/>
                    </a:lnL>
                    <a:lnR>
                      <a:noFill/>
                    </a:lnR>
                    <a:lnT>
                      <a:noFill/>
                    </a:lnT>
                    <a:lnB>
                      <a:noFill/>
                    </a:lnB>
                    <a:noFill/>
                  </a:tcPr>
                </a:tc>
                <a:tc>
                  <a:txBody>
                    <a:bodyPr/>
                    <a:p>
                      <a:r>
                        <a:rPr sz="1100"/>
                        <a:t>Returns value of key </a:t>
                      </a:r>
                      <a:r>
                        <a:rPr sz="1100"/>
                        <a:t>k</a:t>
                      </a:r>
                      <a:r>
                        <a:rPr sz="1100"/>
                        <a:t> or </a:t>
                      </a:r>
                      <a:r>
                        <a:rPr sz="1100"/>
                        <a:t>None</a:t>
                      </a:r>
                      <a:r>
                        <a:rPr sz="1100"/>
                        <a:t> if key doesn't exist</a:t>
                      </a:r>
                      <a:endParaRPr sz="1100"/>
                    </a:p>
                  </a:txBody>
                  <a:tcPr marL="0" marR="0" marT="0" marB="0" anchor="ctr" anchorCtr="0">
                    <a:lnL>
                      <a:noFill/>
                    </a:lnL>
                    <a:lnR>
                      <a:noFill/>
                    </a:lnR>
                    <a:lnT>
                      <a:noFill/>
                    </a:lnT>
                    <a:lnB>
                      <a:noFill/>
                    </a:lnB>
                    <a:noFill/>
                  </a:tcPr>
                </a:tc>
              </a:tr>
              <a:tr h="0">
                <a:tc>
                  <a:txBody>
                    <a:bodyPr/>
                    <a:p>
                      <a:r>
                        <a:rPr sz="1100"/>
                        <a:t>d.keys()</a:t>
                      </a:r>
                      <a:endParaRPr sz="1100"/>
                    </a:p>
                  </a:txBody>
                  <a:tcPr marL="0" marR="0" marT="0" marB="0" anchor="ctr" anchorCtr="0">
                    <a:lnL>
                      <a:noFill/>
                    </a:lnL>
                    <a:lnR>
                      <a:noFill/>
                    </a:lnR>
                    <a:lnT>
                      <a:noFill/>
                    </a:lnT>
                    <a:lnB>
                      <a:noFill/>
                    </a:lnB>
                    <a:noFill/>
                  </a:tcPr>
                </a:tc>
                <a:tc>
                  <a:txBody>
                    <a:bodyPr/>
                    <a:p>
                      <a:r>
                        <a:rPr sz="1100"/>
                        <a:t>Returns all keys as a view</a:t>
                      </a:r>
                      <a:endParaRPr sz="1100"/>
                    </a:p>
                  </a:txBody>
                  <a:tcPr marL="0" marR="0" marT="0" marB="0" anchor="ctr" anchorCtr="0">
                    <a:lnL>
                      <a:noFill/>
                    </a:lnL>
                    <a:lnR>
                      <a:noFill/>
                    </a:lnR>
                    <a:lnT>
                      <a:noFill/>
                    </a:lnT>
                    <a:lnB>
                      <a:noFill/>
                    </a:lnB>
                    <a:noFill/>
                  </a:tcPr>
                </a:tc>
              </a:tr>
              <a:tr h="0">
                <a:tc>
                  <a:txBody>
                    <a:bodyPr/>
                    <a:p>
                      <a:r>
                        <a:rPr sz="1100"/>
                        <a:t>d.values()</a:t>
                      </a:r>
                      <a:endParaRPr sz="1100"/>
                    </a:p>
                  </a:txBody>
                  <a:tcPr marL="0" marR="0" marT="0" marB="0" anchor="ctr" anchorCtr="0">
                    <a:lnL>
                      <a:noFill/>
                    </a:lnL>
                    <a:lnR>
                      <a:noFill/>
                    </a:lnR>
                    <a:lnT>
                      <a:noFill/>
                    </a:lnT>
                    <a:lnB>
                      <a:noFill/>
                    </a:lnB>
                    <a:noFill/>
                  </a:tcPr>
                </a:tc>
                <a:tc>
                  <a:txBody>
                    <a:bodyPr/>
                    <a:p>
                      <a:r>
                        <a:rPr sz="1100"/>
                        <a:t>Returns all values as a view</a:t>
                      </a:r>
                      <a:endParaRPr sz="1100"/>
                    </a:p>
                  </a:txBody>
                  <a:tcPr marL="0" marR="0" marT="0" marB="0" anchor="ctr" anchorCtr="0">
                    <a:lnL>
                      <a:noFill/>
                    </a:lnL>
                    <a:lnR>
                      <a:noFill/>
                    </a:lnR>
                    <a:lnT>
                      <a:noFill/>
                    </a:lnT>
                    <a:lnB>
                      <a:noFill/>
                    </a:lnB>
                    <a:noFill/>
                  </a:tcPr>
                </a:tc>
              </a:tr>
              <a:tr h="0">
                <a:tc>
                  <a:txBody>
                    <a:bodyPr/>
                    <a:p>
                      <a:r>
                        <a:rPr sz="1100"/>
                        <a:t>d.items()</a:t>
                      </a:r>
                      <a:endParaRPr sz="1100"/>
                    </a:p>
                  </a:txBody>
                  <a:tcPr marL="0" marR="0" marT="0" marB="0" anchor="ctr" anchorCtr="0">
                    <a:lnL>
                      <a:noFill/>
                    </a:lnL>
                    <a:lnR>
                      <a:noFill/>
                    </a:lnR>
                    <a:lnT>
                      <a:noFill/>
                    </a:lnT>
                    <a:lnB>
                      <a:noFill/>
                    </a:lnB>
                    <a:noFill/>
                  </a:tcPr>
                </a:tc>
                <a:tc>
                  <a:txBody>
                    <a:bodyPr/>
                    <a:p>
                      <a:r>
                        <a:rPr sz="1100"/>
                        <a:t>Returns all key-value pairs as tuples</a:t>
                      </a:r>
                      <a:endParaRPr sz="1100"/>
                    </a:p>
                  </a:txBody>
                  <a:tcPr marL="0" marR="0" marT="0" marB="0" anchor="ctr" anchorCtr="0">
                    <a:lnL>
                      <a:noFill/>
                    </a:lnL>
                    <a:lnR>
                      <a:noFill/>
                    </a:lnR>
                    <a:lnT>
                      <a:noFill/>
                    </a:lnT>
                    <a:lnB>
                      <a:noFill/>
                    </a:lnB>
                    <a:noFill/>
                  </a:tcPr>
                </a:tc>
              </a:tr>
              <a:tr h="0">
                <a:tc>
                  <a:txBody>
                    <a:bodyPr/>
                    <a:p>
                      <a:r>
                        <a:rPr sz="1100"/>
                        <a:t>d.update(d2)</a:t>
                      </a:r>
                      <a:endParaRPr sz="1100"/>
                    </a:p>
                  </a:txBody>
                  <a:tcPr marL="0" marR="0" marT="0" marB="0" anchor="ctr" anchorCtr="0">
                    <a:lnL>
                      <a:noFill/>
                    </a:lnL>
                    <a:lnR>
                      <a:noFill/>
                    </a:lnR>
                    <a:lnT>
                      <a:noFill/>
                    </a:lnT>
                    <a:lnB>
                      <a:noFill/>
                    </a:lnB>
                    <a:noFill/>
                  </a:tcPr>
                </a:tc>
                <a:tc>
                  <a:txBody>
                    <a:bodyPr/>
                    <a:p>
                      <a:r>
                        <a:rPr sz="1100"/>
                        <a:t>Adds/updates key-value pairs from </a:t>
                      </a:r>
                      <a:r>
                        <a:rPr sz="1100"/>
                        <a:t>d2</a:t>
                      </a:r>
                      <a:endParaRPr sz="1100"/>
                    </a:p>
                  </a:txBody>
                  <a:tcPr marL="0" marR="0" marT="0" marB="0" anchor="ctr" anchorCtr="0">
                    <a:lnL>
                      <a:noFill/>
                    </a:lnL>
                    <a:lnR>
                      <a:noFill/>
                    </a:lnR>
                    <a:lnT>
                      <a:noFill/>
                    </a:lnT>
                    <a:lnB>
                      <a:noFill/>
                    </a:lnB>
                    <a:noFill/>
                  </a:tcPr>
                </a:tc>
              </a:tr>
              <a:tr h="0">
                <a:tc>
                  <a:txBody>
                    <a:bodyPr/>
                    <a:p>
                      <a:r>
                        <a:rPr sz="1100"/>
                        <a:t>d.pop(k)</a:t>
                      </a:r>
                      <a:endParaRPr sz="1100"/>
                    </a:p>
                  </a:txBody>
                  <a:tcPr marL="0" marR="0" marT="0" marB="0" anchor="ctr" anchorCtr="0">
                    <a:lnL>
                      <a:noFill/>
                    </a:lnL>
                    <a:lnR>
                      <a:noFill/>
                    </a:lnR>
                    <a:lnT>
                      <a:noFill/>
                    </a:lnT>
                    <a:lnB>
                      <a:noFill/>
                    </a:lnB>
                    <a:noFill/>
                  </a:tcPr>
                </a:tc>
                <a:tc>
                  <a:txBody>
                    <a:bodyPr/>
                    <a:p>
                      <a:r>
                        <a:rPr sz="1100"/>
                        <a:t>Removes key </a:t>
                      </a:r>
                      <a:r>
                        <a:rPr sz="1100"/>
                        <a:t>k</a:t>
                      </a:r>
                      <a:r>
                        <a:rPr sz="1100"/>
                        <a:t> and returns its value</a:t>
                      </a:r>
                      <a:endParaRPr sz="1100"/>
                    </a:p>
                  </a:txBody>
                  <a:tcPr marL="0" marR="0" marT="0" marB="0" anchor="ctr" anchorCtr="0">
                    <a:lnL>
                      <a:noFill/>
                    </a:lnL>
                    <a:lnR>
                      <a:noFill/>
                    </a:lnR>
                    <a:lnT>
                      <a:noFill/>
                    </a:lnT>
                    <a:lnB>
                      <a:noFill/>
                    </a:lnB>
                    <a:noFill/>
                  </a:tcPr>
                </a:tc>
              </a:tr>
              <a:tr h="0">
                <a:tc>
                  <a:txBody>
                    <a:bodyPr/>
                    <a:p>
                      <a:r>
                        <a:rPr sz="1100"/>
                        <a:t>d.popitem()</a:t>
                      </a:r>
                      <a:endParaRPr sz="1100"/>
                    </a:p>
                  </a:txBody>
                  <a:tcPr marL="0" marR="0" marT="0" marB="0" anchor="ctr" anchorCtr="0">
                    <a:lnL>
                      <a:noFill/>
                    </a:lnL>
                    <a:lnR>
                      <a:noFill/>
                    </a:lnR>
                    <a:lnT>
                      <a:noFill/>
                    </a:lnT>
                    <a:lnB>
                      <a:noFill/>
                    </a:lnB>
                    <a:noFill/>
                  </a:tcPr>
                </a:tc>
                <a:tc>
                  <a:txBody>
                    <a:bodyPr/>
                    <a:p>
                      <a:r>
                        <a:rPr sz="1100"/>
                        <a:t>Removes and returns the last inserted key-value pair</a:t>
                      </a:r>
                      <a:endParaRPr sz="1100"/>
                    </a:p>
                  </a:txBody>
                  <a:tcPr marL="0" marR="0" marT="0" marB="0" anchor="ctr" anchorCtr="0">
                    <a:lnL>
                      <a:noFill/>
                    </a:lnL>
                    <a:lnR>
                      <a:noFill/>
                    </a:lnR>
                    <a:lnT>
                      <a:noFill/>
                    </a:lnT>
                    <a:lnB>
                      <a:noFill/>
                    </a:lnB>
                    <a:noFill/>
                  </a:tcPr>
                </a:tc>
              </a:tr>
              <a:tr h="0">
                <a:tc>
                  <a:txBody>
                    <a:bodyPr/>
                    <a:p>
                      <a:r>
                        <a:rPr sz="1100"/>
                        <a:t>d.clear()</a:t>
                      </a:r>
                      <a:endParaRPr sz="1100"/>
                    </a:p>
                  </a:txBody>
                  <a:tcPr marL="0" marR="0" marT="0" marB="0" anchor="ctr" anchorCtr="0">
                    <a:lnL>
                      <a:noFill/>
                    </a:lnL>
                    <a:lnR>
                      <a:noFill/>
                    </a:lnR>
                    <a:lnT>
                      <a:noFill/>
                    </a:lnT>
                    <a:lnB>
                      <a:noFill/>
                    </a:lnB>
                    <a:noFill/>
                  </a:tcPr>
                </a:tc>
                <a:tc>
                  <a:txBody>
                    <a:bodyPr/>
                    <a:p>
                      <a:r>
                        <a:rPr sz="1100"/>
                        <a:t>Removes all items</a:t>
                      </a:r>
                      <a:endParaRPr sz="1100"/>
                    </a:p>
                  </a:txBody>
                  <a:tcPr marL="0" marR="0" marT="0" marB="0" anchor="ctr" anchorCtr="0">
                    <a:lnL>
                      <a:noFill/>
                    </a:lnL>
                    <a:lnR>
                      <a:noFill/>
                    </a:lnR>
                    <a:lnT>
                      <a:noFill/>
                    </a:lnT>
                    <a:lnB>
                      <a:noFill/>
                    </a:lnB>
                    <a:noFill/>
                  </a:tcPr>
                </a:tc>
              </a:tr>
              <a:tr h="0">
                <a:tc>
                  <a:txBody>
                    <a:bodyPr/>
                    <a:p>
                      <a:r>
                        <a:rPr sz="1100"/>
                        <a:t>d.copy()</a:t>
                      </a:r>
                      <a:endParaRPr sz="1100"/>
                    </a:p>
                  </a:txBody>
                  <a:tcPr marL="0" marR="0" marT="0" marB="0" anchor="ctr" anchorCtr="0">
                    <a:lnL>
                      <a:noFill/>
                    </a:lnL>
                    <a:lnR>
                      <a:noFill/>
                    </a:lnR>
                    <a:lnT>
                      <a:noFill/>
                    </a:lnT>
                    <a:lnB>
                      <a:noFill/>
                    </a:lnB>
                    <a:noFill/>
                  </a:tcPr>
                </a:tc>
                <a:tc>
                  <a:txBody>
                    <a:bodyPr/>
                    <a:p>
                      <a:r>
                        <a:rPr sz="1100"/>
                        <a:t>Returns a shallow copy of dictionary</a:t>
                      </a:r>
                      <a:endParaRPr sz="1100"/>
                    </a:p>
                  </a:txBody>
                  <a:tcPr marL="0" marR="0" marT="0" marB="0" anchor="ctr" anchorCtr="0">
                    <a:lnL>
                      <a:noFill/>
                    </a:lnL>
                    <a:lnR>
                      <a:noFill/>
                    </a:lnR>
                    <a:lnT>
                      <a:noFill/>
                    </a:lnT>
                    <a:lnB>
                      <a:noFill/>
                    </a:lnB>
                    <a:noFill/>
                  </a:tcPr>
                </a:tc>
              </a:tr>
            </a:tbl>
          </a:graphicData>
        </a:graphic>
      </p:graphicFrame>
      <p:sp>
        <p:nvSpPr>
          <p:cNvPr id="7" name="Text Box 6"/>
          <p:cNvSpPr txBox="1"/>
          <p:nvPr/>
        </p:nvSpPr>
        <p:spPr>
          <a:xfrm>
            <a:off x="8223885" y="1203960"/>
            <a:ext cx="5633085" cy="5271770"/>
          </a:xfrm>
          <a:prstGeom prst="rect">
            <a:avLst/>
          </a:prstGeom>
        </p:spPr>
        <p:txBody>
          <a:bodyPr wrap="square">
            <a:spAutoFit/>
          </a:bodyPr>
          <a:p>
            <a:r>
              <a:rPr sz="1200" b="1"/>
              <a:t>✅ Membership Test</a:t>
            </a:r>
            <a:endParaRPr sz="1200" b="1"/>
          </a:p>
          <a:p>
            <a:r>
              <a:rPr sz="800"/>
              <a:t>'dob'in my_dict         # Check if key exists
'name'notin my_dict    # Check if key does NOT exist
</a:t>
            </a:r>
            <a:endParaRPr sz="800"/>
          </a:p>
          <a:p>
            <a:pPr>
              <a:spcAft>
                <a:spcPct val="60000"/>
              </a:spcAft>
            </a:pPr>
            <a:r>
              <a:rPr sz="1200" b="1"/>
              <a:t>🔄 Merge Two Dictionaries</a:t>
            </a:r>
            <a:endParaRPr sz="1200" b="1"/>
          </a:p>
          <a:p>
            <a:r>
              <a:rPr sz="800"/>
              <a:t># Python 3.5+
d1 = {'a': 1, 'b': 2}
d2 = {'b': 3, 'c': 4}
merged = {**d1, **d2}
# OR using update()
d1.update(d2)
</a:t>
            </a:r>
            <a:endParaRPr sz="800"/>
          </a:p>
          <a:p>
            <a:pPr>
              <a:spcAft>
                <a:spcPct val="60000"/>
              </a:spcAft>
            </a:pPr>
            <a:r>
              <a:rPr sz="1200" b="1"/>
              <a:t>🧪 Dictionary from List of Tuples</a:t>
            </a:r>
            <a:endParaRPr sz="1200" b="1"/>
          </a:p>
          <a:p>
            <a:r>
              <a:rPr sz="800"/>
              <a:t>pairs = [('a', 1), ('b', 2)]
d = dict(pairs)
</a:t>
            </a:r>
            <a:endParaRPr sz="800"/>
          </a:p>
          <a:p>
            <a:pPr>
              <a:spcAft>
                <a:spcPct val="60000"/>
              </a:spcAft>
            </a:pPr>
            <a:r>
              <a:rPr sz="1200" b="1"/>
              <a:t>🚫 Invalid Dictionary Examples</a:t>
            </a:r>
            <a:endParaRPr sz="1200" b="1"/>
          </a:p>
          <a:p>
            <a:r>
              <a:rPr sz="800"/>
              <a:t># ❌ Mutable types like list cannot be keys
d = {[1, 2]: "Invalid"}   # TypeError
# ✅ Valid: Tuples as keys (immutable)
d = {(1, 2): "Valid"}
</a:t>
            </a:r>
            <a:endParaRPr sz="800"/>
          </a:p>
          <a:p>
            <a:pPr>
              <a:spcAft>
                <a:spcPct val="60000"/>
              </a:spcAft>
            </a:pPr>
            <a:r>
              <a:rPr sz="1200" b="1"/>
              <a:t>📚 Real-World Use Cases</a:t>
            </a:r>
            <a:endParaRPr sz="1200" b="1"/>
          </a:p>
          <a:p>
            <a:pPr>
              <a:buFont typeface="Arial" panose="020B0604020202020204"/>
              <a:buChar char="•"/>
            </a:pPr>
            <a:r>
              <a:rPr sz="800"/>
              <a:t>Storing configuration settings</a:t>
            </a:r>
            <a:endParaRPr sz="800"/>
          </a:p>
          <a:p>
            <a:pPr>
              <a:buFont typeface="Arial" panose="020B0604020202020204"/>
              <a:buChar char="•"/>
            </a:pPr>
            <a:r>
              <a:rPr sz="800"/>
              <a:t>Caching (e.g., memoization in recursion)</a:t>
            </a:r>
            <a:endParaRPr sz="800"/>
          </a:p>
          <a:p>
            <a:pPr>
              <a:buFont typeface="Arial" panose="020B0604020202020204"/>
              <a:buChar char="•"/>
            </a:pPr>
            <a:r>
              <a:rPr sz="800"/>
              <a:t>Word frequency counter</a:t>
            </a:r>
            <a:endParaRPr sz="800"/>
          </a:p>
          <a:p>
            <a:pPr>
              <a:buFont typeface="Arial" panose="020B0604020202020204"/>
              <a:buChar char="•"/>
            </a:pPr>
            <a:r>
              <a:rPr sz="800"/>
              <a:t>Database-style records (key as column, value as data)</a:t>
            </a:r>
            <a:endParaRPr sz="800"/>
          </a:p>
          <a:p>
            <a:pPr>
              <a:spcAft>
                <a:spcPct val="60000"/>
              </a:spcAft>
            </a:pPr>
            <a:r>
              <a:rPr sz="1200" b="1"/>
              <a:t>🎯 Practice Challenge</a:t>
            </a:r>
            <a:endParaRPr sz="1200" b="1"/>
          </a:p>
          <a:p>
            <a:r>
              <a:rPr sz="800"/>
              <a:t>Q: Write a function to merge two dictionaries and return the result.</a:t>
            </a:r>
            <a:endParaRPr sz="800"/>
          </a:p>
          <a:p>
            <a:r>
              <a:rPr sz="800"/>
              <a:t>defmerge_dicts(d1, d2):
    return {**d1, **d2}
</a:t>
            </a:r>
            <a:endParaRPr sz="800"/>
          </a:p>
        </p:txBody>
      </p:sp>
      <p:sp>
        <p:nvSpPr>
          <p:cNvPr id="8" name="Text Box 7"/>
          <p:cNvSpPr txBox="1"/>
          <p:nvPr/>
        </p:nvSpPr>
        <p:spPr>
          <a:xfrm>
            <a:off x="3471545" y="3159125"/>
            <a:ext cx="3032125" cy="4034790"/>
          </a:xfrm>
          <a:prstGeom prst="rect">
            <a:avLst/>
          </a:prstGeom>
          <a:noFill/>
        </p:spPr>
        <p:txBody>
          <a:bodyPr wrap="square" rtlCol="0" anchor="t">
            <a:spAutoFit/>
          </a:bodyPr>
          <a:p>
            <a:pPr>
              <a:spcAft>
                <a:spcPct val="60000"/>
              </a:spcAft>
            </a:pPr>
            <a:r>
              <a:rPr sz="1200" b="1">
                <a:sym typeface="+mn-ea"/>
              </a:rPr>
              <a:t>➖ Removing Items</a:t>
            </a:r>
            <a:endParaRPr sz="1200" b="1"/>
          </a:p>
          <a:p>
            <a:r>
              <a:rPr sz="800">
                <a:sym typeface="+mn-ea"/>
              </a:rPr>
              <a:t>python</a:t>
            </a:r>
            <a:endParaRPr sz="800"/>
          </a:p>
          <a:p>
            <a:r>
              <a:rPr sz="800">
                <a:sym typeface="+mn-ea"/>
              </a:rPr>
              <a:t>CopyEdit</a:t>
            </a:r>
            <a:endParaRPr sz="800"/>
          </a:p>
          <a:p>
            <a:r>
              <a:rPr sz="800">
                <a:sym typeface="+mn-ea"/>
              </a:rPr>
              <a:t># Remove specific item
my_dict.pop('city')
# Remove using del
del my_dict['age']
# Remove last inserted item (Python 3.7+)
my_dict.popitem()
# Clear entire dictionary
my_dict.clear()
</a:t>
            </a:r>
            <a:endParaRPr sz="800"/>
          </a:p>
          <a:p>
            <a:pPr>
              <a:spcAft>
                <a:spcPct val="60000"/>
              </a:spcAft>
            </a:pPr>
            <a:r>
              <a:rPr sz="1200" b="1">
                <a:sym typeface="+mn-ea"/>
              </a:rPr>
              <a:t>🔁 Looping Through Dictionary</a:t>
            </a:r>
            <a:endParaRPr sz="1200" b="1"/>
          </a:p>
          <a:p>
            <a:r>
              <a:rPr sz="800">
                <a:sym typeface="+mn-ea"/>
              </a:rPr>
              <a:t>python</a:t>
            </a:r>
            <a:endParaRPr sz="800"/>
          </a:p>
          <a:p>
            <a:r>
              <a:rPr sz="800">
                <a:sym typeface="+mn-ea"/>
              </a:rPr>
              <a:t>CopyEdit</a:t>
            </a:r>
            <a:endParaRPr sz="800"/>
          </a:p>
          <a:p>
            <a:r>
              <a:rPr sz="800">
                <a:sym typeface="+mn-ea"/>
              </a:rPr>
              <a:t># Loop through keys
for key in my_dict:
    print(key)
# Loop through values
for value in my_dict.values():
    print(value)
# Loop through key-value pairs
for key, value in my_dict.items():
    print(key, value)</a:t>
            </a:r>
            <a:endParaRPr lang="en-US" sz="800">
              <a:sym typeface="+mn-e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37795" y="352425"/>
            <a:ext cx="8498205" cy="5414645"/>
          </a:xfrm>
          <a:prstGeom prst="rect">
            <a:avLst/>
          </a:prstGeom>
        </p:spPr>
        <p:txBody>
          <a:bodyPr wrap="square">
            <a:spAutoFit/>
          </a:bodyPr>
          <a:p>
            <a:pPr>
              <a:spcAft>
                <a:spcPct val="60000"/>
              </a:spcAft>
            </a:pPr>
            <a:r>
              <a:rPr sz="2200" b="1"/>
              <a:t>📘 5. Dictionary Practice Questions</a:t>
            </a:r>
            <a:endParaRPr sz="2200" b="1"/>
          </a:p>
          <a:p>
            <a:pPr>
              <a:spcAft>
                <a:spcPct val="60000"/>
              </a:spcAft>
            </a:pPr>
            <a:endParaRPr sz="2200" b="1"/>
          </a:p>
          <a:p>
            <a:pPr>
              <a:buAutoNum type="arabicPeriod"/>
            </a:pPr>
            <a:r>
              <a:rPr sz="1600"/>
              <a:t>👤 User Profile System:</a:t>
            </a:r>
            <a:endParaRPr sz="1600"/>
          </a:p>
          <a:p>
            <a:r>
              <a:rPr sz="1600"/>
              <a:t> Store users in a dictionary with username as key and another dictionary as value (e.g., name, age, email).</a:t>
            </a:r>
            <a:endParaRPr sz="1600"/>
          </a:p>
          <a:p>
            <a:endParaRPr sz="1600"/>
          </a:p>
          <a:p>
            <a:pPr>
              <a:buAutoNum type="arabicPeriod"/>
            </a:pPr>
            <a:r>
              <a:rPr sz="1600"/>
              <a:t>🛒 Shopping Cart System:</a:t>
            </a:r>
            <a:endParaRPr sz="1600"/>
          </a:p>
          <a:p>
            <a:r>
              <a:rPr sz="1600"/>
              <a:t> Store items in a cart with item name as key and quantity as value. Allow adding, updating, and removing items.</a:t>
            </a:r>
            <a:endParaRPr sz="1600"/>
          </a:p>
          <a:p>
            <a:endParaRPr sz="1600"/>
          </a:p>
          <a:p>
            <a:pPr>
              <a:buAutoNum type="arabicPeriod"/>
            </a:pPr>
            <a:r>
              <a:rPr sz="1600"/>
              <a:t>💰 Bank Transactions:</a:t>
            </a:r>
            <a:endParaRPr sz="1600"/>
          </a:p>
          <a:p>
            <a:r>
              <a:rPr sz="1600"/>
              <a:t> Dictionary of accounts with account number as key and balance as value. Implement deposit and withdrawal functions.</a:t>
            </a:r>
            <a:endParaRPr sz="1600"/>
          </a:p>
          <a:p>
            <a:endParaRPr sz="1600"/>
          </a:p>
          <a:p>
            <a:pPr>
              <a:buAutoNum type="arabicPeriod"/>
            </a:pPr>
            <a:r>
              <a:rPr sz="1600"/>
              <a:t>🌦️ Weather Log:</a:t>
            </a:r>
            <a:endParaRPr sz="1600"/>
          </a:p>
          <a:p>
            <a:r>
              <a:rPr sz="1600"/>
              <a:t> Store daily weather as {date: temperature}. Add a function to get average temp over a date range.</a:t>
            </a:r>
            <a:endParaRPr sz="1600"/>
          </a:p>
          <a:p>
            <a:endParaRPr sz="1600"/>
          </a:p>
          <a:p>
            <a:pPr>
              <a:buAutoNum type="arabicPeriod"/>
            </a:pPr>
            <a:r>
              <a:rPr sz="1600"/>
              <a:t>📊 Survey Response Counter:</a:t>
            </a:r>
            <a:endParaRPr sz="1600"/>
          </a:p>
          <a:p>
            <a:r>
              <a:rPr sz="1600"/>
              <a:t> From a list of survey responses, count the occurrence of each response using a dictionary.</a:t>
            </a:r>
            <a:endParaRPr sz="16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56000" y="598488"/>
            <a:ext cx="5080000" cy="5661025"/>
          </a:xfrm>
          <a:prstGeom prst="rect">
            <a:avLst/>
          </a:prstGeom>
        </p:spPr>
        <p:txBody>
          <a:bodyPr>
            <a:spAutoFit/>
          </a:bodyPr>
          <a:p>
            <a:pPr>
              <a:spcAft>
                <a:spcPct val="60000"/>
              </a:spcAft>
            </a:pPr>
            <a:r>
              <a:rPr sz="2200" b="1"/>
              <a:t>📘 Dictionary – Interview Questions</a:t>
            </a:r>
            <a:endParaRPr sz="2200" b="1"/>
          </a:p>
          <a:p>
            <a:pPr>
              <a:spcAft>
                <a:spcPct val="60000"/>
              </a:spcAft>
            </a:pPr>
            <a:endParaRPr sz="2200" b="1"/>
          </a:p>
          <a:p>
            <a:pPr>
              <a:buAutoNum type="arabicPeriod"/>
            </a:pPr>
            <a:r>
              <a:rPr sz="1600"/>
              <a:t>❓ How is a dictionary implemented internally in Python?</a:t>
            </a:r>
            <a:endParaRPr sz="1600"/>
          </a:p>
          <a:p>
            <a:pPr>
              <a:buAutoNum type="arabicPeriod"/>
            </a:pPr>
            <a:endParaRPr sz="1600"/>
          </a:p>
          <a:p>
            <a:pPr>
              <a:buAutoNum type="arabicPeriod"/>
            </a:pPr>
            <a:r>
              <a:rPr sz="1600"/>
              <a:t>❓ Can dictionary keys be of any type? What are the requirements?</a:t>
            </a:r>
            <a:endParaRPr sz="1600"/>
          </a:p>
          <a:p>
            <a:pPr>
              <a:buAutoNum type="arabicPeriod"/>
            </a:pPr>
            <a:endParaRPr sz="1600"/>
          </a:p>
          <a:p>
            <a:pPr>
              <a:buAutoNum type="arabicPeriod"/>
            </a:pPr>
            <a:r>
              <a:rPr sz="1600"/>
              <a:t>❓ What is the difference between dict.get() and dict[] for key lookup?</a:t>
            </a:r>
            <a:endParaRPr sz="1600"/>
          </a:p>
          <a:p>
            <a:pPr>
              <a:buAutoNum type="arabicPeriod"/>
            </a:pPr>
            <a:endParaRPr sz="1600"/>
          </a:p>
          <a:p>
            <a:pPr>
              <a:buAutoNum type="arabicPeriod"/>
            </a:pPr>
            <a:r>
              <a:rPr sz="1600"/>
              <a:t>❓ How can you merge two dictionaries in Python 3.9+?</a:t>
            </a:r>
            <a:endParaRPr sz="1600"/>
          </a:p>
          <a:p>
            <a:pPr>
              <a:buAutoNum type="arabicPeriod"/>
            </a:pPr>
            <a:endParaRPr sz="1600"/>
          </a:p>
          <a:p>
            <a:pPr>
              <a:buAutoNum type="arabicPeriod"/>
            </a:pPr>
            <a:r>
              <a:rPr sz="1600"/>
              <a:t>❓ How do you handle missing keys safely?</a:t>
            </a:r>
            <a:endParaRPr sz="1600"/>
          </a:p>
          <a:p>
            <a:pPr>
              <a:buAutoNum type="arabicPeriod"/>
            </a:pPr>
            <a:endParaRPr sz="1600"/>
          </a:p>
          <a:p>
            <a:pPr>
              <a:buAutoNum type="arabicPeriod"/>
            </a:pPr>
            <a:r>
              <a:rPr sz="1600"/>
              <a:t>❓ How do you sort a dictionary by value or by key?</a:t>
            </a:r>
            <a:endParaRPr sz="1600"/>
          </a:p>
          <a:p>
            <a:pPr>
              <a:buAutoNum type="arabicPeriod"/>
            </a:pPr>
            <a:endParaRPr sz="1600"/>
          </a:p>
          <a:p>
            <a:pPr>
              <a:buAutoNum type="arabicPeriod"/>
            </a:pPr>
            <a:r>
              <a:rPr sz="1600"/>
              <a:t>❓ Can you store complex data structures (like a list of dicts) in a dictionary?</a:t>
            </a:r>
            <a:endParaRPr sz="1600"/>
          </a:p>
          <a:p>
            <a:pPr>
              <a:buAutoNum type="arabicPeriod"/>
            </a:pPr>
            <a:endParaRPr sz="1600"/>
          </a:p>
          <a:p>
            <a:pPr>
              <a:buAutoNum type="arabicPeriod"/>
            </a:pPr>
            <a:r>
              <a:rPr sz="1600"/>
              <a:t>❓ When and why would you use defaultdict?</a:t>
            </a:r>
            <a:endParaRPr sz="16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56000" y="1867852"/>
            <a:ext cx="5080000" cy="3122295"/>
          </a:xfrm>
          <a:prstGeom prst="rect">
            <a:avLst/>
          </a:prstGeom>
        </p:spPr>
        <p:txBody>
          <a:bodyPr>
            <a:spAutoFit/>
          </a:bodyPr>
          <a:p>
            <a:pPr>
              <a:spcAft>
                <a:spcPct val="60000"/>
              </a:spcAft>
            </a:pPr>
            <a:r>
              <a:rPr sz="2200" b="1"/>
              <a:t>💡 Bonus Challenge</a:t>
            </a:r>
            <a:endParaRPr sz="2200" b="1"/>
          </a:p>
          <a:p>
            <a:r>
              <a:rPr sz="1600"/>
              <a:t>Create a Python program that:</a:t>
            </a:r>
            <a:endParaRPr sz="1600"/>
          </a:p>
          <a:p>
            <a:endParaRPr sz="1600"/>
          </a:p>
          <a:p>
            <a:pPr>
              <a:buFont typeface="Arial" panose="020B0604020202020204"/>
              <a:buChar char="•"/>
            </a:pPr>
            <a:r>
              <a:rPr sz="1600"/>
              <a:t>Uses a list of dictionaries to store users,</a:t>
            </a:r>
            <a:endParaRPr sz="1600"/>
          </a:p>
          <a:p>
            <a:pPr>
              <a:buFont typeface="Arial" panose="020B0604020202020204"/>
              <a:buChar char="•"/>
            </a:pPr>
            <a:endParaRPr sz="1600"/>
          </a:p>
          <a:p>
            <a:pPr>
              <a:buFont typeface="Arial" panose="020B0604020202020204"/>
              <a:buChar char="•"/>
            </a:pPr>
            <a:r>
              <a:rPr sz="1600"/>
              <a:t>Each dictionary has a frozenset of their interests,</a:t>
            </a:r>
            <a:endParaRPr sz="1600"/>
          </a:p>
          <a:p>
            <a:pPr>
              <a:buFont typeface="Arial" panose="020B0604020202020204"/>
              <a:buChar char="•"/>
            </a:pPr>
            <a:endParaRPr sz="1600"/>
          </a:p>
          <a:p>
            <a:pPr>
              <a:buFont typeface="Arial" panose="020B0604020202020204"/>
              <a:buChar char="•"/>
            </a:pPr>
            <a:r>
              <a:rPr sz="1600"/>
              <a:t>Tracks unique interest sets using a set of frozensets,</a:t>
            </a:r>
            <a:endParaRPr sz="1600"/>
          </a:p>
          <a:p>
            <a:pPr>
              <a:buFont typeface="Arial" panose="020B0604020202020204"/>
              <a:buChar char="•"/>
            </a:pPr>
            <a:endParaRPr sz="1600"/>
          </a:p>
          <a:p>
            <a:pPr>
              <a:buFont typeface="Arial" panose="020B0604020202020204"/>
              <a:buChar char="•"/>
            </a:pPr>
            <a:r>
              <a:rPr sz="1600"/>
              <a:t>And stores user login info using a dictionary of tuples (username, (email, last_login)).</a:t>
            </a:r>
            <a:endParaRPr sz="16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94005" y="216535"/>
            <a:ext cx="5080000" cy="3289300"/>
          </a:xfrm>
          <a:prstGeom prst="rect">
            <a:avLst/>
          </a:prstGeom>
        </p:spPr>
        <p:txBody>
          <a:bodyPr>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Function and Modules</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Defining and calling function</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return statement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Types of Argument-default,variable length</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Variable Scope - Global vs Local</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Recursive function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7" tooltip="Add sub topic content"/>
              </a:rPr>
              <a:t>Lambda, filter, map, reduce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8" tooltip="Add sub topic content"/>
              </a:rPr>
              <a:t>Need of Module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9" tooltip="Add sub topic content"/>
              </a:rPr>
              <a:t>What is module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0" tooltip="Add sub topic content"/>
              </a:rPr>
              <a:t>Built in Module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1" tooltip="Add sub topic content"/>
              </a:rPr>
              <a:t>User defined Module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12" tooltip="Add sub topic content"/>
              </a:rPr>
              <a:t>Assignment</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p:txBody>
      </p:sp>
      <p:sp>
        <p:nvSpPr>
          <p:cNvPr id="3" name="Text Box 2"/>
          <p:cNvSpPr txBox="1"/>
          <p:nvPr/>
        </p:nvSpPr>
        <p:spPr>
          <a:xfrm>
            <a:off x="294005" y="3613150"/>
            <a:ext cx="6096000" cy="645160"/>
          </a:xfrm>
          <a:prstGeom prst="rect">
            <a:avLst/>
          </a:prstGeom>
          <a:noFill/>
        </p:spPr>
        <p:txBody>
          <a:bodyPr wrap="square" rtlCol="0" anchor="t">
            <a:spAutoFit/>
          </a:bodyPr>
          <a:p>
            <a:pPr indent="0">
              <a:buFont typeface="Arial" panose="020B0604020202020204" pitchFamily="34" charset="0"/>
              <a:buNone/>
            </a:pPr>
            <a:r>
              <a:rPr lang="en-US">
                <a:sym typeface="+mn-ea"/>
              </a:rPr>
              <a:t>https://www.tutorialspoint.com/python/index.htm</a:t>
            </a:r>
            <a:endParaRPr lang="en-US">
              <a:sym typeface="+mn-ea"/>
            </a:endParaRPr>
          </a:p>
          <a:p>
            <a:pPr indent="0">
              <a:buFont typeface="Arial" panose="020B0604020202020204" pitchFamily="34" charset="0"/>
              <a:buNone/>
            </a:pPr>
            <a:endParaRPr lang="en-US">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872615" y="391795"/>
            <a:ext cx="5080000" cy="283210"/>
          </a:xfrm>
          <a:prstGeom prst="rect">
            <a:avLst/>
          </a:prstGeom>
        </p:spPr>
        <p:txBody>
          <a:bodyPr>
            <a:spAutoFit/>
          </a:bodyPr>
          <a:p>
            <a:pPr marL="0" indent="0">
              <a:lnSpc>
                <a:spcPts val="1500"/>
              </a:lnSpc>
              <a:spcAft>
                <a:spcPct val="60000"/>
              </a:spcAft>
            </a:pPr>
            <a:r>
              <a:rPr sz="2000" b="1" i="0">
                <a:solidFill>
                  <a:srgbClr val="FF0000"/>
                </a:solidFill>
                <a:effectLst>
                  <a:outerShdw blurRad="38100" dist="38100" dir="2700000" algn="tl">
                    <a:srgbClr val="000000">
                      <a:alpha val="43137"/>
                    </a:srgbClr>
                  </a:outerShdw>
                </a:effectLst>
                <a:highlight>
                  <a:srgbClr val="FFFF00"/>
                </a:highlight>
                <a:latin typeface="Lato"/>
                <a:ea typeface="Lato"/>
              </a:rPr>
              <a:t>Python Interpreter</a:t>
            </a:r>
            <a:endParaRPr sz="2000" b="1" i="0">
              <a:solidFill>
                <a:srgbClr val="FF0000"/>
              </a:solidFill>
              <a:effectLst>
                <a:outerShdw blurRad="38100" dist="38100" dir="2700000" algn="tl">
                  <a:srgbClr val="000000">
                    <a:alpha val="43137"/>
                  </a:srgbClr>
                </a:outerShdw>
              </a:effectLst>
              <a:highlight>
                <a:srgbClr val="FFFF00"/>
              </a:highlight>
              <a:latin typeface="Lato"/>
              <a:ea typeface="Lato"/>
            </a:endParaRPr>
          </a:p>
        </p:txBody>
      </p:sp>
      <p:pic>
        <p:nvPicPr>
          <p:cNvPr id="5" name="Picture 4" descr="python_interpreter"/>
          <p:cNvPicPr>
            <a:picLocks noChangeAspect="1"/>
          </p:cNvPicPr>
          <p:nvPr/>
        </p:nvPicPr>
        <p:blipFill>
          <a:blip r:embed="rId1"/>
          <a:stretch>
            <a:fillRect/>
          </a:stretch>
        </p:blipFill>
        <p:spPr>
          <a:xfrm>
            <a:off x="835025" y="1264920"/>
            <a:ext cx="11054080" cy="2726690"/>
          </a:xfrm>
          <a:prstGeom prst="rect">
            <a:avLst/>
          </a:prstGeom>
        </p:spPr>
      </p:pic>
      <p:sp>
        <p:nvSpPr>
          <p:cNvPr id="6" name="Text Box 5"/>
          <p:cNvSpPr txBox="1"/>
          <p:nvPr/>
        </p:nvSpPr>
        <p:spPr>
          <a:xfrm>
            <a:off x="697230" y="4993640"/>
            <a:ext cx="6712585" cy="368300"/>
          </a:xfrm>
          <a:prstGeom prst="rect">
            <a:avLst/>
          </a:prstGeom>
          <a:noFill/>
        </p:spPr>
        <p:txBody>
          <a:bodyPr wrap="square" rtlCol="0" anchor="t">
            <a:spAutoFit/>
          </a:bodyPr>
          <a:p>
            <a:r>
              <a:rPr lang="en-US" altLang="en-US"/>
              <a:t>https://www.tutorialspoint.com/python/python_interpreter.htm</a:t>
            </a:r>
            <a:endParaRPr lang="en-US"/>
          </a:p>
        </p:txBody>
      </p:sp>
      <p:sp>
        <p:nvSpPr>
          <p:cNvPr id="7" name="Text Box 6"/>
          <p:cNvSpPr txBox="1"/>
          <p:nvPr/>
        </p:nvSpPr>
        <p:spPr>
          <a:xfrm>
            <a:off x="614045" y="5455920"/>
            <a:ext cx="8862060" cy="922020"/>
          </a:xfrm>
          <a:prstGeom prst="rect">
            <a:avLst/>
          </a:prstGeom>
          <a:noFill/>
        </p:spPr>
        <p:txBody>
          <a:bodyPr wrap="square" rtlCol="0">
            <a:spAutoFit/>
          </a:bodyPr>
          <a:p>
            <a:pPr marL="285750" indent="-285750">
              <a:buFont typeface="Arial" panose="020B0604020202020204" pitchFamily="34" charset="0"/>
              <a:buChar char="•"/>
            </a:pPr>
            <a:r>
              <a:rPr lang="en-US"/>
              <a:t>high level langauge  low level language</a:t>
            </a:r>
            <a:endParaRPr lang="en-US"/>
          </a:p>
          <a:p>
            <a:pPr marL="285750" indent="-285750">
              <a:buFont typeface="Arial" panose="020B0604020202020204" pitchFamily="34" charset="0"/>
              <a:buChar char="•"/>
            </a:pPr>
            <a:r>
              <a:rPr lang="en-US"/>
              <a:t>intrepreter vs compiler</a:t>
            </a:r>
            <a:endParaRPr lang="en-US"/>
          </a:p>
          <a:p>
            <a:pPr marL="285750" indent="-285750">
              <a:buFont typeface="Arial" panose="020B0604020202020204" pitchFamily="34" charset="0"/>
              <a:buChar char="•"/>
            </a:pPr>
            <a:r>
              <a:rPr lang="en-US" altLang="en-US"/>
              <a:t>https://builtin.com/software-engineering-perspectives/compiler-vs-interpreter</a:t>
            </a:r>
            <a:endParaRPr lang="en-US"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35" y="176530"/>
            <a:ext cx="12038330" cy="6644640"/>
          </a:xfrm>
          <a:prstGeom prst="rect">
            <a:avLst/>
          </a:prstGeom>
        </p:spPr>
        <p:txBody>
          <a:bodyPr wrap="square">
            <a:spAutoFit/>
          </a:bodyPr>
          <a:p>
            <a:pPr marL="0" indent="0">
              <a:lnSpc>
                <a:spcPct val="100000"/>
              </a:lnSpc>
              <a:spcBef>
                <a:spcPct val="0"/>
              </a:spcBef>
              <a:spcAft>
                <a:spcPts val="1000"/>
              </a:spcAft>
            </a:pPr>
            <a:r>
              <a:rPr sz="1600" b="0" i="0">
                <a:solidFill>
                  <a:srgbClr val="001D35"/>
                </a:solidFill>
                <a:latin typeface="Arial" panose="020B0604020202020204" pitchFamily="34" charset="0"/>
                <a:ea typeface="Google Sans"/>
                <a:cs typeface="Arial" panose="020B0604020202020204" pitchFamily="34" charset="0"/>
              </a:rPr>
              <a:t>Functions in Python are named blocks of organized, reusable code designed to perform specific tasks. They are fundamental to modularizing and structuring Python programs, promoting code reusability and readability.</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ts val="1000"/>
              </a:spcBef>
              <a:spcAft>
                <a:spcPts val="500"/>
              </a:spcAft>
            </a:pPr>
            <a:r>
              <a:rPr sz="1600" b="0" i="0">
                <a:solidFill>
                  <a:srgbClr val="001D35"/>
                </a:solidFill>
                <a:latin typeface="Arial" panose="020B0604020202020204" pitchFamily="34" charset="0"/>
                <a:ea typeface="Google Sans"/>
                <a:cs typeface="Arial" panose="020B0604020202020204" pitchFamily="34" charset="0"/>
              </a:rPr>
              <a:t>Key Aspects of Python Functions:</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200" b="1" i="0">
                <a:solidFill>
                  <a:srgbClr val="001D35"/>
                </a:solidFill>
                <a:latin typeface="Arial" panose="020B0604020202020204" pitchFamily="34" charset="0"/>
                <a:ea typeface="Google Sans"/>
                <a:cs typeface="Arial" panose="020B0604020202020204" pitchFamily="34" charset="0"/>
              </a:rPr>
              <a:t>Definition</a:t>
            </a:r>
            <a:r>
              <a:rPr sz="1200" b="0" i="0">
                <a:solidFill>
                  <a:srgbClr val="001D35"/>
                </a:solidFill>
                <a:latin typeface="Arial" panose="020B0604020202020204" pitchFamily="34" charset="0"/>
                <a:ea typeface="Google Sans"/>
                <a:cs typeface="Arial" panose="020B0604020202020204" pitchFamily="34" charset="0"/>
              </a:rPr>
              <a:t>: Functions are defined using the </a:t>
            </a:r>
            <a:r>
              <a:rPr sz="1200" b="0" i="0">
                <a:solidFill>
                  <a:srgbClr val="001D35"/>
                </a:solidFill>
                <a:latin typeface="Arial" panose="020B0604020202020204" pitchFamily="34" charset="0"/>
                <a:ea typeface="monospace"/>
                <a:cs typeface="Arial" panose="020B0604020202020204" pitchFamily="34" charset="0"/>
              </a:rPr>
              <a:t>def</a:t>
            </a:r>
            <a:r>
              <a:rPr sz="1200" b="0" i="0">
                <a:solidFill>
                  <a:srgbClr val="001D35"/>
                </a:solidFill>
                <a:latin typeface="Arial" panose="020B0604020202020204" pitchFamily="34" charset="0"/>
                <a:ea typeface="Google Sans"/>
                <a:cs typeface="Arial" panose="020B0604020202020204" pitchFamily="34" charset="0"/>
              </a:rPr>
              <a:t> keyword, followed by the function name, parentheses (which may contain parameters), and a colon. The function's body is indented.</a:t>
            </a:r>
            <a:endParaRPr sz="12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1000" b="0" i="0">
                <a:solidFill>
                  <a:srgbClr val="001D35"/>
                </a:solidFill>
                <a:latin typeface="Arial" panose="020B0604020202020204" pitchFamily="34" charset="0"/>
                <a:ea typeface="Google Sans"/>
                <a:cs typeface="Arial" panose="020B0604020202020204" pitchFamily="34" charset="0"/>
              </a:rPr>
              <a:t>Python</a:t>
            </a:r>
            <a:endParaRPr sz="10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000" b="0" i="0">
                <a:solidFill>
                  <a:srgbClr val="001D35"/>
                </a:solidFill>
                <a:latin typeface="Arial" panose="020B0604020202020204" pitchFamily="34" charset="0"/>
                <a:ea typeface="monospace"/>
                <a:cs typeface="Arial" panose="020B0604020202020204" pitchFamily="34" charset="0"/>
              </a:rPr>
              <a:t>    </a:t>
            </a:r>
            <a:r>
              <a:rPr sz="1000" b="0" i="0">
                <a:solidFill>
                  <a:srgbClr val="9334E6"/>
                </a:solidFill>
                <a:latin typeface="Arial" panose="020B0604020202020204" pitchFamily="34" charset="0"/>
                <a:ea typeface="monospace"/>
                <a:cs typeface="Arial" panose="020B0604020202020204" pitchFamily="34" charset="0"/>
              </a:rPr>
              <a:t>def</a:t>
            </a:r>
            <a:r>
              <a:rPr sz="1000" b="0" i="0">
                <a:solidFill>
                  <a:srgbClr val="001D35"/>
                </a:solidFill>
                <a:latin typeface="Arial" panose="020B0604020202020204" pitchFamily="34" charset="0"/>
                <a:ea typeface="monospace"/>
                <a:cs typeface="Arial" panose="020B0604020202020204" pitchFamily="34" charset="0"/>
              </a:rPr>
              <a:t> greet(name):</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b="0" i="0">
                <a:solidFill>
                  <a:srgbClr val="001D35"/>
                </a:solidFill>
                <a:latin typeface="Arial" panose="020B0604020202020204" pitchFamily="34" charset="0"/>
                <a:ea typeface="monospace"/>
                <a:cs typeface="Arial" panose="020B0604020202020204" pitchFamily="34" charset="0"/>
              </a:rPr>
              <a:t>        print(</a:t>
            </a:r>
            <a:r>
              <a:rPr sz="1000" b="0" i="0">
                <a:solidFill>
                  <a:srgbClr val="188038"/>
                </a:solidFill>
                <a:latin typeface="Arial" panose="020B0604020202020204" pitchFamily="34" charset="0"/>
                <a:ea typeface="monospace"/>
                <a:cs typeface="Arial" panose="020B0604020202020204" pitchFamily="34" charset="0"/>
              </a:rPr>
              <a:t>f"Hello, </a:t>
            </a:r>
            <a:r>
              <a:rPr sz="1000" b="0" i="0">
                <a:solidFill>
                  <a:srgbClr val="001D35"/>
                </a:solidFill>
                <a:latin typeface="Arial" panose="020B0604020202020204" pitchFamily="34" charset="0"/>
                <a:ea typeface="monospace"/>
                <a:cs typeface="Arial" panose="020B0604020202020204" pitchFamily="34" charset="0"/>
              </a:rPr>
              <a:t>{name}</a:t>
            </a:r>
            <a:r>
              <a:rPr sz="1000" b="0" i="0">
                <a:solidFill>
                  <a:srgbClr val="188038"/>
                </a:solidFill>
                <a:latin typeface="Arial" panose="020B0604020202020204" pitchFamily="34" charset="0"/>
                <a:ea typeface="monospace"/>
                <a:cs typeface="Arial" panose="020B0604020202020204" pitchFamily="34" charset="0"/>
              </a:rPr>
              <a:t>!"</a:t>
            </a:r>
            <a:r>
              <a:rPr sz="1000" b="0" i="0">
                <a:solidFill>
                  <a:srgbClr val="001D35"/>
                </a:solidFill>
                <a:latin typeface="Arial" panose="020B0604020202020204" pitchFamily="34" charset="0"/>
                <a:ea typeface="monospace"/>
                <a:cs typeface="Arial" panose="020B0604020202020204" pitchFamily="34" charset="0"/>
              </a:rPr>
              <a: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buFont typeface="Arial" panose="020B0604020202020204"/>
              <a:buChar char="•"/>
            </a:pPr>
            <a:r>
              <a:rPr sz="1200" b="1" i="0">
                <a:solidFill>
                  <a:srgbClr val="001D35"/>
                </a:solidFill>
                <a:latin typeface="Arial" panose="020B0604020202020204" pitchFamily="34" charset="0"/>
                <a:ea typeface="Google Sans"/>
                <a:cs typeface="Arial" panose="020B0604020202020204" pitchFamily="34" charset="0"/>
              </a:rPr>
              <a:t>Calling</a:t>
            </a:r>
            <a:r>
              <a:rPr sz="1200" b="0" i="0">
                <a:solidFill>
                  <a:srgbClr val="001D35"/>
                </a:solidFill>
                <a:latin typeface="Arial" panose="020B0604020202020204" pitchFamily="34" charset="0"/>
                <a:ea typeface="Google Sans"/>
                <a:cs typeface="Arial" panose="020B0604020202020204" pitchFamily="34" charset="0"/>
              </a:rPr>
              <a:t>: Functions are executed by calling them by their name followed by parentheses, potentially passing arguments if the function expects parameters.</a:t>
            </a:r>
            <a:endParaRPr sz="12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1000" b="0" i="0">
                <a:solidFill>
                  <a:srgbClr val="001D35"/>
                </a:solidFill>
                <a:latin typeface="Arial" panose="020B0604020202020204" pitchFamily="34" charset="0"/>
                <a:ea typeface="Google Sans"/>
                <a:cs typeface="Arial" panose="020B0604020202020204" pitchFamily="34" charset="0"/>
              </a:rPr>
              <a:t>Python</a:t>
            </a:r>
            <a:endParaRPr sz="10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000" b="0" i="0">
                <a:solidFill>
                  <a:srgbClr val="001D35"/>
                </a:solidFill>
                <a:latin typeface="Arial" panose="020B0604020202020204" pitchFamily="34" charset="0"/>
                <a:ea typeface="monospace"/>
                <a:cs typeface="Arial" panose="020B0604020202020204" pitchFamily="34" charset="0"/>
              </a:rPr>
              <a:t>    greet(</a:t>
            </a:r>
            <a:r>
              <a:rPr sz="1000" b="0" i="0">
                <a:solidFill>
                  <a:srgbClr val="188038"/>
                </a:solidFill>
                <a:latin typeface="Arial" panose="020B0604020202020204" pitchFamily="34" charset="0"/>
                <a:ea typeface="monospace"/>
                <a:cs typeface="Arial" panose="020B0604020202020204" pitchFamily="34" charset="0"/>
              </a:rPr>
              <a:t>"Alice"</a:t>
            </a:r>
            <a:r>
              <a:rPr sz="1000" b="0" i="0">
                <a:solidFill>
                  <a:srgbClr val="001D35"/>
                </a:solidFill>
                <a:latin typeface="Arial" panose="020B0604020202020204" pitchFamily="34" charset="0"/>
                <a:ea typeface="monospace"/>
                <a:cs typeface="Arial" panose="020B0604020202020204" pitchFamily="34" charset="0"/>
              </a:rPr>
              <a:t>) # Calls the greet function with "Alice" as an argument</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ts val="400"/>
              </a:spcAft>
              <a:buFont typeface="Arial" panose="020B0604020202020204"/>
              <a:buChar char="•"/>
            </a:pPr>
            <a:r>
              <a:rPr sz="1200" b="1" i="0">
                <a:solidFill>
                  <a:srgbClr val="001D35"/>
                </a:solidFill>
                <a:latin typeface="Arial" panose="020B0604020202020204" pitchFamily="34" charset="0"/>
                <a:ea typeface="Google Sans"/>
                <a:cs typeface="Arial" panose="020B0604020202020204" pitchFamily="34" charset="0"/>
              </a:rPr>
              <a:t>Arguments and Parameters:</a:t>
            </a:r>
            <a:endParaRPr sz="1200" b="1" i="0">
              <a:solidFill>
                <a:srgbClr val="001D35"/>
              </a:solidFill>
              <a:latin typeface="Arial" panose="020B0604020202020204" pitchFamily="34" charset="0"/>
              <a:ea typeface="Google Sans"/>
              <a:cs typeface="Arial" panose="020B0604020202020204" pitchFamily="34" charset="0"/>
            </a:endParaRPr>
          </a:p>
          <a:p>
            <a:pPr marL="0" lvl="1" indent="0">
              <a:lnSpc>
                <a:spcPct val="100000"/>
              </a:lnSpc>
              <a:spcBef>
                <a:spcPts val="400"/>
              </a:spcBef>
              <a:spcAft>
                <a:spcPts val="400"/>
              </a:spcAft>
              <a:buFont typeface="Arial" panose="020B0604020202020204"/>
              <a:buChar char="◦"/>
            </a:pPr>
            <a:r>
              <a:rPr sz="1200" b="0" i="0">
                <a:solidFill>
                  <a:srgbClr val="545D7E"/>
                </a:solidFill>
                <a:latin typeface="Arial" panose="020B0604020202020204" pitchFamily="34" charset="0"/>
                <a:ea typeface="Google Sans"/>
                <a:cs typeface="Arial" panose="020B0604020202020204" pitchFamily="34" charset="0"/>
              </a:rPr>
              <a:t>Parameters: Variables defined within the function's parentheses that receive input values when the function is called.</a:t>
            </a:r>
            <a:endParaRPr sz="1200" b="0" i="0">
              <a:solidFill>
                <a:srgbClr val="545D7E"/>
              </a:solidFill>
              <a:latin typeface="Arial" panose="020B0604020202020204" pitchFamily="34" charset="0"/>
              <a:ea typeface="Google Sans"/>
              <a:cs typeface="Arial" panose="020B0604020202020204" pitchFamily="34" charset="0"/>
            </a:endParaRPr>
          </a:p>
          <a:p>
            <a:pPr marL="0" lvl="1" indent="0">
              <a:lnSpc>
                <a:spcPct val="100000"/>
              </a:lnSpc>
              <a:spcBef>
                <a:spcPts val="400"/>
              </a:spcBef>
              <a:spcAft>
                <a:spcPct val="0"/>
              </a:spcAft>
              <a:buFont typeface="Arial" panose="020B0604020202020204"/>
              <a:buChar char="◦"/>
            </a:pPr>
            <a:r>
              <a:rPr sz="1200" b="0" i="0">
                <a:solidFill>
                  <a:srgbClr val="545D7E"/>
                </a:solidFill>
                <a:latin typeface="Arial" panose="020B0604020202020204" pitchFamily="34" charset="0"/>
                <a:ea typeface="Google Sans"/>
                <a:cs typeface="Arial" panose="020B0604020202020204" pitchFamily="34" charset="0"/>
              </a:rPr>
              <a:t>Arguments: The actual values passed to the function when it is called.</a:t>
            </a:r>
            <a:endParaRPr sz="12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200" b="1" i="0">
                <a:solidFill>
                  <a:srgbClr val="001D35"/>
                </a:solidFill>
                <a:latin typeface="Arial" panose="020B0604020202020204" pitchFamily="34" charset="0"/>
                <a:ea typeface="Google Sans"/>
                <a:cs typeface="Arial" panose="020B0604020202020204" pitchFamily="34" charset="0"/>
              </a:rPr>
              <a:t>Return Values:</a:t>
            </a:r>
            <a:endParaRPr sz="1200" b="1"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200" b="0" i="0">
                <a:solidFill>
                  <a:srgbClr val="545D7E"/>
                </a:solidFill>
                <a:latin typeface="Arial" panose="020B0604020202020204" pitchFamily="34" charset="0"/>
                <a:ea typeface="Google Sans"/>
                <a:cs typeface="Arial" panose="020B0604020202020204" pitchFamily="34" charset="0"/>
              </a:rPr>
              <a:t>Functions can return a value using the </a:t>
            </a:r>
            <a:r>
              <a:rPr sz="1200" b="0" i="0">
                <a:solidFill>
                  <a:srgbClr val="545D7E"/>
                </a:solidFill>
                <a:latin typeface="Arial" panose="020B0604020202020204" pitchFamily="34" charset="0"/>
                <a:ea typeface="monospace"/>
                <a:cs typeface="Arial" panose="020B0604020202020204" pitchFamily="34" charset="0"/>
              </a:rPr>
              <a:t>return</a:t>
            </a:r>
            <a:r>
              <a:rPr sz="1200" b="0" i="0">
                <a:solidFill>
                  <a:srgbClr val="545D7E"/>
                </a:solidFill>
                <a:latin typeface="Arial" panose="020B0604020202020204" pitchFamily="34" charset="0"/>
                <a:ea typeface="Google Sans"/>
                <a:cs typeface="Arial" panose="020B0604020202020204" pitchFamily="34" charset="0"/>
              </a:rPr>
              <a:t> statement. If no </a:t>
            </a:r>
            <a:r>
              <a:rPr sz="1200" b="0" i="0">
                <a:solidFill>
                  <a:srgbClr val="545D7E"/>
                </a:solidFill>
                <a:latin typeface="Arial" panose="020B0604020202020204" pitchFamily="34" charset="0"/>
                <a:ea typeface="monospace"/>
                <a:cs typeface="Arial" panose="020B0604020202020204" pitchFamily="34" charset="0"/>
              </a:rPr>
              <a:t>return</a:t>
            </a:r>
            <a:r>
              <a:rPr sz="1200" b="0" i="0">
                <a:solidFill>
                  <a:srgbClr val="545D7E"/>
                </a:solidFill>
                <a:latin typeface="Arial" panose="020B0604020202020204" pitchFamily="34" charset="0"/>
                <a:ea typeface="Google Sans"/>
                <a:cs typeface="Arial" panose="020B0604020202020204" pitchFamily="34" charset="0"/>
              </a:rPr>
              <a:t> statement is present, the function implicitly returns </a:t>
            </a:r>
            <a:r>
              <a:rPr sz="1200" b="0" i="0">
                <a:solidFill>
                  <a:srgbClr val="545D7E"/>
                </a:solidFill>
                <a:latin typeface="Arial" panose="020B0604020202020204" pitchFamily="34" charset="0"/>
                <a:ea typeface="monospace"/>
                <a:cs typeface="Arial" panose="020B0604020202020204" pitchFamily="34" charset="0"/>
              </a:rPr>
              <a:t>None</a:t>
            </a:r>
            <a:r>
              <a:rPr sz="1200" b="0" i="0">
                <a:solidFill>
                  <a:srgbClr val="545D7E"/>
                </a:solidFill>
                <a:latin typeface="Arial" panose="020B0604020202020204" pitchFamily="34" charset="0"/>
                <a:ea typeface="Google Sans"/>
                <a:cs typeface="Arial" panose="020B0604020202020204" pitchFamily="34" charset="0"/>
              </a:rPr>
              <a:t>.</a:t>
            </a:r>
            <a:endParaRPr sz="12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Aft>
                <a:spcPts val="1000"/>
              </a:spcAft>
            </a:pPr>
            <a:r>
              <a:rPr sz="1000" b="0" i="0">
                <a:solidFill>
                  <a:srgbClr val="001D35"/>
                </a:solidFill>
                <a:latin typeface="Arial" panose="020B0604020202020204" pitchFamily="34" charset="0"/>
                <a:ea typeface="Google Sans"/>
                <a:cs typeface="Arial" panose="020B0604020202020204" pitchFamily="34" charset="0"/>
              </a:rPr>
              <a:t>Python</a:t>
            </a:r>
            <a:endParaRPr sz="10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000" b="0" i="0">
                <a:solidFill>
                  <a:srgbClr val="001D35"/>
                </a:solidFill>
                <a:latin typeface="Arial" panose="020B0604020202020204" pitchFamily="34" charset="0"/>
                <a:ea typeface="monospace"/>
                <a:cs typeface="Arial" panose="020B0604020202020204" pitchFamily="34" charset="0"/>
              </a:rPr>
              <a:t>    </a:t>
            </a:r>
            <a:r>
              <a:rPr sz="1000" b="0" i="0">
                <a:solidFill>
                  <a:srgbClr val="9334E6"/>
                </a:solidFill>
                <a:latin typeface="Arial" panose="020B0604020202020204" pitchFamily="34" charset="0"/>
                <a:ea typeface="monospace"/>
                <a:cs typeface="Arial" panose="020B0604020202020204" pitchFamily="34" charset="0"/>
              </a:rPr>
              <a:t>def</a:t>
            </a:r>
            <a:r>
              <a:rPr sz="1000" b="0" i="0">
                <a:solidFill>
                  <a:srgbClr val="001D35"/>
                </a:solidFill>
                <a:latin typeface="Arial" panose="020B0604020202020204" pitchFamily="34" charset="0"/>
                <a:ea typeface="monospace"/>
                <a:cs typeface="Arial" panose="020B0604020202020204" pitchFamily="34" charset="0"/>
              </a:rPr>
              <a:t> add(a, b):</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b="0" i="0">
                <a:solidFill>
                  <a:srgbClr val="001D35"/>
                </a:solidFill>
                <a:latin typeface="Arial" panose="020B0604020202020204" pitchFamily="34" charset="0"/>
                <a:ea typeface="monospace"/>
                <a:cs typeface="Arial" panose="020B0604020202020204" pitchFamily="34" charset="0"/>
              </a:rPr>
              <a:t>        </a:t>
            </a:r>
            <a:r>
              <a:rPr sz="1000" b="0" i="0">
                <a:solidFill>
                  <a:srgbClr val="9334E6"/>
                </a:solidFill>
                <a:latin typeface="Arial" panose="020B0604020202020204" pitchFamily="34" charset="0"/>
                <a:ea typeface="monospace"/>
                <a:cs typeface="Arial" panose="020B0604020202020204" pitchFamily="34" charset="0"/>
              </a:rPr>
              <a:t>return</a:t>
            </a:r>
            <a:r>
              <a:rPr sz="1000" b="0" i="0">
                <a:solidFill>
                  <a:srgbClr val="001D35"/>
                </a:solidFill>
                <a:latin typeface="Arial" panose="020B0604020202020204" pitchFamily="34" charset="0"/>
                <a:ea typeface="monospace"/>
                <a:cs typeface="Arial" panose="020B0604020202020204" pitchFamily="34" charset="0"/>
              </a:rPr>
              <a:t> a + b</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ct val="0"/>
              </a:spcAft>
            </a:pPr>
            <a:r>
              <a:rPr sz="1000" b="0" i="0">
                <a:solidFill>
                  <a:srgbClr val="001D35"/>
                </a:solidFill>
                <a:latin typeface="Arial" panose="020B0604020202020204" pitchFamily="34" charset="0"/>
                <a:ea typeface="monospace"/>
                <a:cs typeface="Arial" panose="020B0604020202020204" pitchFamily="34" charset="0"/>
              </a:rPr>
              <a:t>    result = add(</a:t>
            </a:r>
            <a:r>
              <a:rPr sz="1000" b="0" i="0">
                <a:solidFill>
                  <a:srgbClr val="B45908"/>
                </a:solidFill>
                <a:latin typeface="Arial" panose="020B0604020202020204" pitchFamily="34" charset="0"/>
                <a:ea typeface="monospace"/>
                <a:cs typeface="Arial" panose="020B0604020202020204" pitchFamily="34" charset="0"/>
              </a:rPr>
              <a:t>5</a:t>
            </a:r>
            <a:r>
              <a:rPr sz="1000" b="0" i="0">
                <a:solidFill>
                  <a:srgbClr val="001D35"/>
                </a:solidFill>
                <a:latin typeface="Arial" panose="020B0604020202020204" pitchFamily="34" charset="0"/>
                <a:ea typeface="monospace"/>
                <a:cs typeface="Arial" panose="020B0604020202020204" pitchFamily="34" charset="0"/>
              </a:rPr>
              <a:t>, </a:t>
            </a:r>
            <a:r>
              <a:rPr sz="1000" b="0" i="0">
                <a:solidFill>
                  <a:srgbClr val="B45908"/>
                </a:solidFill>
                <a:latin typeface="Arial" panose="020B0604020202020204" pitchFamily="34" charset="0"/>
                <a:ea typeface="monospace"/>
                <a:cs typeface="Arial" panose="020B0604020202020204" pitchFamily="34" charset="0"/>
              </a:rPr>
              <a:t>3</a:t>
            </a:r>
            <a:r>
              <a:rPr sz="1000" b="0" i="0">
                <a:solidFill>
                  <a:srgbClr val="001D35"/>
                </a:solidFill>
                <a:latin typeface="Arial" panose="020B0604020202020204" pitchFamily="34" charset="0"/>
                <a:ea typeface="monospace"/>
                <a:cs typeface="Arial" panose="020B0604020202020204" pitchFamily="34" charset="0"/>
              </a:rPr>
              <a:t>) # result will be 8</a:t>
            </a:r>
            <a:endParaRPr sz="1000" b="0" i="0">
              <a:solidFill>
                <a:srgbClr val="001D35"/>
              </a:solidFill>
              <a:latin typeface="Arial" panose="020B0604020202020204" pitchFamily="34" charset="0"/>
              <a:ea typeface="monospace"/>
              <a:cs typeface="Arial" panose="020B0604020202020204" pitchFamily="34" charset="0"/>
            </a:endParaRPr>
          </a:p>
          <a:p>
            <a:pPr marL="0" indent="0">
              <a:lnSpc>
                <a:spcPct val="100000"/>
              </a:lnSpc>
              <a:spcBef>
                <a:spcPct val="0"/>
              </a:spcBef>
              <a:spcAft>
                <a:spcPts val="400"/>
              </a:spcAft>
              <a:buFont typeface="Arial" panose="020B0604020202020204"/>
              <a:buChar char="•"/>
            </a:pPr>
            <a:r>
              <a:rPr sz="1200" b="1" i="0">
                <a:solidFill>
                  <a:srgbClr val="001D35"/>
                </a:solidFill>
                <a:latin typeface="Arial" panose="020B0604020202020204" pitchFamily="34" charset="0"/>
                <a:ea typeface="Google Sans"/>
                <a:cs typeface="Arial" panose="020B0604020202020204" pitchFamily="34" charset="0"/>
              </a:rPr>
              <a:t>Types of Functions:</a:t>
            </a:r>
            <a:endParaRPr sz="1200" b="1" i="0">
              <a:solidFill>
                <a:srgbClr val="001D35"/>
              </a:solidFill>
              <a:latin typeface="Arial" panose="020B0604020202020204" pitchFamily="34" charset="0"/>
              <a:ea typeface="Google Sans"/>
              <a:cs typeface="Arial" panose="020B0604020202020204" pitchFamily="34" charset="0"/>
            </a:endParaRPr>
          </a:p>
          <a:p>
            <a:pPr marL="0" lvl="1" indent="0">
              <a:lnSpc>
                <a:spcPct val="100000"/>
              </a:lnSpc>
              <a:spcBef>
                <a:spcPts val="400"/>
              </a:spcBef>
              <a:spcAft>
                <a:spcPts val="400"/>
              </a:spcAft>
              <a:buFont typeface="Arial" panose="020B0604020202020204"/>
              <a:buChar char="◦"/>
            </a:pPr>
            <a:r>
              <a:rPr sz="1200" b="0" i="0">
                <a:solidFill>
                  <a:srgbClr val="545D7E"/>
                </a:solidFill>
                <a:latin typeface="Arial" panose="020B0604020202020204" pitchFamily="34" charset="0"/>
                <a:ea typeface="Google Sans"/>
                <a:cs typeface="Arial" panose="020B0604020202020204" pitchFamily="34" charset="0"/>
              </a:rPr>
              <a:t>Built-in Functions: Functions provided by Python's standard library, readily available for use (e.g., </a:t>
            </a:r>
            <a:r>
              <a:rPr sz="1200" b="0" i="0">
                <a:solidFill>
                  <a:srgbClr val="545D7E"/>
                </a:solidFill>
                <a:latin typeface="Arial" panose="020B0604020202020204" pitchFamily="34" charset="0"/>
                <a:ea typeface="monospace"/>
                <a:cs typeface="Arial" panose="020B0604020202020204" pitchFamily="34" charset="0"/>
              </a:rPr>
              <a:t>print()</a:t>
            </a:r>
            <a:r>
              <a:rPr sz="1200" b="0" i="0">
                <a:solidFill>
                  <a:srgbClr val="545D7E"/>
                </a:solidFill>
                <a:latin typeface="Arial" panose="020B0604020202020204" pitchFamily="34" charset="0"/>
                <a:ea typeface="Google Sans"/>
                <a:cs typeface="Arial" panose="020B0604020202020204" pitchFamily="34" charset="0"/>
              </a:rPr>
              <a:t>, </a:t>
            </a:r>
            <a:r>
              <a:rPr sz="1200" b="0" i="0">
                <a:solidFill>
                  <a:srgbClr val="545D7E"/>
                </a:solidFill>
                <a:latin typeface="Arial" panose="020B0604020202020204" pitchFamily="34" charset="0"/>
                <a:ea typeface="monospace"/>
                <a:cs typeface="Arial" panose="020B0604020202020204" pitchFamily="34" charset="0"/>
              </a:rPr>
              <a:t>len()</a:t>
            </a:r>
            <a:r>
              <a:rPr sz="1200" b="0" i="0">
                <a:solidFill>
                  <a:srgbClr val="545D7E"/>
                </a:solidFill>
                <a:latin typeface="Arial" panose="020B0604020202020204" pitchFamily="34" charset="0"/>
                <a:ea typeface="Google Sans"/>
                <a:cs typeface="Arial" panose="020B0604020202020204" pitchFamily="34" charset="0"/>
              </a:rPr>
              <a:t>, </a:t>
            </a:r>
            <a:r>
              <a:rPr sz="1200" b="0" i="0">
                <a:solidFill>
                  <a:srgbClr val="545D7E"/>
                </a:solidFill>
                <a:latin typeface="Arial" panose="020B0604020202020204" pitchFamily="34" charset="0"/>
                <a:ea typeface="monospace"/>
                <a:cs typeface="Arial" panose="020B0604020202020204" pitchFamily="34" charset="0"/>
              </a:rPr>
              <a:t>sum()</a:t>
            </a:r>
            <a:r>
              <a:rPr sz="1200" b="0" i="0">
                <a:solidFill>
                  <a:srgbClr val="545D7E"/>
                </a:solidFill>
                <a:latin typeface="Arial" panose="020B0604020202020204" pitchFamily="34" charset="0"/>
                <a:ea typeface="Google Sans"/>
                <a:cs typeface="Arial" panose="020B0604020202020204" pitchFamily="34" charset="0"/>
              </a:rPr>
              <a:t>).</a:t>
            </a:r>
            <a:endParaRPr sz="1200" b="0" i="0">
              <a:solidFill>
                <a:srgbClr val="545D7E"/>
              </a:solidFill>
              <a:latin typeface="Arial" panose="020B0604020202020204" pitchFamily="34" charset="0"/>
              <a:ea typeface="Google Sans"/>
              <a:cs typeface="Arial" panose="020B0604020202020204" pitchFamily="34" charset="0"/>
            </a:endParaRPr>
          </a:p>
          <a:p>
            <a:pPr marL="0" lvl="1" indent="0">
              <a:lnSpc>
                <a:spcPct val="100000"/>
              </a:lnSpc>
              <a:spcBef>
                <a:spcPts val="400"/>
              </a:spcBef>
              <a:spcAft>
                <a:spcPts val="400"/>
              </a:spcAft>
              <a:buFont typeface="Arial" panose="020B0604020202020204"/>
              <a:buChar char="◦"/>
            </a:pPr>
            <a:r>
              <a:rPr sz="1200" b="0" i="0">
                <a:solidFill>
                  <a:srgbClr val="545D7E"/>
                </a:solidFill>
                <a:latin typeface="Arial" panose="020B0604020202020204" pitchFamily="34" charset="0"/>
                <a:ea typeface="Google Sans"/>
                <a:cs typeface="Arial" panose="020B0604020202020204" pitchFamily="34" charset="0"/>
              </a:rPr>
              <a:t>User-defined Functions: Functions created by the programmer to perform specific tasks.</a:t>
            </a:r>
            <a:endParaRPr sz="1200" b="0" i="0">
              <a:solidFill>
                <a:srgbClr val="545D7E"/>
              </a:solidFill>
              <a:latin typeface="Arial" panose="020B0604020202020204" pitchFamily="34" charset="0"/>
              <a:ea typeface="Google Sans"/>
              <a:cs typeface="Arial" panose="020B0604020202020204" pitchFamily="34" charset="0"/>
            </a:endParaRPr>
          </a:p>
          <a:p>
            <a:pPr marL="0" lvl="1" indent="0">
              <a:lnSpc>
                <a:spcPct val="100000"/>
              </a:lnSpc>
              <a:spcBef>
                <a:spcPts val="400"/>
              </a:spcBef>
              <a:spcAft>
                <a:spcPct val="0"/>
              </a:spcAft>
              <a:buFont typeface="Arial" panose="020B0604020202020204"/>
              <a:buChar char="◦"/>
            </a:pPr>
            <a:r>
              <a:rPr sz="1200" b="0" i="0">
                <a:solidFill>
                  <a:srgbClr val="545D7E"/>
                </a:solidFill>
                <a:latin typeface="Arial" panose="020B0604020202020204" pitchFamily="34" charset="0"/>
                <a:ea typeface="Google Sans"/>
                <a:cs typeface="Arial" panose="020B0604020202020204" pitchFamily="34" charset="0"/>
              </a:rPr>
              <a:t>Functions from Modules: Functions defined within modules that need to be imported before use (e.g., </a:t>
            </a:r>
            <a:r>
              <a:rPr sz="1200" b="0" i="0">
                <a:solidFill>
                  <a:srgbClr val="545D7E"/>
                </a:solidFill>
                <a:latin typeface="Arial" panose="020B0604020202020204" pitchFamily="34" charset="0"/>
                <a:ea typeface="monospace"/>
                <a:cs typeface="Arial" panose="020B0604020202020204" pitchFamily="34" charset="0"/>
              </a:rPr>
              <a:t>math.sqrt()</a:t>
            </a:r>
            <a:r>
              <a:rPr sz="1200" b="0" i="0">
                <a:solidFill>
                  <a:srgbClr val="545D7E"/>
                </a:solidFill>
                <a:latin typeface="Arial" panose="020B0604020202020204" pitchFamily="34" charset="0"/>
                <a:ea typeface="Google Sans"/>
                <a:cs typeface="Arial" panose="020B0604020202020204" pitchFamily="34" charset="0"/>
              </a:rPr>
              <a:t> from the </a:t>
            </a:r>
            <a:r>
              <a:rPr sz="1200" b="0" i="0">
                <a:solidFill>
                  <a:srgbClr val="545D7E"/>
                </a:solidFill>
                <a:latin typeface="Arial" panose="020B0604020202020204" pitchFamily="34" charset="0"/>
                <a:ea typeface="monospace"/>
                <a:cs typeface="Arial" panose="020B0604020202020204" pitchFamily="34" charset="0"/>
              </a:rPr>
              <a:t>math</a:t>
            </a:r>
            <a:r>
              <a:rPr sz="1200" b="0" i="0">
                <a:solidFill>
                  <a:srgbClr val="545D7E"/>
                </a:solidFill>
                <a:latin typeface="Arial" panose="020B0604020202020204" pitchFamily="34" charset="0"/>
                <a:ea typeface="Google Sans"/>
                <a:cs typeface="Arial" panose="020B0604020202020204" pitchFamily="34" charset="0"/>
              </a:rPr>
              <a:t> module).</a:t>
            </a:r>
            <a:endParaRPr sz="12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200" b="1" i="0">
                <a:solidFill>
                  <a:srgbClr val="001D35"/>
                </a:solidFill>
                <a:latin typeface="Arial" panose="020B0604020202020204" pitchFamily="34" charset="0"/>
                <a:ea typeface="Google Sans"/>
                <a:cs typeface="Arial" panose="020B0604020202020204" pitchFamily="34" charset="0"/>
              </a:rPr>
              <a:t>Advantages:</a:t>
            </a:r>
            <a:endParaRPr sz="1200" b="1" i="0">
              <a:solidFill>
                <a:srgbClr val="001D35"/>
              </a:solidFill>
              <a:latin typeface="Arial" panose="020B0604020202020204" pitchFamily="34" charset="0"/>
              <a:ea typeface="Google Sans"/>
              <a:cs typeface="Arial" panose="020B0604020202020204" pitchFamily="34" charset="0"/>
            </a:endParaRPr>
          </a:p>
          <a:p>
            <a:pPr marL="0" lvl="1" indent="0">
              <a:lnSpc>
                <a:spcPct val="100000"/>
              </a:lnSpc>
              <a:spcBef>
                <a:spcPts val="400"/>
              </a:spcBef>
              <a:spcAft>
                <a:spcPts val="400"/>
              </a:spcAft>
              <a:buFont typeface="Arial" panose="020B0604020202020204"/>
              <a:buChar char="◦"/>
            </a:pPr>
            <a:r>
              <a:rPr sz="1200" b="0" i="0">
                <a:solidFill>
                  <a:srgbClr val="545D7E"/>
                </a:solidFill>
                <a:latin typeface="Arial" panose="020B0604020202020204" pitchFamily="34" charset="0"/>
                <a:ea typeface="Google Sans"/>
                <a:cs typeface="Arial" panose="020B0604020202020204" pitchFamily="34" charset="0"/>
              </a:rPr>
              <a:t>Modularity: Breaks down complex programs into smaller, manageable units.</a:t>
            </a:r>
            <a:endParaRPr sz="1200" b="0" i="0">
              <a:solidFill>
                <a:srgbClr val="545D7E"/>
              </a:solidFill>
              <a:latin typeface="Arial" panose="020B0604020202020204" pitchFamily="34" charset="0"/>
              <a:ea typeface="Google Sans"/>
              <a:cs typeface="Arial" panose="020B0604020202020204" pitchFamily="34" charset="0"/>
            </a:endParaRPr>
          </a:p>
          <a:p>
            <a:pPr marL="0" lvl="1" indent="0">
              <a:lnSpc>
                <a:spcPct val="100000"/>
              </a:lnSpc>
              <a:spcBef>
                <a:spcPts val="400"/>
              </a:spcBef>
              <a:spcAft>
                <a:spcPts val="400"/>
              </a:spcAft>
              <a:buFont typeface="Arial" panose="020B0604020202020204"/>
              <a:buChar char="◦"/>
            </a:pPr>
            <a:r>
              <a:rPr sz="1200" b="0" i="0">
                <a:solidFill>
                  <a:srgbClr val="545D7E"/>
                </a:solidFill>
                <a:latin typeface="Arial" panose="020B0604020202020204" pitchFamily="34" charset="0"/>
                <a:ea typeface="Google Sans"/>
                <a:cs typeface="Arial" panose="020B0604020202020204" pitchFamily="34" charset="0"/>
              </a:rPr>
              <a:t>Reusability: Avoids code duplication by allowing the same code block to be used multiple times.</a:t>
            </a:r>
            <a:endParaRPr sz="1200" b="0" i="0">
              <a:solidFill>
                <a:srgbClr val="545D7E"/>
              </a:solidFill>
              <a:latin typeface="Arial" panose="020B0604020202020204" pitchFamily="34" charset="0"/>
              <a:ea typeface="Google Sans"/>
              <a:cs typeface="Arial" panose="020B0604020202020204" pitchFamily="34" charset="0"/>
            </a:endParaRPr>
          </a:p>
          <a:p>
            <a:pPr marL="0" lvl="1" indent="0">
              <a:lnSpc>
                <a:spcPct val="100000"/>
              </a:lnSpc>
              <a:spcBef>
                <a:spcPts val="400"/>
              </a:spcBef>
              <a:spcAft>
                <a:spcPct val="0"/>
              </a:spcAft>
              <a:buFont typeface="Arial" panose="020B0604020202020204"/>
              <a:buChar char="◦"/>
            </a:pPr>
            <a:r>
              <a:rPr sz="1200" b="0" i="0">
                <a:solidFill>
                  <a:srgbClr val="545D7E"/>
                </a:solidFill>
                <a:latin typeface="Arial" panose="020B0604020202020204" pitchFamily="34" charset="0"/>
                <a:ea typeface="Google Sans"/>
                <a:cs typeface="Arial" panose="020B0604020202020204" pitchFamily="34" charset="0"/>
              </a:rPr>
              <a:t>Readability and Maintainability: Improves code organization and makes it easier to understand and modify.</a:t>
            </a:r>
            <a:endParaRPr sz="1200" b="0" i="0">
              <a:solidFill>
                <a:srgbClr val="545D7E"/>
              </a:solidFill>
              <a:latin typeface="Arial" panose="020B0604020202020204" pitchFamily="34" charset="0"/>
              <a:ea typeface="Google Sans"/>
              <a:cs typeface="Arial" panose="020B0604020202020204"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0"/>
            <a:ext cx="5616575" cy="6393815"/>
          </a:xfrm>
          <a:prstGeom prst="rect">
            <a:avLst/>
          </a:prstGeom>
        </p:spPr>
        <p:txBody>
          <a:bodyPr wrap="square">
            <a:spAutoFit/>
          </a:bodyPr>
          <a:p>
            <a:pPr>
              <a:spcAft>
                <a:spcPct val="60000"/>
              </a:spcAft>
            </a:pPr>
            <a:r>
              <a:rPr sz="2300" b="1"/>
              <a:t>📌 1. Defining and Calling a Function</a:t>
            </a:r>
            <a:endParaRPr sz="2300" b="1"/>
          </a:p>
          <a:p>
            <a:r>
              <a:rPr sz="1600"/>
              <a:t>A function is a reusable block of code that performs a specific task when called.</a:t>
            </a:r>
            <a:endParaRPr sz="1600"/>
          </a:p>
          <a:p>
            <a:pPr>
              <a:spcAft>
                <a:spcPct val="60000"/>
              </a:spcAft>
            </a:pPr>
            <a:r>
              <a:rPr sz="2200" b="1"/>
              <a:t>🔹 Syntax:</a:t>
            </a:r>
            <a:endParaRPr sz="2200" b="1"/>
          </a:p>
          <a:p>
            <a:r>
              <a:rPr sz="1600"/>
              <a:t>deffunction_name(parameters):
    # code block
    return value  # (optional)
</a:t>
            </a:r>
            <a:endParaRPr sz="1600"/>
          </a:p>
          <a:p>
            <a:pPr>
              <a:spcAft>
                <a:spcPct val="60000"/>
              </a:spcAft>
            </a:pPr>
            <a:r>
              <a:rPr b="1"/>
              <a:t>🔹 Example:</a:t>
            </a:r>
            <a:endParaRPr b="1"/>
          </a:p>
          <a:p>
            <a:r>
              <a:rPr sz="1600"/>
              <a:t>defgreet(name):
    print(f"Hello, {name}!")
greet("Amit")  # Output: Hello, Amit!
</a:t>
            </a:r>
            <a:endParaRPr sz="1000"/>
          </a:p>
          <a:p>
            <a:pPr>
              <a:spcAft>
                <a:spcPct val="60000"/>
              </a:spcAft>
            </a:pPr>
            <a:r>
              <a:rPr sz="1600" b="1"/>
              <a:t>✅ Use Case:</a:t>
            </a:r>
            <a:endParaRPr sz="1600" b="1"/>
          </a:p>
          <a:p>
            <a:pPr>
              <a:buFont typeface="Arial" panose="020B0604020202020204"/>
              <a:buChar char="•"/>
            </a:pPr>
            <a:r>
              <a:rPr sz="1600"/>
              <a:t>Avoid repeating code (DRY principle).</a:t>
            </a:r>
            <a:endParaRPr sz="1600"/>
          </a:p>
          <a:p>
            <a:pPr>
              <a:buFont typeface="Arial" panose="020B0604020202020204"/>
              <a:buChar char="•"/>
            </a:pPr>
            <a:r>
              <a:rPr sz="1600"/>
              <a:t>Structure code into smaller, manageable parts.</a:t>
            </a:r>
            <a:endParaRPr sz="1600"/>
          </a:p>
          <a:p>
            <a:pPr>
              <a:buFont typeface="Arial" panose="020B0604020202020204"/>
              <a:buChar char="•"/>
            </a:pPr>
            <a:endParaRPr sz="1600"/>
          </a:p>
          <a:p>
            <a:pPr>
              <a:spcAft>
                <a:spcPct val="60000"/>
              </a:spcAft>
            </a:pPr>
            <a:r>
              <a:rPr sz="1600" b="1"/>
              <a:t>🌍 Real-World Scenario:</a:t>
            </a:r>
            <a:endParaRPr sz="1600" b="1"/>
          </a:p>
          <a:p>
            <a:r>
              <a:rPr sz="1600"/>
              <a:t>A banking application uses a function calculate_interest(principal, rate, time) to compute interest multiple times.</a:t>
            </a:r>
            <a:endParaRPr sz="1600"/>
          </a:p>
        </p:txBody>
      </p:sp>
      <p:sp>
        <p:nvSpPr>
          <p:cNvPr id="3" name="Text Box 2"/>
          <p:cNvSpPr txBox="1"/>
          <p:nvPr/>
        </p:nvSpPr>
        <p:spPr>
          <a:xfrm>
            <a:off x="6411595" y="165735"/>
            <a:ext cx="5080000" cy="4608195"/>
          </a:xfrm>
          <a:prstGeom prst="rect">
            <a:avLst/>
          </a:prstGeom>
        </p:spPr>
        <p:txBody>
          <a:bodyPr>
            <a:spAutoFit/>
          </a:bodyPr>
          <a:p>
            <a:pPr>
              <a:spcAft>
                <a:spcPct val="60000"/>
              </a:spcAft>
            </a:pPr>
            <a:r>
              <a:rPr sz="2300" b="1"/>
              <a:t>📌 2. return Statement</a:t>
            </a:r>
            <a:endParaRPr sz="2300" b="1"/>
          </a:p>
          <a:p>
            <a:r>
              <a:rPr sz="1600"/>
              <a:t>return sends a value back to the function caller.</a:t>
            </a:r>
            <a:endParaRPr sz="1600"/>
          </a:p>
          <a:p>
            <a:pPr>
              <a:spcAft>
                <a:spcPct val="60000"/>
              </a:spcAft>
            </a:pPr>
            <a:r>
              <a:rPr sz="2200" b="1"/>
              <a:t>🔹 Example:</a:t>
            </a:r>
            <a:endParaRPr sz="2200" b="1"/>
          </a:p>
          <a:p>
            <a:r>
              <a:rPr sz="1600"/>
              <a:t>defsquare(x):
    return x * x
result = square(5)  # result = 25
</a:t>
            </a:r>
            <a:endParaRPr sz="1600"/>
          </a:p>
          <a:p>
            <a:pPr>
              <a:spcAft>
                <a:spcPct val="60000"/>
              </a:spcAft>
            </a:pPr>
            <a:r>
              <a:rPr sz="2200" b="1"/>
              <a:t>✅ Use Case:</a:t>
            </a:r>
            <a:endParaRPr sz="2200" b="1"/>
          </a:p>
          <a:p>
            <a:r>
              <a:rPr sz="1600"/>
              <a:t>To send computed results to other parts of the program.</a:t>
            </a:r>
            <a:endParaRPr sz="1600"/>
          </a:p>
          <a:p>
            <a:pPr>
              <a:spcAft>
                <a:spcPct val="60000"/>
              </a:spcAft>
            </a:pPr>
            <a:r>
              <a:rPr sz="2200" b="1"/>
              <a:t>🌍 Real-World Scenario:</a:t>
            </a:r>
            <a:endParaRPr sz="2200" b="1"/>
          </a:p>
          <a:p>
            <a:r>
              <a:rPr sz="1600"/>
              <a:t>In an e-commerce app, get_discounted_price() returns the final price after applying a discount.</a:t>
            </a:r>
            <a:endParaRPr sz="16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9870" y="0"/>
            <a:ext cx="5080000" cy="6330315"/>
          </a:xfrm>
          <a:prstGeom prst="rect">
            <a:avLst/>
          </a:prstGeom>
        </p:spPr>
        <p:txBody>
          <a:bodyPr>
            <a:spAutoFit/>
          </a:bodyPr>
          <a:p>
            <a:pPr>
              <a:spcAft>
                <a:spcPct val="60000"/>
              </a:spcAft>
            </a:pPr>
            <a:r>
              <a:rPr sz="2300" b="1"/>
              <a:t>📌 3. Types of Arguments</a:t>
            </a:r>
            <a:endParaRPr sz="2300" b="1"/>
          </a:p>
          <a:p>
            <a:pPr>
              <a:spcAft>
                <a:spcPct val="60000"/>
              </a:spcAft>
            </a:pPr>
            <a:r>
              <a:rPr sz="2200" b="1"/>
              <a:t>🔸 a. Default Arguments</a:t>
            </a:r>
            <a:endParaRPr sz="2200" b="1"/>
          </a:p>
          <a:p>
            <a:pPr>
              <a:spcAft>
                <a:spcPct val="60000"/>
              </a:spcAft>
            </a:pPr>
            <a:r>
              <a:rPr sz="2200" b="1"/>
              <a:t>🔹 Definition:</a:t>
            </a:r>
            <a:endParaRPr sz="2200" b="1"/>
          </a:p>
          <a:p>
            <a:r>
              <a:rPr sz="1600"/>
              <a:t>Arguments with default values that are used if no value is passed.</a:t>
            </a:r>
            <a:endParaRPr sz="1600"/>
          </a:p>
          <a:p>
            <a:r>
              <a:rPr sz="1600"/>
              <a:t>defwelcome(name="Guest"):
    print("Welcome", name)
</a:t>
            </a:r>
            <a:endParaRPr sz="1600"/>
          </a:p>
          <a:p>
            <a:r>
              <a:rPr sz="1600"/>
              <a:t>✅ Use Case: Set fallback values.</a:t>
            </a:r>
            <a:endParaRPr sz="1600"/>
          </a:p>
          <a:p>
            <a:r>
              <a:rPr sz="1600"/>
              <a:t>🌍 Real-World: Showing “Hello, Guest” on a website if user name is not available.</a:t>
            </a:r>
            <a:endParaRPr sz="1600"/>
          </a:p>
          <a:p>
            <a:pPr>
              <a:spcAft>
                <a:spcPct val="60000"/>
              </a:spcAft>
            </a:pPr>
            <a:r>
              <a:rPr sz="2200" b="1"/>
              <a:t>🔸 b. Variable-Length Arguments</a:t>
            </a:r>
            <a:endParaRPr sz="2200" b="1"/>
          </a:p>
          <a:p>
            <a:pPr>
              <a:spcAft>
                <a:spcPct val="60000"/>
              </a:spcAft>
            </a:pPr>
            <a:r>
              <a:rPr sz="1900" b="1"/>
              <a:t>🔹 *args → non-keyworded</a:t>
            </a:r>
            <a:endParaRPr sz="1900" b="1"/>
          </a:p>
          <a:p>
            <a:r>
              <a:rPr sz="1600"/>
              <a:t>deftotal(*numbers):
    returnsum(numbers)
</a:t>
            </a:r>
            <a:endParaRPr sz="1600"/>
          </a:p>
          <a:p>
            <a:r>
              <a:rPr sz="1600"/>
              <a:t>✅ Use Case: Sum of any number of inputs.</a:t>
            </a:r>
            <a:endParaRPr sz="1600"/>
          </a:p>
          <a:p>
            <a:r>
              <a:rPr sz="1600"/>
              <a:t>🌍 Real-World: Billing system that handles multiple items dynamically.</a:t>
            </a:r>
            <a:endParaRPr sz="1600"/>
          </a:p>
        </p:txBody>
      </p:sp>
      <p:sp>
        <p:nvSpPr>
          <p:cNvPr id="3" name="Text Box 2"/>
          <p:cNvSpPr txBox="1"/>
          <p:nvPr/>
        </p:nvSpPr>
        <p:spPr>
          <a:xfrm>
            <a:off x="6096000" y="0"/>
            <a:ext cx="6096000" cy="2059940"/>
          </a:xfrm>
          <a:prstGeom prst="rect">
            <a:avLst/>
          </a:prstGeom>
          <a:noFill/>
        </p:spPr>
        <p:txBody>
          <a:bodyPr wrap="square" rtlCol="0" anchor="t">
            <a:spAutoFit/>
          </a:bodyPr>
          <a:p>
            <a:pPr>
              <a:spcAft>
                <a:spcPct val="60000"/>
              </a:spcAft>
            </a:pPr>
            <a:r>
              <a:rPr sz="1900" b="1">
                <a:sym typeface="+mn-ea"/>
              </a:rPr>
              <a:t>🔹 **kwargs → keyworded</a:t>
            </a:r>
            <a:endParaRPr sz="1900" b="1"/>
          </a:p>
          <a:p>
            <a:r>
              <a:rPr sz="1600">
                <a:sym typeface="+mn-ea"/>
              </a:rPr>
              <a:t>defuser_profile(**details):
    print(details)
</a:t>
            </a:r>
            <a:endParaRPr sz="1600"/>
          </a:p>
          <a:p>
            <a:r>
              <a:rPr sz="1600">
                <a:sym typeface="+mn-ea"/>
              </a:rPr>
              <a:t>✅ Use Case: Accept flexible key-value inputs.</a:t>
            </a:r>
            <a:endParaRPr sz="1600"/>
          </a:p>
          <a:p>
            <a:r>
              <a:rPr sz="1600">
                <a:sym typeface="+mn-ea"/>
              </a:rPr>
              <a:t>🌍 Real-World: User profile with optional details like name, email, dob, etc.</a:t>
            </a:r>
            <a:endParaRPr lang="en-US" sz="1600">
              <a:sym typeface="+mn-ea"/>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13055" y="178435"/>
            <a:ext cx="5080000" cy="5516245"/>
          </a:xfrm>
          <a:prstGeom prst="rect">
            <a:avLst/>
          </a:prstGeom>
        </p:spPr>
        <p:txBody>
          <a:bodyPr>
            <a:spAutoFit/>
          </a:bodyPr>
          <a:p>
            <a:pPr>
              <a:spcAft>
                <a:spcPct val="60000"/>
              </a:spcAft>
            </a:pPr>
            <a:r>
              <a:rPr sz="2300" b="1"/>
              <a:t>📌 4. Variable Scope: Local vs Global</a:t>
            </a:r>
            <a:endParaRPr sz="2300" b="1"/>
          </a:p>
          <a:p>
            <a:pPr>
              <a:spcAft>
                <a:spcPct val="60000"/>
              </a:spcAft>
            </a:pPr>
            <a:r>
              <a:rPr sz="2200" b="1"/>
              <a:t>🔹 Local Variable:</a:t>
            </a:r>
            <a:endParaRPr sz="2200" b="1"/>
          </a:p>
          <a:p>
            <a:r>
              <a:rPr sz="1600"/>
              <a:t>Defined and accessible only inside the function.</a:t>
            </a:r>
            <a:endParaRPr sz="1600"/>
          </a:p>
          <a:p>
            <a:r>
              <a:rPr sz="1600"/>
              <a:t>deflocal_example():
    x = 10
    print(x)
</a:t>
            </a:r>
            <a:endParaRPr sz="1600"/>
          </a:p>
          <a:p>
            <a:pPr>
              <a:spcAft>
                <a:spcPct val="60000"/>
              </a:spcAft>
            </a:pPr>
            <a:r>
              <a:rPr sz="2200" b="1"/>
              <a:t>🔹 Global Variable:</a:t>
            </a:r>
            <a:endParaRPr sz="2200" b="1"/>
          </a:p>
          <a:p>
            <a:r>
              <a:rPr sz="1600"/>
              <a:t>Defined outside any function and accessible everywhere.</a:t>
            </a:r>
            <a:endParaRPr sz="1600"/>
          </a:p>
          <a:p>
            <a:r>
              <a:rPr sz="1600"/>
              <a:t>x = 5
defmodify():
    global x
    x = 20
</a:t>
            </a:r>
            <a:endParaRPr sz="1600"/>
          </a:p>
          <a:p>
            <a:r>
              <a:rPr sz="1600"/>
              <a:t>✅ Use Case: Keep variables confined to functions unless sharing is necessary.</a:t>
            </a:r>
            <a:endParaRPr sz="1600"/>
          </a:p>
          <a:p>
            <a:r>
              <a:rPr sz="1600"/>
              <a:t>🌍 Real-World: In a game, score might be a global variable, but temporary bonuses are local.</a:t>
            </a:r>
            <a:endParaRPr sz="16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12750" y="93345"/>
            <a:ext cx="4064000" cy="460375"/>
          </a:xfrm>
          <a:prstGeom prst="rect">
            <a:avLst/>
          </a:prstGeom>
          <a:noFill/>
        </p:spPr>
        <p:txBody>
          <a:bodyPr wrap="square" rtlCol="0">
            <a:spAutoFit/>
          </a:bodyPr>
          <a:p>
            <a:r>
              <a:rPr lang="en-US" sz="2400" b="1"/>
              <a:t>Lambda functions</a:t>
            </a:r>
            <a:endParaRPr lang="en-US" sz="2400" b="1"/>
          </a:p>
        </p:txBody>
      </p:sp>
      <p:sp>
        <p:nvSpPr>
          <p:cNvPr id="3" name="Text Box 2"/>
          <p:cNvSpPr txBox="1"/>
          <p:nvPr/>
        </p:nvSpPr>
        <p:spPr>
          <a:xfrm>
            <a:off x="700405" y="2638425"/>
            <a:ext cx="3879215" cy="429895"/>
          </a:xfrm>
          <a:prstGeom prst="rect">
            <a:avLst/>
          </a:prstGeom>
        </p:spPr>
        <p:txBody>
          <a:bodyPr wrap="square">
            <a:spAutoFit/>
          </a:bodyPr>
          <a:p>
            <a:pPr>
              <a:spcAft>
                <a:spcPct val="60000"/>
              </a:spcAft>
            </a:pPr>
            <a:r>
              <a:rPr sz="2200" b="1"/>
              <a:t>✅ lambda vs def in Python</a:t>
            </a:r>
            <a:endParaRPr sz="2200" b="1"/>
          </a:p>
        </p:txBody>
      </p:sp>
      <p:graphicFrame>
        <p:nvGraphicFramePr>
          <p:cNvPr id="4" name="Table 3"/>
          <p:cNvGraphicFramePr/>
          <p:nvPr/>
        </p:nvGraphicFramePr>
        <p:xfrm>
          <a:off x="700405" y="3303905"/>
          <a:ext cx="8006715" cy="1508760"/>
        </p:xfrm>
        <a:graphic>
          <a:graphicData uri="http://schemas.openxmlformats.org/drawingml/2006/table">
            <a:tbl>
              <a:tblPr/>
              <a:tblGrid>
                <a:gridCol w="2668905"/>
                <a:gridCol w="2668905"/>
                <a:gridCol w="2668905"/>
              </a:tblGrid>
              <a:tr h="0">
                <a:tc>
                  <a:txBody>
                    <a:bodyPr/>
                    <a:p>
                      <a:r>
                        <a:rPr sz="1400"/>
                        <a:t>Feature</a:t>
                      </a:r>
                      <a:endParaRPr sz="1400"/>
                    </a:p>
                  </a:txBody>
                  <a:tcPr marL="0" marR="0" marT="0" marB="0" anchor="ctr" anchorCtr="0">
                    <a:lnL>
                      <a:noFill/>
                    </a:lnL>
                    <a:lnR>
                      <a:noFill/>
                    </a:lnR>
                    <a:lnT>
                      <a:noFill/>
                    </a:lnT>
                    <a:lnB>
                      <a:noFill/>
                    </a:lnB>
                    <a:noFill/>
                  </a:tcPr>
                </a:tc>
                <a:tc>
                  <a:txBody>
                    <a:bodyPr/>
                    <a:p>
                      <a:r>
                        <a:rPr sz="1400"/>
                        <a:t>lambda Function</a:t>
                      </a:r>
                      <a:endParaRPr sz="1400"/>
                    </a:p>
                  </a:txBody>
                  <a:tcPr marL="0" marR="0" marT="0" marB="0" anchor="ctr" anchorCtr="0">
                    <a:lnL>
                      <a:noFill/>
                    </a:lnL>
                    <a:lnR>
                      <a:noFill/>
                    </a:lnR>
                    <a:lnT>
                      <a:noFill/>
                    </a:lnT>
                    <a:lnB>
                      <a:noFill/>
                    </a:lnB>
                    <a:noFill/>
                  </a:tcPr>
                </a:tc>
                <a:tc>
                  <a:txBody>
                    <a:bodyPr/>
                    <a:p>
                      <a:r>
                        <a:rPr sz="1400"/>
                        <a:t>def Function</a:t>
                      </a:r>
                      <a:endParaRPr sz="1400"/>
                    </a:p>
                  </a:txBody>
                  <a:tcPr marL="0" marR="0" marT="0" marB="0" anchor="ctr" anchorCtr="0">
                    <a:lnL>
                      <a:noFill/>
                    </a:lnL>
                    <a:lnR>
                      <a:noFill/>
                    </a:lnR>
                    <a:lnT>
                      <a:noFill/>
                    </a:lnT>
                    <a:lnB>
                      <a:noFill/>
                    </a:lnB>
                    <a:noFill/>
                  </a:tcPr>
                </a:tc>
              </a:tr>
              <a:tr h="0">
                <a:tc>
                  <a:txBody>
                    <a:bodyPr/>
                    <a:p>
                      <a:r>
                        <a:rPr sz="1400"/>
                        <a:t>Syntax</a:t>
                      </a:r>
                      <a:endParaRPr sz="1400"/>
                    </a:p>
                  </a:txBody>
                  <a:tcPr marL="0" marR="0" marT="0" marB="0" anchor="ctr" anchorCtr="0">
                    <a:lnL>
                      <a:noFill/>
                    </a:lnL>
                    <a:lnR>
                      <a:noFill/>
                    </a:lnR>
                    <a:lnT>
                      <a:noFill/>
                    </a:lnT>
                    <a:lnB>
                      <a:noFill/>
                    </a:lnB>
                    <a:noFill/>
                  </a:tcPr>
                </a:tc>
                <a:tc>
                  <a:txBody>
                    <a:bodyPr/>
                    <a:p>
                      <a:r>
                        <a:rPr sz="1400"/>
                        <a:t>One-liner, anonymous</a:t>
                      </a:r>
                      <a:endParaRPr sz="1400"/>
                    </a:p>
                  </a:txBody>
                  <a:tcPr marL="0" marR="0" marT="0" marB="0" anchor="ctr" anchorCtr="0">
                    <a:lnL>
                      <a:noFill/>
                    </a:lnL>
                    <a:lnR>
                      <a:noFill/>
                    </a:lnR>
                    <a:lnT>
                      <a:noFill/>
                    </a:lnT>
                    <a:lnB>
                      <a:noFill/>
                    </a:lnB>
                    <a:noFill/>
                  </a:tcPr>
                </a:tc>
                <a:tc>
                  <a:txBody>
                    <a:bodyPr/>
                    <a:p>
                      <a:r>
                        <a:rPr sz="1400"/>
                        <a:t>Multi-line, named</a:t>
                      </a:r>
                      <a:endParaRPr sz="1400"/>
                    </a:p>
                  </a:txBody>
                  <a:tcPr marL="0" marR="0" marT="0" marB="0" anchor="ctr" anchorCtr="0">
                    <a:lnL>
                      <a:noFill/>
                    </a:lnL>
                    <a:lnR>
                      <a:noFill/>
                    </a:lnR>
                    <a:lnT>
                      <a:noFill/>
                    </a:lnT>
                    <a:lnB>
                      <a:noFill/>
                    </a:lnB>
                    <a:noFill/>
                  </a:tcPr>
                </a:tc>
              </a:tr>
              <a:tr h="0">
                <a:tc>
                  <a:txBody>
                    <a:bodyPr/>
                    <a:p>
                      <a:r>
                        <a:rPr sz="1400"/>
                        <a:t>Use Case</a:t>
                      </a:r>
                      <a:endParaRPr sz="1400"/>
                    </a:p>
                  </a:txBody>
                  <a:tcPr marL="0" marR="0" marT="0" marB="0" anchor="ctr" anchorCtr="0">
                    <a:lnL>
                      <a:noFill/>
                    </a:lnL>
                    <a:lnR>
                      <a:noFill/>
                    </a:lnR>
                    <a:lnT>
                      <a:noFill/>
                    </a:lnT>
                    <a:lnB>
                      <a:noFill/>
                    </a:lnB>
                    <a:noFill/>
                  </a:tcPr>
                </a:tc>
                <a:tc>
                  <a:txBody>
                    <a:bodyPr/>
                    <a:p>
                      <a:r>
                        <a:rPr sz="1400"/>
                        <a:t>Small, throwaway functions</a:t>
                      </a:r>
                      <a:endParaRPr sz="1400"/>
                    </a:p>
                  </a:txBody>
                  <a:tcPr marL="0" marR="0" marT="0" marB="0" anchor="ctr" anchorCtr="0">
                    <a:lnL>
                      <a:noFill/>
                    </a:lnL>
                    <a:lnR>
                      <a:noFill/>
                    </a:lnR>
                    <a:lnT>
                      <a:noFill/>
                    </a:lnT>
                    <a:lnB>
                      <a:noFill/>
                    </a:lnB>
                    <a:noFill/>
                  </a:tcPr>
                </a:tc>
                <a:tc>
                  <a:txBody>
                    <a:bodyPr/>
                    <a:p>
                      <a:r>
                        <a:rPr sz="1400"/>
                        <a:t>Reusable and complex logic</a:t>
                      </a:r>
                      <a:endParaRPr sz="1400"/>
                    </a:p>
                  </a:txBody>
                  <a:tcPr marL="0" marR="0" marT="0" marB="0" anchor="ctr" anchorCtr="0">
                    <a:lnL>
                      <a:noFill/>
                    </a:lnL>
                    <a:lnR>
                      <a:noFill/>
                    </a:lnR>
                    <a:lnT>
                      <a:noFill/>
                    </a:lnT>
                    <a:lnB>
                      <a:noFill/>
                    </a:lnB>
                    <a:noFill/>
                  </a:tcPr>
                </a:tc>
              </a:tr>
              <a:tr h="0">
                <a:tc>
                  <a:txBody>
                    <a:bodyPr/>
                    <a:p>
                      <a:r>
                        <a:rPr sz="1400"/>
                        <a:t>Return Statement</a:t>
                      </a:r>
                      <a:endParaRPr sz="1400"/>
                    </a:p>
                  </a:txBody>
                  <a:tcPr marL="0" marR="0" marT="0" marB="0" anchor="ctr" anchorCtr="0">
                    <a:lnL>
                      <a:noFill/>
                    </a:lnL>
                    <a:lnR>
                      <a:noFill/>
                    </a:lnR>
                    <a:lnT>
                      <a:noFill/>
                    </a:lnT>
                    <a:lnB>
                      <a:noFill/>
                    </a:lnB>
                    <a:noFill/>
                  </a:tcPr>
                </a:tc>
                <a:tc>
                  <a:txBody>
                    <a:bodyPr/>
                    <a:p>
                      <a:r>
                        <a:rPr sz="1400"/>
                        <a:t>Implicit (always returns an expression)</a:t>
                      </a:r>
                      <a:endParaRPr sz="1400"/>
                    </a:p>
                  </a:txBody>
                  <a:tcPr marL="0" marR="0" marT="0" marB="0" anchor="ctr" anchorCtr="0">
                    <a:lnL>
                      <a:noFill/>
                    </a:lnL>
                    <a:lnR>
                      <a:noFill/>
                    </a:lnR>
                    <a:lnT>
                      <a:noFill/>
                    </a:lnT>
                    <a:lnB>
                      <a:noFill/>
                    </a:lnB>
                    <a:noFill/>
                  </a:tcPr>
                </a:tc>
                <a:tc>
                  <a:txBody>
                    <a:bodyPr/>
                    <a:p>
                      <a:r>
                        <a:rPr sz="1400"/>
                        <a:t>Explicit (return keyword)</a:t>
                      </a:r>
                      <a:endParaRPr sz="1400"/>
                    </a:p>
                  </a:txBody>
                  <a:tcPr marL="0" marR="0" marT="0" marB="0" anchor="ctr" anchorCtr="0">
                    <a:lnL>
                      <a:noFill/>
                    </a:lnL>
                    <a:lnR>
                      <a:noFill/>
                    </a:lnR>
                    <a:lnT>
                      <a:noFill/>
                    </a:lnT>
                    <a:lnB>
                      <a:noFill/>
                    </a:lnB>
                    <a:noFill/>
                  </a:tcPr>
                </a:tc>
              </a:tr>
              <a:tr h="0">
                <a:tc>
                  <a:txBody>
                    <a:bodyPr/>
                    <a:p>
                      <a:r>
                        <a:rPr sz="1400"/>
                        <a:t>Function Name</a:t>
                      </a:r>
                      <a:endParaRPr sz="1400"/>
                    </a:p>
                  </a:txBody>
                  <a:tcPr marL="0" marR="0" marT="0" marB="0" anchor="ctr" anchorCtr="0">
                    <a:lnL>
                      <a:noFill/>
                    </a:lnL>
                    <a:lnR>
                      <a:noFill/>
                    </a:lnR>
                    <a:lnT>
                      <a:noFill/>
                    </a:lnT>
                    <a:lnB>
                      <a:noFill/>
                    </a:lnB>
                    <a:noFill/>
                  </a:tcPr>
                </a:tc>
                <a:tc>
                  <a:txBody>
                    <a:bodyPr/>
                    <a:p>
                      <a:r>
                        <a:rPr sz="1400"/>
                        <a:t>Anonymous (no name unless assigned)</a:t>
                      </a:r>
                      <a:endParaRPr sz="1400"/>
                    </a:p>
                  </a:txBody>
                  <a:tcPr marL="0" marR="0" marT="0" marB="0" anchor="ctr" anchorCtr="0">
                    <a:lnL>
                      <a:noFill/>
                    </a:lnL>
                    <a:lnR>
                      <a:noFill/>
                    </a:lnR>
                    <a:lnT>
                      <a:noFill/>
                    </a:lnT>
                    <a:lnB>
                      <a:noFill/>
                    </a:lnB>
                    <a:noFill/>
                  </a:tcPr>
                </a:tc>
                <a:tc>
                  <a:txBody>
                    <a:bodyPr/>
                    <a:p>
                      <a:r>
                        <a:rPr sz="1400"/>
                        <a:t>Always has a name</a:t>
                      </a:r>
                      <a:endParaRPr sz="1400"/>
                    </a:p>
                  </a:txBody>
                  <a:tcPr marL="0" marR="0" marT="0" marB="0" anchor="ctr" anchorCtr="0">
                    <a:lnL>
                      <a:noFill/>
                    </a:lnL>
                    <a:lnR>
                      <a:noFill/>
                    </a:lnR>
                    <a:lnT>
                      <a:noFill/>
                    </a:lnT>
                    <a:lnB>
                      <a:noFill/>
                    </a:lnB>
                    <a:noFill/>
                  </a:tcPr>
                </a:tc>
              </a:tr>
              <a:tr h="0">
                <a:tc>
                  <a:txBody>
                    <a:bodyPr/>
                    <a:p>
                      <a:r>
                        <a:rPr sz="1400"/>
                        <a:t>Number of Expressions</a:t>
                      </a:r>
                      <a:endParaRPr sz="1400"/>
                    </a:p>
                  </a:txBody>
                  <a:tcPr marL="0" marR="0" marT="0" marB="0" anchor="ctr" anchorCtr="0">
                    <a:lnL>
                      <a:noFill/>
                    </a:lnL>
                    <a:lnR>
                      <a:noFill/>
                    </a:lnR>
                    <a:lnT>
                      <a:noFill/>
                    </a:lnT>
                    <a:lnB>
                      <a:noFill/>
                    </a:lnB>
                    <a:noFill/>
                  </a:tcPr>
                </a:tc>
                <a:tc>
                  <a:txBody>
                    <a:bodyPr/>
                    <a:p>
                      <a:r>
                        <a:rPr sz="1400"/>
                        <a:t>Only one expression allowed</a:t>
                      </a:r>
                      <a:endParaRPr sz="1400"/>
                    </a:p>
                  </a:txBody>
                  <a:tcPr marL="0" marR="0" marT="0" marB="0" anchor="ctr" anchorCtr="0">
                    <a:lnL>
                      <a:noFill/>
                    </a:lnL>
                    <a:lnR>
                      <a:noFill/>
                    </a:lnR>
                    <a:lnT>
                      <a:noFill/>
                    </a:lnT>
                    <a:lnB>
                      <a:noFill/>
                    </a:lnB>
                    <a:noFill/>
                  </a:tcPr>
                </a:tc>
                <a:tc>
                  <a:txBody>
                    <a:bodyPr/>
                    <a:p>
                      <a:r>
                        <a:rPr sz="1400"/>
                        <a:t>Multiple expressions/statements allowed</a:t>
                      </a:r>
                      <a:endParaRPr sz="1400"/>
                    </a:p>
                  </a:txBody>
                  <a:tcPr marL="0" marR="0" marT="0" marB="0" anchor="ctr" anchorCtr="0">
                    <a:lnL>
                      <a:noFill/>
                    </a:lnL>
                    <a:lnR>
                      <a:noFill/>
                    </a:lnR>
                    <a:lnT>
                      <a:noFill/>
                    </a:lnT>
                    <a:lnB>
                      <a:noFill/>
                    </a:lnB>
                    <a:noFill/>
                  </a:tcPr>
                </a:tc>
              </a:tr>
              <a:tr h="0">
                <a:tc>
                  <a:txBody>
                    <a:bodyPr/>
                    <a:p>
                      <a:r>
                        <a:rPr sz="1400"/>
                        <a:t>Readability</a:t>
                      </a:r>
                      <a:endParaRPr sz="1400"/>
                    </a:p>
                  </a:txBody>
                  <a:tcPr marL="0" marR="0" marT="0" marB="0" anchor="ctr" anchorCtr="0">
                    <a:lnL>
                      <a:noFill/>
                    </a:lnL>
                    <a:lnR>
                      <a:noFill/>
                    </a:lnR>
                    <a:lnT>
                      <a:noFill/>
                    </a:lnT>
                    <a:lnB>
                      <a:noFill/>
                    </a:lnB>
                    <a:noFill/>
                  </a:tcPr>
                </a:tc>
                <a:tc>
                  <a:txBody>
                    <a:bodyPr/>
                    <a:p>
                      <a:r>
                        <a:rPr sz="1400"/>
                        <a:t>More readable for short logic</a:t>
                      </a:r>
                      <a:endParaRPr sz="1400"/>
                    </a:p>
                  </a:txBody>
                  <a:tcPr marL="0" marR="0" marT="0" marB="0" anchor="ctr" anchorCtr="0">
                    <a:lnL>
                      <a:noFill/>
                    </a:lnL>
                    <a:lnR>
                      <a:noFill/>
                    </a:lnR>
                    <a:lnT>
                      <a:noFill/>
                    </a:lnT>
                    <a:lnB>
                      <a:noFill/>
                    </a:lnB>
                    <a:noFill/>
                  </a:tcPr>
                </a:tc>
                <a:tc>
                  <a:txBody>
                    <a:bodyPr/>
                    <a:p>
                      <a:r>
                        <a:rPr sz="1400"/>
                        <a:t>Better for complex logic</a:t>
                      </a:r>
                      <a:endParaRPr sz="1400"/>
                    </a:p>
                  </a:txBody>
                  <a:tcPr marL="0" marR="0" marT="0" marB="0" anchor="ctr" anchorCtr="0">
                    <a:lnL>
                      <a:noFill/>
                    </a:lnL>
                    <a:lnR>
                      <a:noFill/>
                    </a:lnR>
                    <a:lnT>
                      <a:noFill/>
                    </a:lnT>
                    <a:lnB>
                      <a:noFill/>
                    </a:lnB>
                    <a:noFill/>
                  </a:tcPr>
                </a:tc>
              </a:tr>
              <a:tr h="0">
                <a:tc>
                  <a:txBody>
                    <a:bodyPr/>
                    <a:p>
                      <a:r>
                        <a:rPr sz="1400"/>
                        <a:t>Scope &amp; Reuse</a:t>
                      </a:r>
                      <a:endParaRPr sz="1400"/>
                    </a:p>
                  </a:txBody>
                  <a:tcPr marL="0" marR="0" marT="0" marB="0" anchor="ctr" anchorCtr="0">
                    <a:lnL>
                      <a:noFill/>
                    </a:lnL>
                    <a:lnR>
                      <a:noFill/>
                    </a:lnR>
                    <a:lnT>
                      <a:noFill/>
                    </a:lnT>
                    <a:lnB>
                      <a:noFill/>
                    </a:lnB>
                    <a:noFill/>
                  </a:tcPr>
                </a:tc>
                <a:tc>
                  <a:txBody>
                    <a:bodyPr/>
                    <a:p>
                      <a:r>
                        <a:rPr sz="1400"/>
                        <a:t>Used once or inline</a:t>
                      </a:r>
                      <a:endParaRPr sz="1400"/>
                    </a:p>
                  </a:txBody>
                  <a:tcPr marL="0" marR="0" marT="0" marB="0" anchor="ctr" anchorCtr="0">
                    <a:lnL>
                      <a:noFill/>
                    </a:lnL>
                    <a:lnR>
                      <a:noFill/>
                    </a:lnR>
                    <a:lnT>
                      <a:noFill/>
                    </a:lnT>
                    <a:lnB>
                      <a:noFill/>
                    </a:lnB>
                    <a:noFill/>
                  </a:tcPr>
                </a:tc>
                <a:tc>
                  <a:txBody>
                    <a:bodyPr/>
                    <a:p>
                      <a:r>
                        <a:rPr sz="1400"/>
                        <a:t>Can be reused, tested, and maintained</a:t>
                      </a:r>
                      <a:endParaRPr sz="1400"/>
                    </a:p>
                  </a:txBody>
                  <a:tcPr marL="0" marR="0" marT="0" marB="0" anchor="ctr" anchorCtr="0">
                    <a:lnL>
                      <a:noFill/>
                    </a:lnL>
                    <a:lnR>
                      <a:noFill/>
                    </a:lnR>
                    <a:lnT>
                      <a:noFill/>
                    </a:lnT>
                    <a:lnB>
                      <a:noFill/>
                    </a:lnB>
                    <a:noFill/>
                  </a:tcPr>
                </a:tc>
              </a:tr>
              <a:tr h="0">
                <a:tc>
                  <a:txBody>
                    <a:bodyPr/>
                    <a:p>
                      <a:r>
                        <a:rPr sz="1400"/>
                        <a:t>Best With</a:t>
                      </a:r>
                      <a:endParaRPr sz="1400"/>
                    </a:p>
                  </a:txBody>
                  <a:tcPr marL="0" marR="0" marT="0" marB="0" anchor="ctr" anchorCtr="0">
                    <a:lnL>
                      <a:noFill/>
                    </a:lnL>
                    <a:lnR>
                      <a:noFill/>
                    </a:lnR>
                    <a:lnT>
                      <a:noFill/>
                    </a:lnT>
                    <a:lnB>
                      <a:noFill/>
                    </a:lnB>
                    <a:noFill/>
                  </a:tcPr>
                </a:tc>
                <a:tc>
                  <a:txBody>
                    <a:bodyPr/>
                    <a:p>
                      <a:r>
                        <a:rPr sz="1400"/>
                        <a:t>map(), filter(), sorted(), GUI callbacks</a:t>
                      </a:r>
                      <a:endParaRPr sz="1400"/>
                    </a:p>
                  </a:txBody>
                  <a:tcPr marL="0" marR="0" marT="0" marB="0" anchor="ctr" anchorCtr="0">
                    <a:lnL>
                      <a:noFill/>
                    </a:lnL>
                    <a:lnR>
                      <a:noFill/>
                    </a:lnR>
                    <a:lnT>
                      <a:noFill/>
                    </a:lnT>
                    <a:lnB>
                      <a:noFill/>
                    </a:lnB>
                    <a:noFill/>
                  </a:tcPr>
                </a:tc>
                <a:tc>
                  <a:txBody>
                    <a:bodyPr/>
                    <a:p>
                      <a:r>
                        <a:rPr sz="1400"/>
                        <a:t>General function definition</a:t>
                      </a:r>
                      <a:endParaRPr sz="1400"/>
                    </a:p>
                  </a:txBody>
                  <a:tcPr marL="0" marR="0" marT="0" marB="0" anchor="ctr" anchorCtr="0">
                    <a:lnL>
                      <a:noFill/>
                    </a:lnL>
                    <a:lnR>
                      <a:noFill/>
                    </a:lnR>
                    <a:lnT>
                      <a:noFill/>
                    </a:lnT>
                    <a:lnB>
                      <a:noFill/>
                    </a:lnB>
                    <a:noFill/>
                  </a:tcPr>
                </a:tc>
              </a:tr>
            </a:tbl>
          </a:graphicData>
        </a:graphic>
      </p:graphicFrame>
      <p:sp>
        <p:nvSpPr>
          <p:cNvPr id="5" name="Text Box 4"/>
          <p:cNvSpPr txBox="1"/>
          <p:nvPr/>
        </p:nvSpPr>
        <p:spPr>
          <a:xfrm>
            <a:off x="5527675" y="0"/>
            <a:ext cx="6664325" cy="1891030"/>
          </a:xfrm>
          <a:prstGeom prst="rect">
            <a:avLst/>
          </a:prstGeom>
        </p:spPr>
        <p:txBody>
          <a:bodyPr wrap="square">
            <a:spAutoFit/>
          </a:bodyPr>
          <a:p>
            <a:pPr>
              <a:spcAft>
                <a:spcPct val="60000"/>
              </a:spcAft>
            </a:pPr>
            <a:r>
              <a:rPr sz="2200" b="1"/>
              <a:t>✅ Advantages of lambda in Python:</a:t>
            </a:r>
            <a:endParaRPr sz="2200" b="1"/>
          </a:p>
          <a:p>
            <a:pPr>
              <a:buAutoNum type="arabicPeriod"/>
            </a:pPr>
            <a:r>
              <a:rPr sz="1600"/>
              <a:t>Compact – Reduces code length.</a:t>
            </a:r>
            <a:endParaRPr sz="1600"/>
          </a:p>
          <a:p>
            <a:pPr>
              <a:buAutoNum type="arabicPeriod"/>
            </a:pPr>
            <a:r>
              <a:rPr sz="1600"/>
              <a:t>Faster to write for simple operations.</a:t>
            </a:r>
            <a:endParaRPr sz="1600"/>
          </a:p>
          <a:p>
            <a:pPr>
              <a:buAutoNum type="arabicPeriod"/>
            </a:pPr>
            <a:r>
              <a:rPr sz="1600"/>
              <a:t>Useful in functional programming (e.g., map, filter, reduce).</a:t>
            </a:r>
            <a:endParaRPr sz="1600"/>
          </a:p>
          <a:p>
            <a:pPr>
              <a:buAutoNum type="arabicPeriod"/>
            </a:pPr>
            <a:r>
              <a:rPr sz="1600"/>
              <a:t>Perfect for GUI or web callback functions.</a:t>
            </a:r>
            <a:endParaRPr sz="1600"/>
          </a:p>
          <a:p>
            <a:pPr>
              <a:buAutoNum type="arabicPeriod"/>
            </a:pPr>
            <a:r>
              <a:rPr sz="1600"/>
              <a:t>Improves readability when logic is very simple.</a:t>
            </a:r>
            <a:endParaRPr sz="16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56000" y="1452245"/>
            <a:ext cx="5080000" cy="3953510"/>
          </a:xfrm>
          <a:prstGeom prst="rect">
            <a:avLst/>
          </a:prstGeom>
        </p:spPr>
        <p:txBody>
          <a:bodyPr>
            <a:spAutoFit/>
          </a:bodyPr>
          <a:p>
            <a:pPr>
              <a:spcAft>
                <a:spcPct val="60000"/>
              </a:spcAft>
            </a:pPr>
            <a:r>
              <a:rPr sz="2200" b="1"/>
              <a:t> Example: Immediate use without assignment</a:t>
            </a:r>
            <a:endParaRPr sz="2200" b="1"/>
          </a:p>
          <a:p>
            <a:r>
              <a:rPr sz="1600"/>
              <a:t>python</a:t>
            </a:r>
            <a:endParaRPr sz="1600"/>
          </a:p>
          <a:p>
            <a:r>
              <a:rPr sz="1600"/>
              <a:t>CopyEdit</a:t>
            </a:r>
            <a:endParaRPr sz="1600"/>
          </a:p>
          <a:p>
            <a:r>
              <a:rPr sz="1600"/>
              <a:t>print((lambda x: "Even"if x % 2 == 0else"Odd")(10))  # Output: Even
print((lambda x: "Even"if x % 2 == 0else"Odd")(7))   # Output: Odd
</a:t>
            </a:r>
            <a:endParaRPr sz="1600"/>
          </a:p>
          <a:p>
            <a:r>
              <a:rPr sz="1600"/>
              <a:t>Or for a Boolean result:</a:t>
            </a:r>
            <a:endParaRPr sz="1600"/>
          </a:p>
          <a:p>
            <a:r>
              <a:rPr sz="1600"/>
              <a:t>python</a:t>
            </a:r>
            <a:endParaRPr sz="1600"/>
          </a:p>
          <a:p>
            <a:r>
              <a:rPr sz="1600"/>
              <a:t>CopyEdit</a:t>
            </a:r>
            <a:endParaRPr sz="1600"/>
          </a:p>
          <a:p>
            <a:r>
              <a:rPr sz="1600"/>
              <a:t>print((lambda x: x % 2 == 0)(10))  # Output: True (even)
print((lambda x: x % 2 == 0)(7))   # Output: False (odd)</a:t>
            </a:r>
            <a:endParaRPr sz="1600"/>
          </a:p>
        </p:txBody>
      </p:sp>
      <p:sp>
        <p:nvSpPr>
          <p:cNvPr id="3" name="Text Box 2"/>
          <p:cNvSpPr txBox="1"/>
          <p:nvPr/>
        </p:nvSpPr>
        <p:spPr>
          <a:xfrm>
            <a:off x="465455" y="253365"/>
            <a:ext cx="6096000" cy="1198880"/>
          </a:xfrm>
          <a:prstGeom prst="rect">
            <a:avLst/>
          </a:prstGeom>
          <a:noFill/>
        </p:spPr>
        <p:txBody>
          <a:bodyPr wrap="square" rtlCol="0" anchor="t">
            <a:spAutoFit/>
          </a:bodyPr>
          <a:p>
            <a:r>
              <a:rPr lang="en-US" altLang="en-US"/>
              <a:t>is_even = lambda x: x % 2 == 0</a:t>
            </a:r>
            <a:endParaRPr lang="en-US" altLang="en-US"/>
          </a:p>
          <a:p>
            <a:endParaRPr lang="en-US" altLang="en-US"/>
          </a:p>
          <a:p>
            <a:r>
              <a:rPr lang="en-US" altLang="en-US"/>
              <a:t>print(is_even(10))  # Output: True</a:t>
            </a:r>
            <a:endParaRPr lang="en-US" altLang="en-US"/>
          </a:p>
          <a:p>
            <a:r>
              <a:rPr lang="en-US" altLang="en-US"/>
              <a:t>print(is_even(7))   # Output: False</a:t>
            </a:r>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6680" y="168910"/>
            <a:ext cx="6298565" cy="6669405"/>
          </a:xfrm>
          <a:prstGeom prst="rect">
            <a:avLst/>
          </a:prstGeom>
        </p:spPr>
        <p:txBody>
          <a:bodyPr wrap="square">
            <a:spAutoFit/>
          </a:bodyPr>
          <a:p>
            <a:r>
              <a:rPr sz="1200"/>
              <a:t>Here are the key advantages of using lambda functions in Python, especially in real-world scenarios:</a:t>
            </a:r>
            <a:endParaRPr sz="1200"/>
          </a:p>
          <a:p>
            <a:pPr>
              <a:spcAft>
                <a:spcPct val="60000"/>
              </a:spcAft>
            </a:pPr>
            <a:r>
              <a:rPr b="1"/>
              <a:t>✅ 1. Concise Syntax</a:t>
            </a:r>
            <a:endParaRPr b="1"/>
          </a:p>
          <a:p>
            <a:pPr>
              <a:buFont typeface="Arial" panose="020B0604020202020204"/>
              <a:buChar char="•"/>
            </a:pPr>
            <a:r>
              <a:rPr sz="1200"/>
              <a:t>Lambda functions allow writing small, throwaway functions in a single line.</a:t>
            </a:r>
            <a:endParaRPr sz="1200"/>
          </a:p>
          <a:p>
            <a:pPr>
              <a:buFont typeface="Arial" panose="020B0604020202020204"/>
              <a:buChar char="•"/>
            </a:pPr>
            <a:endParaRPr sz="1200"/>
          </a:p>
          <a:p>
            <a:pPr>
              <a:buFont typeface="Arial" panose="020B0604020202020204"/>
              <a:buChar char="•"/>
            </a:pPr>
            <a:r>
              <a:rPr sz="1200"/>
              <a:t>No need to define full function with def.</a:t>
            </a:r>
            <a:endParaRPr sz="1200"/>
          </a:p>
          <a:p>
            <a:r>
              <a:rPr sz="1200"/>
              <a:t>Example:</a:t>
            </a:r>
            <a:endParaRPr sz="1200"/>
          </a:p>
          <a:p>
            <a:pPr>
              <a:spcAft>
                <a:spcPct val="60000"/>
              </a:spcAft>
            </a:pPr>
            <a:r>
              <a:rPr b="1"/>
              <a:t>✅ 2. Useful for Functional Programming</a:t>
            </a:r>
            <a:endParaRPr b="1"/>
          </a:p>
          <a:p>
            <a:pPr>
              <a:buFont typeface="Arial" panose="020B0604020202020204"/>
              <a:buChar char="•"/>
            </a:pPr>
            <a:r>
              <a:rPr sz="1200"/>
              <a:t>Works seamlessly with functions like map(), filter(), reduce().</a:t>
            </a:r>
            <a:endParaRPr sz="1200"/>
          </a:p>
          <a:p>
            <a:r>
              <a:rPr sz="1200"/>
              <a:t>Example:</a:t>
            </a:r>
            <a:endParaRPr sz="1200"/>
          </a:p>
          <a:p>
            <a:pPr>
              <a:spcAft>
                <a:spcPct val="60000"/>
              </a:spcAft>
            </a:pPr>
            <a:r>
              <a:rPr b="1"/>
              <a:t>✅ 3. Inline Use – No Need to Name</a:t>
            </a:r>
            <a:endParaRPr b="1"/>
          </a:p>
          <a:p>
            <a:pPr>
              <a:buFont typeface="Arial" panose="020B0604020202020204"/>
              <a:buChar char="•"/>
            </a:pPr>
            <a:r>
              <a:rPr sz="1200"/>
              <a:t>Perfect for one-time use without polluting the namespace.</a:t>
            </a:r>
            <a:endParaRPr sz="1200"/>
          </a:p>
          <a:p>
            <a:r>
              <a:rPr sz="1200"/>
              <a:t>Example:</a:t>
            </a:r>
            <a:endParaRPr sz="1200"/>
          </a:p>
          <a:p>
            <a:pPr>
              <a:spcAft>
                <a:spcPct val="60000"/>
              </a:spcAft>
            </a:pPr>
            <a:r>
              <a:rPr b="1"/>
              <a:t>✅ 4. Improves Readability (for small logic)</a:t>
            </a:r>
            <a:endParaRPr b="1"/>
          </a:p>
          <a:p>
            <a:pPr>
              <a:buFont typeface="Arial" panose="020B0604020202020204"/>
              <a:buChar char="•"/>
            </a:pPr>
            <a:r>
              <a:rPr sz="1200"/>
              <a:t>In places like sorting or filtering, the logic is self-contained and easy to read.</a:t>
            </a:r>
            <a:endParaRPr sz="1200"/>
          </a:p>
          <a:p>
            <a:r>
              <a:rPr sz="1200"/>
              <a:t>Example:</a:t>
            </a:r>
            <a:endParaRPr sz="1200"/>
          </a:p>
          <a:p>
            <a:pPr>
              <a:spcAft>
                <a:spcPct val="60000"/>
              </a:spcAft>
            </a:pPr>
            <a:r>
              <a:rPr b="1"/>
              <a:t>✅ 5. Common in GUI/Web Development</a:t>
            </a:r>
            <a:endParaRPr b="1"/>
          </a:p>
          <a:p>
            <a:pPr>
              <a:buFont typeface="Arial" panose="020B0604020202020204"/>
              <a:buChar char="•"/>
            </a:pPr>
            <a:r>
              <a:rPr sz="1200"/>
              <a:t>Frequently used for callbacks, e.g., button actions or event handlers.</a:t>
            </a:r>
            <a:endParaRPr sz="1200"/>
          </a:p>
          <a:p>
            <a:r>
              <a:rPr sz="1200"/>
              <a:t>Example (Tkinter):</a:t>
            </a:r>
            <a:endParaRPr sz="1200"/>
          </a:p>
          <a:p>
            <a:pPr>
              <a:spcAft>
                <a:spcPct val="60000"/>
              </a:spcAft>
            </a:pPr>
            <a:r>
              <a:rPr b="1"/>
              <a:t>✅ 6. Reduces Boilerplate</a:t>
            </a:r>
            <a:endParaRPr b="1"/>
          </a:p>
          <a:p>
            <a:pPr>
              <a:buFont typeface="Arial" panose="020B0604020202020204"/>
              <a:buChar char="•"/>
            </a:pPr>
            <a:r>
              <a:rPr sz="1200"/>
              <a:t>No need to write full function definitions for simple logic—saves time and lines of code.</a:t>
            </a:r>
            <a:endParaRPr sz="1200"/>
          </a:p>
          <a:p>
            <a:pPr>
              <a:spcAft>
                <a:spcPct val="60000"/>
              </a:spcAft>
            </a:pPr>
            <a:r>
              <a:rPr b="1"/>
              <a:t>✅ 7. Dynamic Function Behavior</a:t>
            </a:r>
            <a:endParaRPr b="1"/>
          </a:p>
          <a:p>
            <a:pPr>
              <a:buFont typeface="Arial" panose="020B0604020202020204"/>
              <a:buChar char="•"/>
            </a:pPr>
            <a:r>
              <a:rPr sz="1200"/>
              <a:t>You can generate functions on-the-fly inside loops or based on input.</a:t>
            </a:r>
            <a:endParaRPr sz="1200"/>
          </a:p>
          <a:p>
            <a:r>
              <a:rPr sz="1200"/>
              <a:t>Example:</a:t>
            </a:r>
            <a:endParaRPr sz="1200"/>
          </a:p>
          <a:p>
            <a:r>
              <a:rPr sz="1200"/>
              <a:t>Would you like a comparison table between lambda and def functions too?</a:t>
            </a:r>
            <a:endParaRPr sz="12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618490" y="156210"/>
            <a:ext cx="5080000" cy="6092825"/>
          </a:xfrm>
          <a:prstGeom prst="rect">
            <a:avLst/>
          </a:prstGeom>
        </p:spPr>
        <p:txBody>
          <a:bodyPr>
            <a:spAutoFit/>
          </a:bodyPr>
          <a:p>
            <a:r>
              <a:rPr sz="500">
                <a:latin typeface="Arial" panose="020B0604020202020204" pitchFamily="34" charset="0"/>
                <a:cs typeface="Arial" panose="020B0604020202020204" pitchFamily="34" charset="0"/>
              </a:rPr>
              <a:t>Here are some real-world use cases where Python lambda functions are commonly used, especially for concise, inline operations in data processing, UI applications, and web development:</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1. Sorting Employee Records by Salary (Dictionary Sorting)</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You have a list of employees with their details. You want to sort them by salary.</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employees = [
    {"name": "Alice", "salary": 50000},
    {"name": "Bob", "salary": 60000},
    {"name": "Charlie", "salary": 40000}
]
# Sort by salary using lambda
sorted_employees = sorted(employees, key=lambda x: x['salary'])
print(sorted_employees)
</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2. Filtering Customers with High Purchases</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You want to filter customers who spent more than ₹10,000.</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customers = [8000, 12000, 1500, 18000, 7000]
# Filter using lambda
high_spenders = list(filter(lambda x: x &gt; 10000, customers))
print(high_spenders)  # Output: [12000, 18000]
</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3. Transforming Product Prices (e.g., add 18% GST)</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You need to apply GST on a list of base prices.</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prices = [100, 200, 500]
# Add 18% GST
prices_with_gst = list(map(lambda x: x * 1.18, prices))
print(prices_with_gst)
</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4. GUI Button Action in Tkinter</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You create buttons dynamically and want each to call a different function using a lambda.</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import tkinter as tk
root = tk.Tk()
for i inrange(5):
    tk.Button(root, text=f"Button {i}", command=lambda i=i: print(f"Button {i} clicked")).pack()
root.mainloop()
</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5. Web Frameworks (e.g., Flask Route with Inline Logic)</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You want to quickly handle a route with minimal logic in Flask.</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from flask import Flask
app = Flask(__name__)
@app.route("/double/&lt;int:num&gt;")
defdouble(num):
    returnstr((lambda x: x * 2)(num))
</a:t>
            </a:r>
            <a:endParaRPr sz="500">
              <a:latin typeface="Arial" panose="020B0604020202020204" pitchFamily="34" charset="0"/>
              <a:cs typeface="Arial" panose="020B0604020202020204" pitchFamily="34" charset="0"/>
            </a:endParaRPr>
          </a:p>
          <a:p>
            <a:pPr>
              <a:spcAft>
                <a:spcPct val="60000"/>
              </a:spcAft>
            </a:pPr>
            <a:r>
              <a:rPr sz="800" b="1">
                <a:latin typeface="Arial" panose="020B0604020202020204" pitchFamily="34" charset="0"/>
                <a:cs typeface="Arial" panose="020B0604020202020204" pitchFamily="34" charset="0"/>
              </a:rPr>
              <a:t>✅ 6. Pandas – Create New Column Based on Condition</a:t>
            </a:r>
            <a:endParaRPr sz="800" b="1">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Scenario: In a DataFrame, classify age as "Adult" or "Minor".</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python</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CopyEdit</a:t>
            </a:r>
            <a:endParaRPr sz="500">
              <a:latin typeface="Arial" panose="020B0604020202020204" pitchFamily="34" charset="0"/>
              <a:cs typeface="Arial" panose="020B0604020202020204" pitchFamily="34" charset="0"/>
            </a:endParaRPr>
          </a:p>
          <a:p>
            <a:r>
              <a:rPr sz="500">
                <a:latin typeface="Arial" panose="020B0604020202020204" pitchFamily="34" charset="0"/>
                <a:cs typeface="Arial" panose="020B0604020202020204" pitchFamily="34" charset="0"/>
              </a:rPr>
              <a:t>import pandas as pd
df = pd.DataFrame({'Name': ['A', 'B', 'C'], 'Age': [17, 25, 15]})
df['Status'] = df['Age'].apply(lambda x: "Adult"if x &gt;= 18else"Minor")
print(df)</a:t>
            </a:r>
            <a:endParaRPr sz="500">
              <a:latin typeface="Arial" panose="020B0604020202020204" pitchFamily="34" charset="0"/>
              <a:cs typeface="Arial" panose="020B0604020202020204"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6740" y="378777"/>
            <a:ext cx="5080000" cy="475615"/>
          </a:xfrm>
          <a:prstGeom prst="rect">
            <a:avLst/>
          </a:prstGeom>
        </p:spPr>
        <p:txBody>
          <a:bodyPr>
            <a:spAutoFit/>
          </a:bodyPr>
          <a:p>
            <a:pPr marL="0" indent="0">
              <a:lnSpc>
                <a:spcPts val="3000"/>
              </a:lnSpc>
              <a:spcBef>
                <a:spcPct val="0"/>
              </a:spcBef>
              <a:spcAft>
                <a:spcPts val="1000"/>
              </a:spcAft>
            </a:pPr>
            <a:r>
              <a:rPr sz="2400" b="1" i="0">
                <a:solidFill>
                  <a:srgbClr val="C00000"/>
                </a:solidFill>
                <a:effectLst>
                  <a:outerShdw blurRad="38100" dist="38100" dir="2700000" algn="tl">
                    <a:srgbClr val="000000">
                      <a:alpha val="43137"/>
                    </a:srgbClr>
                  </a:outerShdw>
                </a:effectLst>
                <a:latin typeface="Arial Black" panose="020B0A04020102020204" charset="0"/>
                <a:ea typeface="euclid_circular_a"/>
                <a:cs typeface="Arial Black" panose="020B0A04020102020204" charset="0"/>
              </a:rPr>
              <a:t>Python Recursion</a:t>
            </a:r>
            <a:endParaRPr sz="2400" b="1" i="0">
              <a:solidFill>
                <a:srgbClr val="C00000"/>
              </a:solidFill>
              <a:effectLst>
                <a:outerShdw blurRad="38100" dist="38100" dir="2700000" algn="tl">
                  <a:srgbClr val="000000">
                    <a:alpha val="43137"/>
                  </a:srgbClr>
                </a:outerShdw>
              </a:effectLst>
              <a:latin typeface="Arial Black" panose="020B0A04020102020204" charset="0"/>
              <a:ea typeface="euclid_circular_a"/>
              <a:cs typeface="Arial Black" panose="020B0A04020102020204" charset="0"/>
            </a:endParaRPr>
          </a:p>
        </p:txBody>
      </p:sp>
      <p:sp>
        <p:nvSpPr>
          <p:cNvPr id="3" name="Text Box 2"/>
          <p:cNvSpPr txBox="1"/>
          <p:nvPr/>
        </p:nvSpPr>
        <p:spPr>
          <a:xfrm>
            <a:off x="680720" y="853758"/>
            <a:ext cx="5080000" cy="1348105"/>
          </a:xfrm>
          <a:prstGeom prst="rect">
            <a:avLst/>
          </a:prstGeom>
        </p:spPr>
        <p:txBody>
          <a:bodyPr>
            <a:spAutoFit/>
          </a:bodyPr>
          <a:p>
            <a:pPr marL="0" indent="0">
              <a:lnSpc>
                <a:spcPts val="1500"/>
              </a:lnSpc>
              <a:spcBef>
                <a:spcPct val="0"/>
              </a:spcBef>
              <a:spcAft>
                <a:spcPts val="800"/>
              </a:spcAft>
            </a:pPr>
            <a:r>
              <a:rPr sz="1600" b="0" i="0">
                <a:latin typeface="euclid_circular_a"/>
                <a:ea typeface="euclid_circular_a"/>
              </a:rPr>
              <a:t>Recursion is the process of defining something in terms of itself.</a:t>
            </a:r>
            <a:endParaRPr sz="1600" b="0" i="0">
              <a:latin typeface="euclid_circular_a"/>
              <a:ea typeface="euclid_circular_a"/>
            </a:endParaRPr>
          </a:p>
          <a:p>
            <a:pPr marL="0" indent="0">
              <a:lnSpc>
                <a:spcPts val="1500"/>
              </a:lnSpc>
              <a:spcBef>
                <a:spcPct val="0"/>
              </a:spcBef>
              <a:spcAft>
                <a:spcPts val="800"/>
              </a:spcAft>
            </a:pPr>
            <a:r>
              <a:rPr sz="1600" b="0" i="0">
                <a:latin typeface="euclid_circular_a"/>
                <a:ea typeface="euclid_circular_a"/>
              </a:rPr>
              <a:t>A physical world example would be to place two parallel mirrors facing each other. Any object in between them would be reflected recursively.</a:t>
            </a:r>
            <a:endParaRPr sz="1600" b="0" i="0">
              <a:latin typeface="euclid_circular_a"/>
              <a:ea typeface="euclid_circular_a"/>
            </a:endParaRPr>
          </a:p>
        </p:txBody>
      </p:sp>
      <p:sp>
        <p:nvSpPr>
          <p:cNvPr id="4" name="Text Box 3"/>
          <p:cNvSpPr txBox="1"/>
          <p:nvPr/>
        </p:nvSpPr>
        <p:spPr>
          <a:xfrm>
            <a:off x="586740" y="2202180"/>
            <a:ext cx="5173980" cy="2213610"/>
          </a:xfrm>
          <a:prstGeom prst="rect">
            <a:avLst/>
          </a:prstGeom>
        </p:spPr>
        <p:txBody>
          <a:bodyPr wrap="square">
            <a:spAutoFit/>
          </a:bodyPr>
          <a:p>
            <a:pPr marL="0" indent="0">
              <a:lnSpc>
                <a:spcPct val="74000"/>
              </a:lnSpc>
              <a:spcBef>
                <a:spcPct val="0"/>
              </a:spcBef>
              <a:spcAft>
                <a:spcPts val="600"/>
              </a:spcAft>
            </a:pPr>
            <a:r>
              <a:rPr sz="2400" b="1" i="0">
                <a:solidFill>
                  <a:srgbClr val="25265E"/>
                </a:solidFill>
                <a:latin typeface="Arial" panose="020B0604020202020204" pitchFamily="34" charset="0"/>
                <a:ea typeface="euclid_circular_a"/>
                <a:cs typeface="Arial" panose="020B0604020202020204" pitchFamily="34" charset="0"/>
              </a:rPr>
              <a:t>Python Recursive Function</a:t>
            </a:r>
            <a:endParaRPr sz="2400" b="1" i="0">
              <a:solidFill>
                <a:srgbClr val="25265E"/>
              </a:solidFill>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800"/>
              </a:spcAft>
            </a:pPr>
            <a:r>
              <a:rPr sz="2100" b="0" i="0">
                <a:latin typeface="Arial" panose="020B0604020202020204" pitchFamily="34" charset="0"/>
                <a:ea typeface="euclid_circular_a"/>
                <a:cs typeface="Arial" panose="020B0604020202020204" pitchFamily="34" charset="0"/>
              </a:rPr>
              <a:t>In Python, we know that a </a:t>
            </a:r>
            <a:r>
              <a:rPr sz="2100" b="0" i="0">
                <a:solidFill>
                  <a:srgbClr val="0556F3"/>
                </a:solidFill>
                <a:latin typeface="Arial" panose="020B0604020202020204" pitchFamily="34" charset="0"/>
                <a:ea typeface="euclid_circular_a"/>
                <a:cs typeface="Arial" panose="020B0604020202020204" pitchFamily="34" charset="0"/>
                <a:hlinkClick r:id="rId1"/>
              </a:rPr>
              <a:t>function</a:t>
            </a:r>
            <a:r>
              <a:rPr sz="2100" b="0" i="0">
                <a:latin typeface="Arial" panose="020B0604020202020204" pitchFamily="34" charset="0"/>
                <a:ea typeface="euclid_circular_a"/>
                <a:cs typeface="Arial" panose="020B0604020202020204" pitchFamily="34" charset="0"/>
              </a:rPr>
              <a:t> can call other functions. It is even possible for the function to call itself. These types of construct are termed as recursive functions.</a:t>
            </a:r>
            <a:endParaRPr sz="2100" b="0" i="0">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800"/>
              </a:spcAft>
            </a:pPr>
            <a:r>
              <a:rPr sz="2100" b="0" i="0">
                <a:latin typeface="Arial" panose="020B0604020202020204" pitchFamily="34" charset="0"/>
                <a:ea typeface="euclid_circular_a"/>
                <a:cs typeface="Arial" panose="020B0604020202020204" pitchFamily="34" charset="0"/>
              </a:rPr>
              <a:t>The following image shows the working of a recursive function called </a:t>
            </a:r>
            <a:r>
              <a:rPr sz="1600" b="0" i="0">
                <a:latin typeface="Arial" panose="020B0604020202020204" pitchFamily="34" charset="0"/>
                <a:ea typeface="Droid Sans Mono"/>
                <a:cs typeface="Arial" panose="020B0604020202020204" pitchFamily="34" charset="0"/>
              </a:rPr>
              <a:t>recurse</a:t>
            </a:r>
            <a:r>
              <a:rPr sz="2100" b="0" i="0">
                <a:latin typeface="Arial" panose="020B0604020202020204" pitchFamily="34" charset="0"/>
                <a:ea typeface="euclid_circular_a"/>
                <a:cs typeface="Arial" panose="020B0604020202020204" pitchFamily="34" charset="0"/>
              </a:rPr>
              <a:t>.</a:t>
            </a:r>
            <a:endParaRPr sz="2100" b="0" i="0">
              <a:latin typeface="Arial" panose="020B0604020202020204" pitchFamily="34" charset="0"/>
              <a:ea typeface="euclid_circular_a"/>
              <a:cs typeface="Arial" panose="020B0604020202020204" pitchFamily="34" charset="0"/>
            </a:endParaRPr>
          </a:p>
        </p:txBody>
      </p:sp>
      <p:pic>
        <p:nvPicPr>
          <p:cNvPr id="5" name="Picture 4"/>
          <p:cNvPicPr/>
          <p:nvPr/>
        </p:nvPicPr>
        <p:blipFill>
          <a:blip r:embed="rId2"/>
          <a:stretch>
            <a:fillRect/>
          </a:stretch>
        </p:blipFill>
        <p:spPr>
          <a:xfrm>
            <a:off x="6096000" y="2136775"/>
            <a:ext cx="4802505" cy="3315335"/>
          </a:xfrm>
          <a:prstGeom prst="rect">
            <a:avLst/>
          </a:prstGeom>
        </p:spPr>
      </p:pic>
      <p:sp>
        <p:nvSpPr>
          <p:cNvPr id="6" name="Text Box 5"/>
          <p:cNvSpPr txBox="1"/>
          <p:nvPr/>
        </p:nvSpPr>
        <p:spPr>
          <a:xfrm>
            <a:off x="586740" y="5320030"/>
            <a:ext cx="10746105" cy="806450"/>
          </a:xfrm>
          <a:prstGeom prst="rect">
            <a:avLst/>
          </a:prstGeom>
        </p:spPr>
        <p:txBody>
          <a:bodyPr wrap="square">
            <a:spAutoFit/>
          </a:bodyPr>
          <a:p>
            <a:pPr>
              <a:lnSpc>
                <a:spcPct val="74000"/>
              </a:lnSpc>
            </a:pPr>
            <a:r>
              <a:rPr sz="2100" b="0" i="0">
                <a:latin typeface="Arial" panose="020B0604020202020204" pitchFamily="34" charset="0"/>
                <a:ea typeface="euclid_circular_a"/>
                <a:cs typeface="Arial" panose="020B0604020202020204" pitchFamily="34" charset="0"/>
              </a:rPr>
              <a:t>Following is an example of a recursive function to </a:t>
            </a:r>
            <a:r>
              <a:rPr sz="2100" b="0" i="0">
                <a:solidFill>
                  <a:srgbClr val="0556F3"/>
                </a:solidFill>
                <a:latin typeface="Arial" panose="020B0604020202020204" pitchFamily="34" charset="0"/>
                <a:ea typeface="euclid_circular_a"/>
                <a:cs typeface="Arial" panose="020B0604020202020204" pitchFamily="34" charset="0"/>
                <a:hlinkClick r:id="rId3"/>
              </a:rPr>
              <a:t>find the factorial of an integer</a:t>
            </a:r>
            <a:r>
              <a:rPr sz="2100" b="0" i="0">
                <a:latin typeface="Arial" panose="020B0604020202020204" pitchFamily="34" charset="0"/>
                <a:ea typeface="euclid_circular_a"/>
                <a:cs typeface="Arial" panose="020B0604020202020204" pitchFamily="34" charset="0"/>
              </a:rPr>
              <a:t>.</a:t>
            </a:r>
            <a:endParaRPr sz="2100" b="0" i="0">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800"/>
              </a:spcAft>
            </a:pPr>
            <a:r>
              <a:rPr sz="2100" b="0" i="0">
                <a:latin typeface="Arial" panose="020B0604020202020204" pitchFamily="34" charset="0"/>
                <a:ea typeface="euclid_circular_a"/>
                <a:cs typeface="Arial" panose="020B0604020202020204" pitchFamily="34" charset="0"/>
              </a:rPr>
              <a:t>Factorial of a number is the product of all the integers from 1 to that number. For example, the factorial of 6 (denoted as 6!) is </a:t>
            </a:r>
            <a:r>
              <a:rPr sz="1600" b="0" i="0">
                <a:latin typeface="Arial" panose="020B0604020202020204" pitchFamily="34" charset="0"/>
                <a:ea typeface="Droid Sans Mono"/>
                <a:cs typeface="Arial" panose="020B0604020202020204" pitchFamily="34" charset="0"/>
              </a:rPr>
              <a:t>1*2*3*4*5*6 = 720</a:t>
            </a:r>
            <a:r>
              <a:rPr sz="2100" b="0" i="0">
                <a:latin typeface="Arial" panose="020B0604020202020204" pitchFamily="34" charset="0"/>
                <a:ea typeface="euclid_circular_a"/>
                <a:cs typeface="Arial" panose="020B0604020202020204" pitchFamily="34" charset="0"/>
              </a:rPr>
              <a:t>.</a:t>
            </a:r>
            <a:endParaRPr sz="2100" b="0" i="0">
              <a:latin typeface="Arial" panose="020B0604020202020204" pitchFamily="34" charset="0"/>
              <a:ea typeface="euclid_circular_a"/>
              <a:cs typeface="Arial" panose="020B0604020202020204" pitchFamily="34" charset="0"/>
            </a:endParaRPr>
          </a:p>
        </p:txBody>
      </p:sp>
      <p:sp>
        <p:nvSpPr>
          <p:cNvPr id="7" name="Text Box 6"/>
          <p:cNvSpPr txBox="1"/>
          <p:nvPr/>
        </p:nvSpPr>
        <p:spPr>
          <a:xfrm>
            <a:off x="5760720" y="0"/>
            <a:ext cx="6355715" cy="2306955"/>
          </a:xfrm>
          <a:prstGeom prst="rect">
            <a:avLst/>
          </a:prstGeom>
        </p:spPr>
        <p:txBody>
          <a:bodyPr wrap="square">
            <a:spAutoFit/>
          </a:bodyPr>
          <a:p>
            <a:r>
              <a:rPr sz="1600"/>
              <a:t>A function that calls itself to solve smaller instances of a problem.</a:t>
            </a:r>
            <a:endParaRPr sz="1600"/>
          </a:p>
          <a:p>
            <a:r>
              <a:rPr sz="1600"/>
              <a:t>deffactorial(n):
    if n == 0:
        return1
    return n * factorial(n - 1)
</a:t>
            </a:r>
            <a:endParaRPr sz="1600"/>
          </a:p>
          <a:p>
            <a:r>
              <a:rPr sz="1600"/>
              <a:t>✅ Use Case: Divide a problem into smaller problems.</a:t>
            </a:r>
            <a:endParaRPr sz="1600"/>
          </a:p>
          <a:p>
            <a:r>
              <a:rPr sz="1600"/>
              <a:t>🌍 Real-World: Navigating a file system tree or solving mathematical problems like Fibonacci series.</a:t>
            </a:r>
            <a:endParaRPr sz="16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5425" y="560705"/>
            <a:ext cx="6096000" cy="3415030"/>
          </a:xfrm>
          <a:prstGeom prst="rect">
            <a:avLst/>
          </a:prstGeom>
          <a:noFill/>
        </p:spPr>
        <p:txBody>
          <a:bodyPr wrap="square" rtlCol="0" anchor="t">
            <a:spAutoFit/>
          </a:bodyPr>
          <a:p>
            <a:r>
              <a:rPr lang="en-US" altLang="en-US"/>
              <a:t>def factorial(x):</a:t>
            </a:r>
            <a:endParaRPr lang="en-US" altLang="en-US"/>
          </a:p>
          <a:p>
            <a:r>
              <a:rPr lang="en-US" altLang="en-US"/>
              <a:t>    """This is a recursive function</a:t>
            </a:r>
            <a:endParaRPr lang="en-US" altLang="en-US"/>
          </a:p>
          <a:p>
            <a:r>
              <a:rPr lang="en-US" altLang="en-US"/>
              <a:t>    to find the factorial of an integer"""</a:t>
            </a:r>
            <a:endParaRPr lang="en-US" altLang="en-US"/>
          </a:p>
          <a:p>
            <a:endParaRPr lang="en-US" altLang="en-US"/>
          </a:p>
          <a:p>
            <a:r>
              <a:rPr lang="en-US" altLang="en-US"/>
              <a:t>    if x == 1:</a:t>
            </a:r>
            <a:endParaRPr lang="en-US" altLang="en-US"/>
          </a:p>
          <a:p>
            <a:r>
              <a:rPr lang="en-US" altLang="en-US"/>
              <a:t>        return 1</a:t>
            </a:r>
            <a:endParaRPr lang="en-US" altLang="en-US"/>
          </a:p>
          <a:p>
            <a:r>
              <a:rPr lang="en-US" altLang="en-US"/>
              <a:t>    else:</a:t>
            </a:r>
            <a:endParaRPr lang="en-US" altLang="en-US"/>
          </a:p>
          <a:p>
            <a:r>
              <a:rPr lang="en-US" altLang="en-US"/>
              <a:t>        return (x * factorial(x-1))</a:t>
            </a:r>
            <a:endParaRPr lang="en-US" altLang="en-US"/>
          </a:p>
          <a:p>
            <a:endParaRPr lang="en-US" altLang="en-US"/>
          </a:p>
          <a:p>
            <a:endParaRPr lang="en-US" altLang="en-US"/>
          </a:p>
          <a:p>
            <a:r>
              <a:rPr lang="en-US" altLang="en-US"/>
              <a:t>num = 3</a:t>
            </a:r>
            <a:endParaRPr lang="en-US" altLang="en-US"/>
          </a:p>
          <a:p>
            <a:r>
              <a:rPr lang="en-US" altLang="en-US"/>
              <a:t>print("The factorial of", num, "is", factorial(num))</a:t>
            </a:r>
            <a:endParaRPr lang="en-US"/>
          </a:p>
        </p:txBody>
      </p:sp>
      <p:pic>
        <p:nvPicPr>
          <p:cNvPr id="3" name="Picture 2"/>
          <p:cNvPicPr/>
          <p:nvPr/>
        </p:nvPicPr>
        <p:blipFill>
          <a:blip r:embed="rId1"/>
          <a:stretch>
            <a:fillRect/>
          </a:stretch>
        </p:blipFill>
        <p:spPr>
          <a:xfrm>
            <a:off x="5609590" y="135890"/>
            <a:ext cx="5232400" cy="61976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rcRect t="10352" b="4741"/>
          <a:stretch>
            <a:fillRect/>
          </a:stretch>
        </p:blipFill>
        <p:spPr>
          <a:xfrm>
            <a:off x="69850" y="0"/>
            <a:ext cx="6708775" cy="6858635"/>
          </a:xfrm>
          <a:prstGeom prst="rect">
            <a:avLst/>
          </a:prstGeom>
        </p:spPr>
      </p:pic>
      <p:sp>
        <p:nvSpPr>
          <p:cNvPr id="4" name="Text Box 3"/>
          <p:cNvSpPr txBox="1"/>
          <p:nvPr/>
        </p:nvSpPr>
        <p:spPr>
          <a:xfrm>
            <a:off x="6948805" y="146685"/>
            <a:ext cx="5080000" cy="4231005"/>
          </a:xfrm>
          <a:prstGeom prst="rect">
            <a:avLst/>
          </a:prstGeom>
        </p:spPr>
        <p:txBody>
          <a:bodyPr>
            <a:spAutoFit/>
          </a:bodyPr>
          <a:p>
            <a:pPr marL="0" indent="0">
              <a:spcBef>
                <a:spcPct val="0"/>
              </a:spcBef>
              <a:spcAft>
                <a:spcPts val="400"/>
              </a:spcAft>
            </a:pPr>
            <a:r>
              <a:rPr sz="3000" b="1" i="0">
                <a:solidFill>
                  <a:srgbClr val="10656D"/>
                </a:solidFill>
                <a:latin typeface="Nunito Sans"/>
                <a:ea typeface="Nunito Sans"/>
              </a:rPr>
              <a:t>Conclusion</a:t>
            </a:r>
            <a:endParaRPr sz="3000" b="1" i="0">
              <a:solidFill>
                <a:srgbClr val="10656D"/>
              </a:solidFill>
              <a:latin typeface="Nunito Sans"/>
              <a:ea typeface="Nunito Sans"/>
            </a:endParaRPr>
          </a:p>
          <a:p>
            <a:pPr marL="0" indent="0">
              <a:spcBef>
                <a:spcPct val="0"/>
              </a:spcBef>
              <a:spcAft>
                <a:spcPts val="1400"/>
              </a:spcAft>
            </a:pPr>
            <a:r>
              <a:rPr sz="1600" b="0" i="0">
                <a:solidFill>
                  <a:srgbClr val="4D5968"/>
                </a:solidFill>
                <a:latin typeface="-apple-system"/>
                <a:ea typeface="-apple-system"/>
              </a:rPr>
              <a:t>We have gone through many changes between the Interpreter vs Compiler. We can conclude after this above discussion that there are times when confident technical choices need to be relevant to your requirements. If a user wants speed and ease of development, you can mostly go for an interpreter-driven language. Also, all resources must be taken care of when any project is being started. </a:t>
            </a:r>
            <a:endParaRPr sz="1600" b="0" i="0">
              <a:solidFill>
                <a:srgbClr val="4D5968"/>
              </a:solidFill>
              <a:latin typeface="-apple-system"/>
              <a:ea typeface="-apple-system"/>
            </a:endParaRPr>
          </a:p>
          <a:p>
            <a:pPr marL="0" indent="0">
              <a:spcBef>
                <a:spcPct val="0"/>
              </a:spcBef>
              <a:spcAft>
                <a:spcPts val="1400"/>
              </a:spcAft>
            </a:pPr>
            <a:r>
              <a:rPr sz="1600" b="0" i="0">
                <a:solidFill>
                  <a:srgbClr val="4D5968"/>
                </a:solidFill>
                <a:latin typeface="-apple-system"/>
                <a:ea typeface="-apple-system"/>
              </a:rPr>
              <a:t>The revised sentence is more concise and adds the transitional phrase “while” to indicate the contrast between the two statements. Hence it is upon the user how to use both interpreters vs compilers.</a:t>
            </a:r>
            <a:endParaRPr sz="1600" b="0" i="0">
              <a:solidFill>
                <a:srgbClr val="4D5968"/>
              </a:solidFill>
              <a:latin typeface="-apple-system"/>
              <a:ea typeface="-apple-system"/>
            </a:endParaRPr>
          </a:p>
        </p:txBody>
      </p:sp>
      <p:sp>
        <p:nvSpPr>
          <p:cNvPr id="5" name="Text Box 4"/>
          <p:cNvSpPr txBox="1"/>
          <p:nvPr/>
        </p:nvSpPr>
        <p:spPr>
          <a:xfrm>
            <a:off x="6785610" y="6024245"/>
            <a:ext cx="5406390" cy="368300"/>
          </a:xfrm>
          <a:prstGeom prst="rect">
            <a:avLst/>
          </a:prstGeom>
          <a:noFill/>
        </p:spPr>
        <p:txBody>
          <a:bodyPr wrap="square" rtlCol="0" anchor="t">
            <a:spAutoFit/>
          </a:bodyPr>
          <a:p>
            <a:r>
              <a:rPr lang="en-US" altLang="en-US"/>
              <a:t>https://www.tpointtech.com/compiler-vs-interpreter</a:t>
            </a:r>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81355" y="323850"/>
            <a:ext cx="10756265" cy="2592070"/>
          </a:xfrm>
          <a:prstGeom prst="rect">
            <a:avLst/>
          </a:prstGeom>
        </p:spPr>
        <p:txBody>
          <a:bodyPr wrap="square">
            <a:spAutoFit/>
          </a:bodyPr>
          <a:p>
            <a:pPr marL="0" indent="0">
              <a:lnSpc>
                <a:spcPts val="2100"/>
              </a:lnSpc>
              <a:spcBef>
                <a:spcPct val="0"/>
              </a:spcBef>
              <a:spcAft>
                <a:spcPts val="600"/>
              </a:spcAft>
            </a:pPr>
            <a:r>
              <a:rPr sz="2500" b="1" i="0">
                <a:solidFill>
                  <a:srgbClr val="25265E"/>
                </a:solidFill>
                <a:latin typeface="euclid_circular_a"/>
                <a:ea typeface="euclid_circular_a"/>
              </a:rPr>
              <a:t>Advantages of Recursion</a:t>
            </a:r>
            <a:endParaRPr sz="2500" b="1" i="0">
              <a:solidFill>
                <a:srgbClr val="25265E"/>
              </a:solidFill>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Recursive functions make the code look clean and elegant.</a:t>
            </a:r>
            <a:endParaRPr sz="1600" b="0" i="0">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A complex task can be broken down into simpler sub-problems using recursion.</a:t>
            </a:r>
            <a:endParaRPr sz="1600" b="0" i="0">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Sequence generation is easier with recursion than using some nested iteration.</a:t>
            </a:r>
            <a:endParaRPr sz="1600" b="0" i="0">
              <a:latin typeface="euclid_circular_a"/>
              <a:ea typeface="euclid_circular_a"/>
            </a:endParaRPr>
          </a:p>
          <a:p>
            <a:pPr marL="457200" lvl="1" indent="0">
              <a:lnSpc>
                <a:spcPts val="1500"/>
              </a:lnSpc>
              <a:spcBef>
                <a:spcPct val="0"/>
              </a:spcBef>
              <a:spcAft>
                <a:spcPts val="600"/>
              </a:spcAft>
              <a:buAutoNum type="arabicPeriod"/>
            </a:pPr>
            <a:endParaRPr sz="1600" b="0" i="0">
              <a:latin typeface="euclid_circular_a"/>
              <a:ea typeface="euclid_circular_a"/>
            </a:endParaRPr>
          </a:p>
          <a:p>
            <a:pPr marL="0" indent="0">
              <a:lnSpc>
                <a:spcPts val="2100"/>
              </a:lnSpc>
              <a:spcBef>
                <a:spcPct val="0"/>
              </a:spcBef>
              <a:spcAft>
                <a:spcPts val="600"/>
              </a:spcAft>
            </a:pPr>
            <a:r>
              <a:rPr sz="2500" b="1" i="0">
                <a:solidFill>
                  <a:srgbClr val="25265E"/>
                </a:solidFill>
                <a:latin typeface="euclid_circular_a"/>
                <a:ea typeface="euclid_circular_a"/>
              </a:rPr>
              <a:t>Disadvantages of Recursion</a:t>
            </a:r>
            <a:endParaRPr sz="2500" b="1" i="0">
              <a:solidFill>
                <a:srgbClr val="25265E"/>
              </a:solidFill>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Sometimes the logic behind recursion is hard to follow through.</a:t>
            </a:r>
            <a:endParaRPr sz="1600" b="0" i="0">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Recursive calls are expensive (inefficient) as they take up a lot of memory and time.</a:t>
            </a:r>
            <a:endParaRPr sz="1600" b="0" i="0">
              <a:latin typeface="euclid_circular_a"/>
              <a:ea typeface="euclid_circular_a"/>
            </a:endParaRPr>
          </a:p>
          <a:p>
            <a:pPr marL="457200" lvl="1" indent="0">
              <a:lnSpc>
                <a:spcPts val="1500"/>
              </a:lnSpc>
              <a:spcBef>
                <a:spcPct val="0"/>
              </a:spcBef>
              <a:spcAft>
                <a:spcPts val="600"/>
              </a:spcAft>
              <a:buAutoNum type="arabicPeriod"/>
            </a:pPr>
            <a:r>
              <a:rPr sz="1600" b="0" i="0">
                <a:latin typeface="euclid_circular_a"/>
                <a:ea typeface="euclid_circular_a"/>
              </a:rPr>
              <a:t>Recursive functions are hard to debug.</a:t>
            </a:r>
            <a:endParaRPr sz="1600" b="0" i="0">
              <a:latin typeface="euclid_circular_a"/>
              <a:ea typeface="euclid_circular_a"/>
            </a:endParaRPr>
          </a:p>
        </p:txBody>
      </p:sp>
      <p:sp>
        <p:nvSpPr>
          <p:cNvPr id="3" name="Text Box 2"/>
          <p:cNvSpPr txBox="1"/>
          <p:nvPr/>
        </p:nvSpPr>
        <p:spPr>
          <a:xfrm>
            <a:off x="681355" y="5445760"/>
            <a:ext cx="8999855" cy="475615"/>
          </a:xfrm>
          <a:prstGeom prst="rect">
            <a:avLst/>
          </a:prstGeom>
        </p:spPr>
        <p:txBody>
          <a:bodyPr wrap="square">
            <a:spAutoFit/>
          </a:bodyPr>
          <a:p>
            <a:pPr marL="0" indent="0">
              <a:lnSpc>
                <a:spcPts val="1500"/>
              </a:lnSpc>
              <a:spcBef>
                <a:spcPct val="0"/>
              </a:spcBef>
              <a:spcAft>
                <a:spcPct val="0"/>
              </a:spcAft>
              <a:buFont typeface="Arial" panose="020B0604020202020204"/>
              <a:buChar char="•"/>
            </a:pPr>
            <a:r>
              <a:rPr sz="1600" b="0" i="0">
                <a:solidFill>
                  <a:srgbClr val="0556F3"/>
                </a:solidFill>
                <a:latin typeface="euclid_circular_a"/>
                <a:ea typeface="euclid_circular_a"/>
                <a:hlinkClick r:id="rId1" tooltip="Python Program to Find Sum of Natural Numbers Using Recursion"/>
              </a:rPr>
              <a:t>Python Program to Find Sum of Natural Numbers Using Recursion</a:t>
            </a:r>
            <a:endParaRPr sz="1600" b="0" i="0">
              <a:solidFill>
                <a:srgbClr val="0556F3"/>
              </a:solidFill>
              <a:latin typeface="euclid_circular_a"/>
              <a:ea typeface="euclid_circular_a"/>
              <a:hlinkClick r:id="rId1" tooltip="Python Program to Find Sum of Natural Numbers Using Recursion"/>
            </a:endParaRPr>
          </a:p>
          <a:p>
            <a:pPr marL="0" indent="0">
              <a:lnSpc>
                <a:spcPts val="1500"/>
              </a:lnSpc>
              <a:spcBef>
                <a:spcPct val="0"/>
              </a:spcBef>
              <a:spcAft>
                <a:spcPct val="0"/>
              </a:spcAft>
              <a:buFont typeface="Arial" panose="020B0604020202020204"/>
              <a:buChar char="•"/>
            </a:pPr>
            <a:r>
              <a:rPr sz="1600" b="0" i="0">
                <a:solidFill>
                  <a:srgbClr val="0556F3"/>
                </a:solidFill>
                <a:latin typeface="euclid_circular_a"/>
                <a:ea typeface="euclid_circular_a"/>
                <a:hlinkClick r:id="rId2" tooltip="Python Program to Display Fibonacci Sequence Using Recursion"/>
              </a:rPr>
              <a:t>Python Program to Display Fibonacci Sequence Using Recursion</a:t>
            </a:r>
            <a:endParaRPr sz="1600" b="0" i="0">
              <a:solidFill>
                <a:srgbClr val="0556F3"/>
              </a:solidFill>
              <a:latin typeface="euclid_circular_a"/>
              <a:ea typeface="euclid_circular_a"/>
              <a:hlinkClick r:id="rId2" tooltip="Python Program to Display Fibonacci Sequence Using Recursion"/>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33425" y="86360"/>
            <a:ext cx="5080000" cy="245110"/>
          </a:xfrm>
          <a:prstGeom prst="rect">
            <a:avLst/>
          </a:prstGeom>
        </p:spPr>
        <p:txBody>
          <a:bodyPr>
            <a:spAutoFit/>
          </a:bodyPr>
          <a:p>
            <a:pPr marL="0" indent="0">
              <a:lnSpc>
                <a:spcPts val="1200"/>
              </a:lnSpc>
              <a:spcBef>
                <a:spcPct val="0"/>
              </a:spcBef>
              <a:spcAft>
                <a:spcPts val="400"/>
              </a:spcAft>
            </a:pPr>
            <a:r>
              <a:rPr sz="2400" b="1" i="0">
                <a:solidFill>
                  <a:srgbClr val="C00000"/>
                </a:solidFill>
                <a:effectLst>
                  <a:outerShdw blurRad="38100" dist="38100" dir="2700000" algn="tl">
                    <a:srgbClr val="000000">
                      <a:alpha val="43137"/>
                    </a:srgbClr>
                  </a:outerShdw>
                </a:effectLst>
                <a:latin typeface="Arial" panose="020B0604020202020204" pitchFamily="34" charset="0"/>
                <a:ea typeface="euclid_circular_a"/>
                <a:cs typeface="Arial" panose="020B0604020202020204" pitchFamily="34" charset="0"/>
              </a:rPr>
              <a:t>Built-in Functions</a:t>
            </a:r>
            <a:endParaRPr sz="2400" b="1" i="0">
              <a:solidFill>
                <a:srgbClr val="C00000"/>
              </a:solidFill>
              <a:effectLst>
                <a:outerShdw blurRad="38100" dist="38100" dir="2700000" algn="tl">
                  <a:srgbClr val="000000">
                    <a:alpha val="43137"/>
                  </a:srgbClr>
                </a:outerShdw>
              </a:effectLst>
              <a:latin typeface="Arial" panose="020B0604020202020204" pitchFamily="34" charset="0"/>
              <a:ea typeface="euclid_circular_a"/>
              <a:cs typeface="Arial" panose="020B0604020202020204" pitchFamily="34" charset="0"/>
            </a:endParaRPr>
          </a:p>
        </p:txBody>
      </p:sp>
      <p:sp>
        <p:nvSpPr>
          <p:cNvPr id="3" name="Text Box 2"/>
          <p:cNvSpPr txBox="1"/>
          <p:nvPr/>
        </p:nvSpPr>
        <p:spPr>
          <a:xfrm>
            <a:off x="9492615" y="623570"/>
            <a:ext cx="2348230" cy="3784600"/>
          </a:xfrm>
          <a:prstGeom prst="rect">
            <a:avLst/>
          </a:prstGeom>
        </p:spPr>
        <p:txBody>
          <a:bodyPr wrap="square">
            <a:spAutoFit/>
          </a:bodyPr>
          <a:p>
            <a:pPr marL="0" indent="0">
              <a:lnSpc>
                <a:spcPct val="10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1"/>
              </a:rPr>
              <a:t>Python abs()</a:t>
            </a:r>
            <a:endParaRPr sz="1600" b="0" i="0">
              <a:solidFill>
                <a:srgbClr val="25265E"/>
              </a:solidFill>
              <a:latin typeface="Arial" panose="020B0604020202020204" pitchFamily="34" charset="0"/>
              <a:ea typeface="euclid_circular_a"/>
              <a:cs typeface="Arial" panose="020B0604020202020204" pitchFamily="34" charset="0"/>
              <a:hlinkClick r:id="rId1"/>
            </a:endParaRPr>
          </a:p>
          <a:p>
            <a:pPr marL="0" indent="0">
              <a:lnSpc>
                <a:spcPct val="10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2"/>
              </a:rPr>
              <a:t>Python any()</a:t>
            </a:r>
            <a:endParaRPr sz="1600" b="0" i="0">
              <a:solidFill>
                <a:srgbClr val="25265E"/>
              </a:solidFill>
              <a:latin typeface="Arial" panose="020B0604020202020204" pitchFamily="34" charset="0"/>
              <a:ea typeface="euclid_circular_a"/>
              <a:cs typeface="Arial" panose="020B0604020202020204" pitchFamily="34" charset="0"/>
              <a:hlinkClick r:id="rId2"/>
            </a:endParaRPr>
          </a:p>
          <a:p>
            <a:pPr marL="0" indent="0">
              <a:lnSpc>
                <a:spcPct val="100000"/>
              </a:lnSpc>
              <a:spcBef>
                <a:spcPct val="0"/>
              </a:spcBef>
              <a:spcAft>
                <a:spcPct val="0"/>
              </a:spcAft>
              <a:buFont typeface="Arial" panose="020B0604020202020204"/>
              <a:buChar char="•"/>
            </a:pPr>
            <a:r>
              <a:rPr sz="1600" b="0" i="0">
                <a:solidFill>
                  <a:srgbClr val="25265E"/>
                </a:solidFill>
                <a:latin typeface="Arial" panose="020B0604020202020204" pitchFamily="34" charset="0"/>
                <a:ea typeface="euclid_circular_a"/>
                <a:cs typeface="Arial" panose="020B0604020202020204" pitchFamily="34" charset="0"/>
                <a:hlinkClick r:id="rId3"/>
              </a:rPr>
              <a:t>Python all()</a:t>
            </a:r>
            <a:endParaRPr sz="1600" b="0" i="0">
              <a:solidFill>
                <a:srgbClr val="25265E"/>
              </a:solidFill>
              <a:latin typeface="Arial" panose="020B0604020202020204" pitchFamily="34" charset="0"/>
              <a:ea typeface="euclid_circular_a"/>
              <a:cs typeface="Arial" panose="020B0604020202020204" pitchFamily="34" charset="0"/>
              <a:hlinkClick r:id="rId3"/>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hlinkClick r:id="rId3"/>
              </a:rPr>
              <a:t>Python enumerate()</a:t>
            </a:r>
            <a:endParaRPr lang="en-US" altLang="en-US" sz="1600" b="0" i="0">
              <a:solidFill>
                <a:srgbClr val="25265E"/>
              </a:solidFill>
              <a:latin typeface="Arial" panose="020B0604020202020204" pitchFamily="34" charset="0"/>
              <a:ea typeface="euclid_circular_a"/>
              <a:cs typeface="Arial" panose="020B0604020202020204" pitchFamily="34" charset="0"/>
              <a:hlinkClick r:id="rId3"/>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hlinkClick r:id="rId3"/>
              </a:rPr>
              <a:t>Python staticmethod()</a:t>
            </a:r>
            <a:endParaRPr lang="en-US" altLang="en-US" sz="1600" b="0" i="0">
              <a:solidFill>
                <a:srgbClr val="25265E"/>
              </a:solidFill>
              <a:latin typeface="Arial" panose="020B0604020202020204" pitchFamily="34" charset="0"/>
              <a:ea typeface="euclid_circular_a"/>
              <a:cs typeface="Arial" panose="020B0604020202020204" pitchFamily="34" charset="0"/>
              <a:hlinkClick r:id="rId3"/>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hlinkClick r:id="rId3"/>
              </a:rPr>
              <a:t>Python filter()</a:t>
            </a:r>
            <a:endParaRPr lang="en-US" altLang="en-US" sz="1600" b="0" i="0">
              <a:solidFill>
                <a:srgbClr val="25265E"/>
              </a:solidFill>
              <a:latin typeface="Arial" panose="020B0604020202020204" pitchFamily="34" charset="0"/>
              <a:ea typeface="euclid_circular_a"/>
              <a:cs typeface="Arial" panose="020B0604020202020204" pitchFamily="34" charset="0"/>
              <a:hlinkClick r:id="rId3"/>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hlinkClick r:id="rId3"/>
              </a:rPr>
              <a:t>Python eval()</a:t>
            </a:r>
            <a:endParaRPr lang="en-US" altLang="en-US" sz="1600" b="0" i="0">
              <a:solidFill>
                <a:srgbClr val="25265E"/>
              </a:solidFill>
              <a:latin typeface="Arial" panose="020B0604020202020204" pitchFamily="34" charset="0"/>
              <a:ea typeface="euclid_circular_a"/>
              <a:cs typeface="Arial" panose="020B0604020202020204" pitchFamily="34" charset="0"/>
              <a:hlinkClick r:id="rId3"/>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format()</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hash()</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input()</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id()</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isinstance()</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map()</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property()</a:t>
            </a:r>
            <a:endParaRPr lang="en-US" altLang="en-US" sz="16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ct val="0"/>
              </a:spcAft>
              <a:buFont typeface="Arial" panose="020B0604020202020204"/>
              <a:buChar char="•"/>
            </a:pPr>
            <a:r>
              <a:rPr lang="en-US" altLang="en-US" sz="1600" b="0" i="0">
                <a:solidFill>
                  <a:srgbClr val="25265E"/>
                </a:solidFill>
                <a:latin typeface="Arial" panose="020B0604020202020204" pitchFamily="34" charset="0"/>
                <a:ea typeface="euclid_circular_a"/>
                <a:cs typeface="Arial" panose="020B0604020202020204" pitchFamily="34" charset="0"/>
              </a:rPr>
              <a:t>Python range()</a:t>
            </a:r>
            <a:endParaRPr lang="en-US" altLang="en-US" sz="1600" b="0" i="0">
              <a:solidFill>
                <a:srgbClr val="25265E"/>
              </a:solidFill>
              <a:latin typeface="Arial" panose="020B0604020202020204" pitchFamily="34" charset="0"/>
              <a:ea typeface="euclid_circular_a"/>
              <a:cs typeface="Arial" panose="020B0604020202020204" pitchFamily="34" charset="0"/>
            </a:endParaRPr>
          </a:p>
        </p:txBody>
      </p:sp>
      <p:sp>
        <p:nvSpPr>
          <p:cNvPr id="4" name="Text Box 3"/>
          <p:cNvSpPr txBox="1"/>
          <p:nvPr/>
        </p:nvSpPr>
        <p:spPr>
          <a:xfrm>
            <a:off x="1016000" y="1438275"/>
            <a:ext cx="2054225" cy="1322070"/>
          </a:xfrm>
          <a:prstGeom prst="rect">
            <a:avLst/>
          </a:prstGeom>
        </p:spPr>
        <p:txBody>
          <a:bodyPr wrap="square">
            <a:spAutoFit/>
          </a:bodyPr>
          <a:p>
            <a:pPr marL="0" indent="0">
              <a:lnSpc>
                <a:spcPct val="100000"/>
              </a:lnSpc>
              <a:spcBef>
                <a:spcPct val="0"/>
              </a:spcBef>
              <a:spcAft>
                <a:spcPct val="0"/>
              </a:spcAft>
              <a:buFont typeface="Arial" panose="020B0604020202020204"/>
              <a:buChar char="•"/>
            </a:pPr>
            <a:r>
              <a:rPr sz="1600" b="1" i="0">
                <a:solidFill>
                  <a:srgbClr val="0556F3"/>
                </a:solidFill>
                <a:latin typeface="euclid_circular_a"/>
                <a:ea typeface="euclid_circular_a"/>
                <a:hlinkClick r:id="rId4"/>
              </a:rPr>
              <a:t>Python map()</a:t>
            </a:r>
            <a:endParaRPr sz="1600" b="1" i="0">
              <a:solidFill>
                <a:srgbClr val="0556F3"/>
              </a:solidFill>
              <a:latin typeface="euclid_circular_a"/>
              <a:ea typeface="euclid_circular_a"/>
              <a:hlinkClick r:id="rId4"/>
            </a:endParaRPr>
          </a:p>
          <a:p>
            <a:pPr marL="0" indent="0">
              <a:lnSpc>
                <a:spcPct val="100000"/>
              </a:lnSpc>
              <a:spcBef>
                <a:spcPct val="0"/>
              </a:spcBef>
              <a:spcAft>
                <a:spcPct val="0"/>
              </a:spcAft>
              <a:buFont typeface="Arial" panose="020B0604020202020204"/>
              <a:buChar char="•"/>
            </a:pPr>
            <a:r>
              <a:rPr lang="en-US" sz="1600" b="1" i="0">
                <a:solidFill>
                  <a:srgbClr val="0556F3"/>
                </a:solidFill>
                <a:latin typeface="euclid_circular_a"/>
                <a:ea typeface="euclid_circular_a"/>
                <a:hlinkClick r:id="rId4"/>
              </a:rPr>
              <a:t>REDUCE </a:t>
            </a:r>
            <a:endParaRPr lang="en-US" sz="1600" b="1" i="0">
              <a:solidFill>
                <a:srgbClr val="0556F3"/>
              </a:solidFill>
              <a:latin typeface="euclid_circular_a"/>
              <a:ea typeface="euclid_circular_a"/>
              <a:hlinkClick r:id="rId4"/>
            </a:endParaRPr>
          </a:p>
          <a:p>
            <a:pPr marL="0" indent="0">
              <a:lnSpc>
                <a:spcPct val="100000"/>
              </a:lnSpc>
              <a:spcBef>
                <a:spcPct val="0"/>
              </a:spcBef>
              <a:spcAft>
                <a:spcPct val="0"/>
              </a:spcAft>
              <a:buFont typeface="Arial" panose="020B0604020202020204"/>
              <a:buChar char="•"/>
            </a:pPr>
            <a:r>
              <a:rPr lang="en-US" sz="1600" b="1" i="0">
                <a:solidFill>
                  <a:srgbClr val="0556F3"/>
                </a:solidFill>
                <a:latin typeface="euclid_circular_a"/>
                <a:ea typeface="euclid_circular_a"/>
                <a:hlinkClick r:id="rId4"/>
              </a:rPr>
              <a:t>FILTERS</a:t>
            </a:r>
            <a:endParaRPr lang="en-US" sz="1600" b="1" i="0">
              <a:solidFill>
                <a:srgbClr val="0556F3"/>
              </a:solidFill>
              <a:latin typeface="euclid_circular_a"/>
              <a:ea typeface="euclid_circular_a"/>
              <a:hlinkClick r:id="rId4"/>
            </a:endParaRPr>
          </a:p>
          <a:p>
            <a:pPr marL="0" indent="0">
              <a:lnSpc>
                <a:spcPct val="100000"/>
              </a:lnSpc>
              <a:spcBef>
                <a:spcPct val="0"/>
              </a:spcBef>
              <a:spcAft>
                <a:spcPct val="0"/>
              </a:spcAft>
              <a:buFont typeface="Arial" panose="020B0604020202020204"/>
              <a:buChar char="•"/>
            </a:pPr>
            <a:r>
              <a:rPr lang="en-US" altLang="en-US" sz="1600" b="1" i="0">
                <a:solidFill>
                  <a:srgbClr val="0556F3"/>
                </a:solidFill>
                <a:latin typeface="euclid_circular_a"/>
                <a:ea typeface="euclid_circular_a"/>
                <a:hlinkClick r:id="rId4"/>
              </a:rPr>
              <a:t>Python zip()</a:t>
            </a:r>
            <a:endParaRPr lang="en-US" altLang="en-US" sz="1600" b="1" i="0">
              <a:solidFill>
                <a:srgbClr val="0556F3"/>
              </a:solidFill>
              <a:latin typeface="euclid_circular_a"/>
              <a:ea typeface="euclid_circular_a"/>
              <a:hlinkClick r:id="rId4"/>
            </a:endParaRPr>
          </a:p>
          <a:p>
            <a:pPr marL="0" indent="0">
              <a:lnSpc>
                <a:spcPct val="100000"/>
              </a:lnSpc>
              <a:spcBef>
                <a:spcPct val="0"/>
              </a:spcBef>
              <a:spcAft>
                <a:spcPct val="0"/>
              </a:spcAft>
              <a:buFont typeface="Arial" panose="020B0604020202020204"/>
              <a:buChar char="•"/>
            </a:pPr>
            <a:r>
              <a:rPr lang="en-US" altLang="en-US" sz="1600" b="1" i="0">
                <a:solidFill>
                  <a:srgbClr val="0556F3"/>
                </a:solidFill>
                <a:latin typeface="euclid_circular_a"/>
                <a:ea typeface="euclid_circular_a"/>
              </a:rPr>
              <a:t>SUPER()</a:t>
            </a:r>
            <a:endParaRPr lang="en-US" altLang="en-US" sz="1600" b="1" i="0">
              <a:solidFill>
                <a:srgbClr val="0556F3"/>
              </a:solidFill>
              <a:latin typeface="euclid_circular_a"/>
              <a:ea typeface="euclid_circular_a"/>
            </a:endParaRPr>
          </a:p>
        </p:txBody>
      </p:sp>
      <p:sp>
        <p:nvSpPr>
          <p:cNvPr id="6" name="Text Box 5"/>
          <p:cNvSpPr txBox="1"/>
          <p:nvPr/>
        </p:nvSpPr>
        <p:spPr>
          <a:xfrm>
            <a:off x="634365" y="2834640"/>
            <a:ext cx="5080000" cy="1446530"/>
          </a:xfrm>
          <a:prstGeom prst="rect">
            <a:avLst/>
          </a:prstGeom>
        </p:spPr>
        <p:txBody>
          <a:bodyPr>
            <a:spAutoFit/>
          </a:bodyPr>
          <a:p>
            <a:pPr marL="0" indent="0">
              <a:lnSpc>
                <a:spcPct val="84000"/>
              </a:lnSpc>
              <a:spcBef>
                <a:spcPct val="0"/>
              </a:spcBef>
              <a:spcAft>
                <a:spcPts val="1000"/>
              </a:spcAft>
            </a:pPr>
            <a:r>
              <a:rPr sz="3200" b="1" i="0">
                <a:solidFill>
                  <a:srgbClr val="25265E"/>
                </a:solidFill>
                <a:latin typeface="Arial" panose="020B0604020202020204" pitchFamily="34" charset="0"/>
                <a:ea typeface="euclid_circular_a"/>
                <a:cs typeface="Arial" panose="020B0604020202020204" pitchFamily="34" charset="0"/>
              </a:rPr>
              <a:t>Python map() Function</a:t>
            </a:r>
            <a:endParaRPr sz="3200" b="1" i="0">
              <a:solidFill>
                <a:srgbClr val="25265E"/>
              </a:solidFill>
              <a:latin typeface="Arial" panose="020B0604020202020204" pitchFamily="34" charset="0"/>
              <a:ea typeface="euclid_circular_a"/>
              <a:cs typeface="Arial" panose="020B0604020202020204" pitchFamily="34" charset="0"/>
            </a:endParaRPr>
          </a:p>
          <a:p>
            <a:pPr marL="0" indent="0">
              <a:lnSpc>
                <a:spcPct val="84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The </a:t>
            </a:r>
            <a:r>
              <a:rPr sz="1600" b="0" i="0">
                <a:solidFill>
                  <a:srgbClr val="25265E"/>
                </a:solidFill>
                <a:latin typeface="Arial" panose="020B0604020202020204" pitchFamily="34" charset="0"/>
                <a:ea typeface="Droid Sans Mono"/>
                <a:cs typeface="Arial" panose="020B0604020202020204" pitchFamily="34" charset="0"/>
              </a:rPr>
              <a:t>map()</a:t>
            </a:r>
            <a:r>
              <a:rPr sz="2100" b="0" i="0">
                <a:solidFill>
                  <a:srgbClr val="25265E"/>
                </a:solidFill>
                <a:latin typeface="Arial" panose="020B0604020202020204" pitchFamily="34" charset="0"/>
                <a:ea typeface="euclid_circular_a"/>
                <a:cs typeface="Arial" panose="020B0604020202020204" pitchFamily="34" charset="0"/>
              </a:rPr>
              <a:t> function executes a given function to each element of an iterable (such as </a:t>
            </a:r>
            <a:r>
              <a:rPr sz="2100" b="0" i="0">
                <a:solidFill>
                  <a:srgbClr val="0556F3"/>
                </a:solidFill>
                <a:latin typeface="Arial" panose="020B0604020202020204" pitchFamily="34" charset="0"/>
                <a:ea typeface="euclid_circular_a"/>
                <a:cs typeface="Arial" panose="020B0604020202020204" pitchFamily="34" charset="0"/>
                <a:hlinkClick r:id="rId5"/>
              </a:rPr>
              <a:t>lists</a:t>
            </a:r>
            <a:r>
              <a:rPr sz="2100" b="0" i="0">
                <a:solidFill>
                  <a:srgbClr val="25265E"/>
                </a:solidFill>
                <a:latin typeface="Arial" panose="020B0604020202020204" pitchFamily="34" charset="0"/>
                <a:ea typeface="euclid_circular_a"/>
                <a:cs typeface="Arial" panose="020B0604020202020204" pitchFamily="34" charset="0"/>
              </a:rPr>
              <a:t>, </a:t>
            </a:r>
            <a:r>
              <a:rPr sz="2100" b="0" i="0">
                <a:solidFill>
                  <a:srgbClr val="0556F3"/>
                </a:solidFill>
                <a:latin typeface="Arial" panose="020B0604020202020204" pitchFamily="34" charset="0"/>
                <a:ea typeface="euclid_circular_a"/>
                <a:cs typeface="Arial" panose="020B0604020202020204" pitchFamily="34" charset="0"/>
                <a:hlinkClick r:id="rId6"/>
              </a:rPr>
              <a:t>tuples</a:t>
            </a:r>
            <a:r>
              <a:rPr sz="2100" b="0" i="0">
                <a:solidFill>
                  <a:srgbClr val="25265E"/>
                </a:solidFill>
                <a:latin typeface="Arial" panose="020B0604020202020204" pitchFamily="34" charset="0"/>
                <a:ea typeface="euclid_circular_a"/>
                <a:cs typeface="Arial" panose="020B0604020202020204" pitchFamily="34" charset="0"/>
              </a:rPr>
              <a:t>, etc.).</a:t>
            </a:r>
            <a:endParaRPr sz="2100" b="0" i="0">
              <a:solidFill>
                <a:srgbClr val="25265E"/>
              </a:solidFill>
              <a:latin typeface="Arial" panose="020B0604020202020204" pitchFamily="34" charset="0"/>
              <a:ea typeface="euclid_circular_a"/>
              <a:cs typeface="Arial" panose="020B0604020202020204" pitchFamily="34" charset="0"/>
            </a:endParaRPr>
          </a:p>
        </p:txBody>
      </p:sp>
      <p:sp>
        <p:nvSpPr>
          <p:cNvPr id="7" name="Text Box 6"/>
          <p:cNvSpPr txBox="1"/>
          <p:nvPr/>
        </p:nvSpPr>
        <p:spPr>
          <a:xfrm>
            <a:off x="6096000" y="1094105"/>
            <a:ext cx="4105910" cy="4246245"/>
          </a:xfrm>
          <a:prstGeom prst="rect">
            <a:avLst/>
          </a:prstGeom>
          <a:noFill/>
        </p:spPr>
        <p:txBody>
          <a:bodyPr wrap="square" rtlCol="0" anchor="t">
            <a:spAutoFit/>
          </a:bodyPr>
          <a:p>
            <a:r>
              <a:rPr lang="en-US" altLang="en-US"/>
              <a:t>numbers = [1,2,3,4]</a:t>
            </a:r>
            <a:endParaRPr lang="en-US" altLang="en-US"/>
          </a:p>
          <a:p>
            <a:endParaRPr lang="en-US" altLang="en-US"/>
          </a:p>
          <a:p>
            <a:r>
              <a:rPr lang="en-US" altLang="en-US"/>
              <a:t># returns the square of a number</a:t>
            </a:r>
            <a:endParaRPr lang="en-US" altLang="en-US"/>
          </a:p>
          <a:p>
            <a:r>
              <a:rPr lang="en-US" altLang="en-US"/>
              <a:t>def square(number):</a:t>
            </a:r>
            <a:endParaRPr lang="en-US" altLang="en-US"/>
          </a:p>
          <a:p>
            <a:r>
              <a:rPr lang="en-US" altLang="en-US"/>
              <a:t>  return number * number</a:t>
            </a:r>
            <a:endParaRPr lang="en-US" altLang="en-US"/>
          </a:p>
          <a:p>
            <a:endParaRPr lang="en-US" altLang="en-US"/>
          </a:p>
          <a:p>
            <a:r>
              <a:rPr lang="en-US" altLang="en-US"/>
              <a:t># apply square() to each item of the numbers list</a:t>
            </a:r>
            <a:endParaRPr lang="en-US" altLang="en-US"/>
          </a:p>
          <a:p>
            <a:r>
              <a:rPr lang="en-US" altLang="en-US"/>
              <a:t>squared_numbers = map(square, numbers)</a:t>
            </a:r>
            <a:endParaRPr lang="en-US" altLang="en-US"/>
          </a:p>
          <a:p>
            <a:endParaRPr lang="en-US" altLang="en-US"/>
          </a:p>
          <a:p>
            <a:r>
              <a:rPr lang="en-US" altLang="en-US"/>
              <a:t># converting to list for printing</a:t>
            </a:r>
            <a:endParaRPr lang="en-US" altLang="en-US"/>
          </a:p>
          <a:p>
            <a:r>
              <a:rPr lang="en-US" altLang="en-US"/>
              <a:t>result = list(squared_numbers)</a:t>
            </a:r>
            <a:endParaRPr lang="en-US" altLang="en-US"/>
          </a:p>
          <a:p>
            <a:r>
              <a:rPr lang="en-US" altLang="en-US"/>
              <a:t>print(result) </a:t>
            </a:r>
            <a:endParaRPr lang="en-US" altLang="en-US"/>
          </a:p>
          <a:p>
            <a:r>
              <a:rPr lang="en-US" altLang="en-US"/>
              <a:t># Output: [1,4,9,16]</a:t>
            </a:r>
            <a:endParaRPr lang="en-US"/>
          </a:p>
        </p:txBody>
      </p:sp>
      <p:sp>
        <p:nvSpPr>
          <p:cNvPr id="5" name="Text Box 4"/>
          <p:cNvSpPr txBox="1"/>
          <p:nvPr/>
        </p:nvSpPr>
        <p:spPr>
          <a:xfrm>
            <a:off x="405765" y="4634865"/>
            <a:ext cx="5080000" cy="1644650"/>
          </a:xfrm>
          <a:prstGeom prst="rect">
            <a:avLst/>
          </a:prstGeom>
        </p:spPr>
        <p:txBody>
          <a:bodyPr>
            <a:spAutoFit/>
          </a:bodyPr>
          <a:p>
            <a:pPr>
              <a:spcAft>
                <a:spcPct val="60000"/>
              </a:spcAft>
            </a:pPr>
            <a:r>
              <a:rPr sz="2200" b="1"/>
              <a:t>🔸 Lambda Function (Anonymous)</a:t>
            </a:r>
            <a:endParaRPr sz="2200" b="1"/>
          </a:p>
          <a:p>
            <a:r>
              <a:rPr sz="1600"/>
              <a:t>square = lambda x: x * x
print(square(4))  # 16
</a:t>
            </a:r>
            <a:endParaRPr sz="1600"/>
          </a:p>
          <a:p>
            <a:r>
              <a:rPr sz="1600"/>
              <a:t>✅ Use Case: Short one-line functions without def.</a:t>
            </a:r>
            <a:endParaRPr sz="16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34975" y="186055"/>
            <a:ext cx="10050780" cy="3975735"/>
          </a:xfrm>
          <a:prstGeom prst="rect">
            <a:avLst/>
          </a:prstGeom>
        </p:spPr>
        <p:txBody>
          <a:bodyPr wrap="square">
            <a:spAutoFit/>
          </a:bodyPr>
          <a:p>
            <a:pPr marL="0" indent="0">
              <a:lnSpc>
                <a:spcPct val="104000"/>
              </a:lnSpc>
              <a:spcBef>
                <a:spcPct val="0"/>
              </a:spcBef>
              <a:spcAft>
                <a:spcPts val="600"/>
              </a:spcAft>
            </a:pPr>
            <a:r>
              <a:rPr sz="3200" b="1" i="0">
                <a:solidFill>
                  <a:srgbClr val="25265E"/>
                </a:solidFill>
                <a:latin typeface="Arial" panose="020B0604020202020204" pitchFamily="34" charset="0"/>
                <a:ea typeface="euclid_circular_a"/>
                <a:cs typeface="Arial" panose="020B0604020202020204" pitchFamily="34" charset="0"/>
              </a:rPr>
              <a:t>map() Syntax</a:t>
            </a:r>
            <a:endParaRPr sz="3200" b="1" i="0">
              <a:solidFill>
                <a:srgbClr val="25265E"/>
              </a:solidFill>
              <a:latin typeface="Arial" panose="020B0604020202020204" pitchFamily="34" charset="0"/>
              <a:ea typeface="euclid_circular_a"/>
              <a:cs typeface="Arial" panose="020B0604020202020204" pitchFamily="34" charset="0"/>
            </a:endParaRPr>
          </a:p>
          <a:p>
            <a:pPr marL="0" indent="0">
              <a:lnSpc>
                <a:spcPct val="104000"/>
              </a:lnSpc>
              <a:spcBef>
                <a:spcPct val="0"/>
              </a:spcBef>
              <a:spcAft>
                <a:spcPts val="600"/>
              </a:spcAft>
            </a:pPr>
            <a:r>
              <a:rPr sz="3200" b="1" i="0">
                <a:solidFill>
                  <a:srgbClr val="25265E"/>
                </a:solidFill>
                <a:latin typeface="Arial" panose="020B0604020202020204" pitchFamily="34" charset="0"/>
                <a:ea typeface="euclid_circular_a"/>
                <a:cs typeface="Arial" panose="020B0604020202020204" pitchFamily="34" charset="0"/>
              </a:rPr>
              <a:t>map() Arguments</a:t>
            </a:r>
            <a:endParaRPr sz="3200" b="1" i="0">
              <a:solidFill>
                <a:srgbClr val="25265E"/>
              </a:solidFill>
              <a:latin typeface="Arial" panose="020B0604020202020204" pitchFamily="34" charset="0"/>
              <a:ea typeface="euclid_circular_a"/>
              <a:cs typeface="Arial" panose="020B0604020202020204" pitchFamily="34" charset="0"/>
            </a:endParaRPr>
          </a:p>
          <a:p>
            <a:pPr marL="0" indent="0">
              <a:lnSpc>
                <a:spcPct val="104000"/>
              </a:lnSpc>
              <a:spcBef>
                <a:spcPct val="0"/>
              </a:spcBef>
              <a:spcAft>
                <a:spcPts val="800"/>
              </a:spcAft>
            </a:pPr>
            <a:r>
              <a:rPr sz="2100" b="0" i="0">
                <a:latin typeface="Arial" panose="020B0604020202020204" pitchFamily="34" charset="0"/>
                <a:ea typeface="euclid_circular_a"/>
                <a:cs typeface="Arial" panose="020B0604020202020204" pitchFamily="34" charset="0"/>
              </a:rPr>
              <a:t>The </a:t>
            </a:r>
            <a:r>
              <a:rPr sz="1600" b="0" i="0">
                <a:latin typeface="Arial" panose="020B0604020202020204" pitchFamily="34" charset="0"/>
                <a:ea typeface="Droid Sans Mono"/>
                <a:cs typeface="Arial" panose="020B0604020202020204" pitchFamily="34" charset="0"/>
              </a:rPr>
              <a:t>map()</a:t>
            </a:r>
            <a:r>
              <a:rPr sz="2100" b="0" i="0">
                <a:latin typeface="Arial" panose="020B0604020202020204" pitchFamily="34" charset="0"/>
                <a:ea typeface="euclid_circular_a"/>
                <a:cs typeface="Arial" panose="020B0604020202020204" pitchFamily="34" charset="0"/>
              </a:rPr>
              <a:t> function takes two arguments:</a:t>
            </a:r>
            <a:endParaRPr sz="2100" b="0" i="0">
              <a:latin typeface="Arial" panose="020B0604020202020204" pitchFamily="34" charset="0"/>
              <a:ea typeface="euclid_circular_a"/>
              <a:cs typeface="Arial" panose="020B0604020202020204" pitchFamily="34" charset="0"/>
            </a:endParaRPr>
          </a:p>
          <a:p>
            <a:pPr marL="457200" lvl="1" indent="0">
              <a:lnSpc>
                <a:spcPct val="104000"/>
              </a:lnSpc>
              <a:spcBef>
                <a:spcPct val="0"/>
              </a:spcBef>
              <a:spcAft>
                <a:spcPct val="0"/>
              </a:spcAft>
              <a:buFont typeface="Arial" panose="020B0604020202020204"/>
              <a:buChar char="•"/>
            </a:pPr>
            <a:r>
              <a:rPr sz="2100" b="0" i="0">
                <a:latin typeface="Arial" panose="020B0604020202020204" pitchFamily="34" charset="0"/>
                <a:ea typeface="euclid_circular_a"/>
                <a:cs typeface="Arial" panose="020B0604020202020204" pitchFamily="34" charset="0"/>
              </a:rPr>
              <a:t>function - a function that is applied to each element of an iterable.</a:t>
            </a:r>
            <a:endParaRPr sz="2100" b="0" i="0">
              <a:latin typeface="Arial" panose="020B0604020202020204" pitchFamily="34" charset="0"/>
              <a:ea typeface="euclid_circular_a"/>
              <a:cs typeface="Arial" panose="020B0604020202020204" pitchFamily="34" charset="0"/>
            </a:endParaRPr>
          </a:p>
          <a:p>
            <a:pPr marL="457200" lvl="1" indent="0">
              <a:lnSpc>
                <a:spcPct val="104000"/>
              </a:lnSpc>
              <a:spcBef>
                <a:spcPct val="0"/>
              </a:spcBef>
              <a:spcAft>
                <a:spcPct val="0"/>
              </a:spcAft>
              <a:buFont typeface="Arial" panose="020B0604020202020204"/>
              <a:buChar char="•"/>
            </a:pPr>
            <a:r>
              <a:rPr sz="2100" b="0" i="0">
                <a:latin typeface="Arial" panose="020B0604020202020204" pitchFamily="34" charset="0"/>
                <a:ea typeface="euclid_circular_a"/>
                <a:cs typeface="Arial" panose="020B0604020202020204" pitchFamily="34" charset="0"/>
              </a:rPr>
              <a:t>iterables - iterables such as lists, tuples, etc.</a:t>
            </a:r>
            <a:endParaRPr sz="2100" b="0" i="0">
              <a:latin typeface="Arial" panose="020B0604020202020204" pitchFamily="34" charset="0"/>
              <a:ea typeface="euclid_circular_a"/>
              <a:cs typeface="Arial" panose="020B0604020202020204" pitchFamily="34" charset="0"/>
            </a:endParaRPr>
          </a:p>
          <a:p>
            <a:pPr marL="0" indent="0">
              <a:lnSpc>
                <a:spcPct val="104000"/>
              </a:lnSpc>
              <a:spcBef>
                <a:spcPct val="0"/>
              </a:spcBef>
              <a:spcAft>
                <a:spcPct val="0"/>
              </a:spcAft>
            </a:pPr>
            <a:r>
              <a:rPr sz="2100" b="0" i="0">
                <a:latin typeface="Arial" panose="020B0604020202020204" pitchFamily="34" charset="0"/>
                <a:ea typeface="euclid_circular_a"/>
                <a:cs typeface="Arial" panose="020B0604020202020204" pitchFamily="34" charset="0"/>
              </a:rPr>
              <a:t>Note: We can pass more than one iterable to the </a:t>
            </a:r>
            <a:r>
              <a:rPr sz="1600" b="0" i="0">
                <a:latin typeface="Arial" panose="020B0604020202020204" pitchFamily="34" charset="0"/>
                <a:ea typeface="Droid Sans Mono"/>
                <a:cs typeface="Arial" panose="020B0604020202020204" pitchFamily="34" charset="0"/>
              </a:rPr>
              <a:t>map()</a:t>
            </a:r>
            <a:r>
              <a:rPr sz="2100" b="0" i="0">
                <a:latin typeface="Arial" panose="020B0604020202020204" pitchFamily="34" charset="0"/>
                <a:ea typeface="euclid_circular_a"/>
                <a:cs typeface="Arial" panose="020B0604020202020204" pitchFamily="34" charset="0"/>
              </a:rPr>
              <a:t> function.</a:t>
            </a:r>
            <a:endParaRPr sz="2100" b="0" i="0">
              <a:latin typeface="Arial" panose="020B0604020202020204" pitchFamily="34" charset="0"/>
              <a:ea typeface="euclid_circular_a"/>
              <a:cs typeface="Arial" panose="020B0604020202020204" pitchFamily="34" charset="0"/>
            </a:endParaRPr>
          </a:p>
          <a:p>
            <a:pPr marL="0" indent="0">
              <a:lnSpc>
                <a:spcPct val="104000"/>
              </a:lnSpc>
              <a:spcBef>
                <a:spcPct val="0"/>
              </a:spcBef>
              <a:spcAft>
                <a:spcPts val="600"/>
              </a:spcAft>
            </a:pPr>
            <a:r>
              <a:rPr sz="3200" b="1" i="0">
                <a:solidFill>
                  <a:srgbClr val="25265E"/>
                </a:solidFill>
                <a:latin typeface="Arial" panose="020B0604020202020204" pitchFamily="34" charset="0"/>
                <a:ea typeface="euclid_circular_a"/>
                <a:cs typeface="Arial" panose="020B0604020202020204" pitchFamily="34" charset="0"/>
              </a:rPr>
              <a:t>map() Return Value</a:t>
            </a:r>
            <a:endParaRPr sz="3200" b="1" i="0">
              <a:solidFill>
                <a:srgbClr val="25265E"/>
              </a:solidFill>
              <a:latin typeface="Arial" panose="020B0604020202020204" pitchFamily="34" charset="0"/>
              <a:ea typeface="euclid_circular_a"/>
              <a:cs typeface="Arial" panose="020B0604020202020204" pitchFamily="34" charset="0"/>
            </a:endParaRPr>
          </a:p>
          <a:p>
            <a:pPr marL="0" indent="0">
              <a:lnSpc>
                <a:spcPct val="104000"/>
              </a:lnSpc>
              <a:spcBef>
                <a:spcPct val="0"/>
              </a:spcBef>
              <a:spcAft>
                <a:spcPts val="800"/>
              </a:spcAft>
            </a:pPr>
            <a:r>
              <a:rPr sz="2100" b="0" i="0">
                <a:latin typeface="Arial" panose="020B0604020202020204" pitchFamily="34" charset="0"/>
                <a:ea typeface="euclid_circular_a"/>
                <a:cs typeface="Arial" panose="020B0604020202020204" pitchFamily="34" charset="0"/>
              </a:rPr>
              <a:t>The </a:t>
            </a:r>
            <a:r>
              <a:rPr sz="1600" b="0" i="0">
                <a:latin typeface="Arial" panose="020B0604020202020204" pitchFamily="34" charset="0"/>
                <a:ea typeface="Droid Sans Mono"/>
                <a:cs typeface="Arial" panose="020B0604020202020204" pitchFamily="34" charset="0"/>
              </a:rPr>
              <a:t>map()</a:t>
            </a:r>
            <a:r>
              <a:rPr sz="2100" b="0" i="0">
                <a:latin typeface="Arial" panose="020B0604020202020204" pitchFamily="34" charset="0"/>
                <a:ea typeface="euclid_circular_a"/>
                <a:cs typeface="Arial" panose="020B0604020202020204" pitchFamily="34" charset="0"/>
              </a:rPr>
              <a:t> function returns a map object, which can be easily converted to lists, tuples, etc.</a:t>
            </a:r>
            <a:endParaRPr sz="2100" b="0" i="0">
              <a:latin typeface="Arial" panose="020B0604020202020204" pitchFamily="34" charset="0"/>
              <a:ea typeface="euclid_circular_a"/>
              <a:cs typeface="Arial" panose="020B0604020202020204" pitchFamily="34" charset="0"/>
            </a:endParaRPr>
          </a:p>
        </p:txBody>
      </p:sp>
      <p:sp>
        <p:nvSpPr>
          <p:cNvPr id="3" name="Text Box 2"/>
          <p:cNvSpPr txBox="1"/>
          <p:nvPr/>
        </p:nvSpPr>
        <p:spPr>
          <a:xfrm>
            <a:off x="314960" y="5842635"/>
            <a:ext cx="10571480" cy="368300"/>
          </a:xfrm>
          <a:prstGeom prst="rect">
            <a:avLst/>
          </a:prstGeom>
          <a:noFill/>
        </p:spPr>
        <p:txBody>
          <a:bodyPr wrap="square" rtlCol="0" anchor="t">
            <a:spAutoFit/>
          </a:bodyPr>
          <a:p>
            <a:r>
              <a:rPr lang="en-US" altLang="en-US"/>
              <a:t>https://www.programiz.com/python-programming/methods/built-in/map</a:t>
            </a:r>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3025" y="-69850"/>
            <a:ext cx="5959475" cy="5998210"/>
          </a:xfrm>
          <a:prstGeom prst="rect">
            <a:avLst/>
          </a:prstGeom>
        </p:spPr>
        <p:txBody>
          <a:bodyPr wrap="square">
            <a:noAutofit/>
          </a:bodyPr>
          <a:p>
            <a:pPr>
              <a:spcAft>
                <a:spcPct val="60000"/>
              </a:spcAft>
            </a:pPr>
            <a:r>
              <a:rPr sz="2300" b="1">
                <a:solidFill>
                  <a:srgbClr val="FF0000"/>
                </a:solidFill>
                <a:effectLst>
                  <a:outerShdw blurRad="38100" dist="38100" dir="2700000" algn="tl">
                    <a:srgbClr val="000000">
                      <a:alpha val="43137"/>
                    </a:srgbClr>
                  </a:outerShdw>
                </a:effectLst>
              </a:rPr>
              <a:t>🔁 1. map() Function</a:t>
            </a:r>
            <a:endParaRPr sz="2300" b="1">
              <a:solidFill>
                <a:srgbClr val="FF0000"/>
              </a:solidFill>
              <a:effectLst>
                <a:outerShdw blurRad="38100" dist="38100" dir="2700000" algn="tl">
                  <a:srgbClr val="000000">
                    <a:alpha val="43137"/>
                  </a:srgbClr>
                </a:outerShdw>
              </a:effectLst>
            </a:endParaRPr>
          </a:p>
          <a:p>
            <a:pPr>
              <a:buFont typeface="Arial" panose="020B0604020202020204"/>
              <a:buChar char="•"/>
            </a:pPr>
            <a:r>
              <a:rPr sz="1600"/>
              <a:t>Purpose: Applies a given function to all items in an iterable (like a list).</a:t>
            </a:r>
            <a:endParaRPr sz="1600"/>
          </a:p>
          <a:p>
            <a:pPr>
              <a:buFont typeface="Arial" panose="020B0604020202020204"/>
              <a:buChar char="•"/>
            </a:pPr>
            <a:r>
              <a:rPr sz="1600"/>
              <a:t>Syntax: map(function, iterable)</a:t>
            </a:r>
            <a:endParaRPr sz="1600"/>
          </a:p>
          <a:p>
            <a:pPr>
              <a:spcAft>
                <a:spcPct val="60000"/>
              </a:spcAft>
            </a:pPr>
            <a:r>
              <a:rPr sz="2200" b="1"/>
              <a:t>✅ Example 1: Square Each Number in a List</a:t>
            </a:r>
            <a:endParaRPr sz="2200" b="1"/>
          </a:p>
          <a:p>
            <a:pPr lvl="1"/>
            <a:r>
              <a:rPr lang="en-US" altLang="en-US" sz="1600"/>
              <a:t>numbers = [1, 2, 3, 4, 5]</a:t>
            </a:r>
            <a:endParaRPr lang="en-US" altLang="en-US" sz="1600"/>
          </a:p>
          <a:p>
            <a:pPr lvl="1"/>
            <a:r>
              <a:rPr lang="en-US" altLang="en-US" sz="1600"/>
              <a:t>squared = list(map(lambda x: x ** 2, numbers))</a:t>
            </a:r>
            <a:endParaRPr lang="en-US" altLang="en-US" sz="1600"/>
          </a:p>
          <a:p>
            <a:pPr lvl="1"/>
            <a:r>
              <a:rPr lang="en-US" altLang="en-US" sz="1600"/>
              <a:t>print(squared)</a:t>
            </a:r>
            <a:endParaRPr lang="en-US" altLang="en-US" sz="1600"/>
          </a:p>
          <a:p>
            <a:r>
              <a:rPr sz="1600"/>
              <a:t>Output:</a:t>
            </a:r>
            <a:endParaRPr sz="1600"/>
          </a:p>
          <a:p>
            <a:r>
              <a:rPr sz="1600"/>
              <a:t>Explanation: lambda x: x**2 squares each number in the list.</a:t>
            </a:r>
            <a:endParaRPr sz="1600"/>
          </a:p>
          <a:p>
            <a:pPr>
              <a:spcAft>
                <a:spcPct val="60000"/>
              </a:spcAft>
            </a:pPr>
            <a:r>
              <a:rPr sz="2200" b="1"/>
              <a:t>✅ Example 2: Convert List of Strings to Uppercase</a:t>
            </a:r>
            <a:endParaRPr sz="2200" b="1"/>
          </a:p>
          <a:p>
            <a:pPr lvl="1"/>
            <a:r>
              <a:rPr lang="en-US" altLang="en-US" sz="1600"/>
              <a:t>words = ['apple', 'banana', 'cherry']</a:t>
            </a:r>
            <a:endParaRPr lang="en-US" altLang="en-US" sz="1600"/>
          </a:p>
          <a:p>
            <a:pPr lvl="1"/>
            <a:r>
              <a:rPr lang="en-US" altLang="en-US" sz="1600"/>
              <a:t>upper_words = list(map(str.upper, words))</a:t>
            </a:r>
            <a:endParaRPr lang="en-US" altLang="en-US" sz="1600"/>
          </a:p>
          <a:p>
            <a:pPr lvl="1"/>
            <a:r>
              <a:rPr lang="en-US" altLang="en-US" sz="1600"/>
              <a:t>print(upper_words)</a:t>
            </a:r>
            <a:endParaRPr lang="en-US" altLang="en-US" sz="1600"/>
          </a:p>
          <a:p>
            <a:r>
              <a:rPr sz="1600"/>
              <a:t>Output:</a:t>
            </a:r>
            <a:endParaRPr sz="1600"/>
          </a:p>
          <a:p>
            <a:r>
              <a:rPr sz="1600"/>
              <a:t>Explanation: str.upper converts each string in the list to uppercase.</a:t>
            </a:r>
            <a:endParaRPr sz="1600"/>
          </a:p>
          <a:p>
            <a:pPr>
              <a:spcAft>
                <a:spcPct val="60000"/>
              </a:spcAft>
            </a:pPr>
            <a:endParaRPr sz="2300" b="1"/>
          </a:p>
        </p:txBody>
      </p:sp>
      <p:sp>
        <p:nvSpPr>
          <p:cNvPr id="6" name="Text Box 5"/>
          <p:cNvSpPr txBox="1"/>
          <p:nvPr/>
        </p:nvSpPr>
        <p:spPr>
          <a:xfrm>
            <a:off x="6096000" y="354330"/>
            <a:ext cx="6096000" cy="2967990"/>
          </a:xfrm>
          <a:prstGeom prst="rect">
            <a:avLst/>
          </a:prstGeom>
          <a:noFill/>
        </p:spPr>
        <p:txBody>
          <a:bodyPr wrap="square" rtlCol="0" anchor="t">
            <a:spAutoFit/>
          </a:bodyPr>
          <a:p>
            <a:pPr>
              <a:spcAft>
                <a:spcPct val="60000"/>
              </a:spcAft>
            </a:pPr>
            <a:r>
              <a:rPr sz="2200" b="1">
                <a:sym typeface="+mn-ea"/>
              </a:rPr>
              <a:t>✅ Example 3: Convert Temperatures from Celsius to Fahrenheit</a:t>
            </a:r>
            <a:endParaRPr sz="2200" b="1"/>
          </a:p>
          <a:p>
            <a:pPr lvl="1"/>
            <a:r>
              <a:rPr lang="en-US" altLang="en-US" sz="1600">
                <a:sym typeface="+mn-ea"/>
              </a:rPr>
              <a:t>celsius = [0, 10, 20, 30]</a:t>
            </a:r>
            <a:endParaRPr lang="en-US" altLang="en-US" sz="1600"/>
          </a:p>
          <a:p>
            <a:pPr lvl="1"/>
            <a:r>
              <a:rPr lang="en-US" altLang="en-US" sz="1600">
                <a:sym typeface="+mn-ea"/>
              </a:rPr>
              <a:t>fahrenheit = list(map(lambda c: (c * 9/5) + 32, celsius))</a:t>
            </a:r>
            <a:endParaRPr lang="en-US" altLang="en-US" sz="1600"/>
          </a:p>
          <a:p>
            <a:pPr lvl="1"/>
            <a:r>
              <a:rPr lang="en-US" altLang="en-US" sz="1600">
                <a:sym typeface="+mn-ea"/>
              </a:rPr>
              <a:t>print(fahrenheit)</a:t>
            </a:r>
            <a:endParaRPr lang="en-US" altLang="en-US" sz="1600">
              <a:sym typeface="+mn-ea"/>
            </a:endParaRPr>
          </a:p>
          <a:p>
            <a:pPr lvl="1"/>
            <a:endParaRPr lang="en-US" altLang="en-US" sz="1600"/>
          </a:p>
          <a:p>
            <a:r>
              <a:rPr sz="1600">
                <a:sym typeface="+mn-ea"/>
              </a:rPr>
              <a:t>Output:</a:t>
            </a:r>
            <a:endParaRPr sz="1600"/>
          </a:p>
          <a:p>
            <a:r>
              <a:rPr sz="1600">
                <a:sym typeface="+mn-ea"/>
              </a:rPr>
              <a:t>Explanation: The lambda function applies the temperature conversion formula to each element.</a:t>
            </a:r>
            <a:endParaRPr sz="1600"/>
          </a:p>
          <a:p>
            <a:pPr>
              <a:spcAft>
                <a:spcPct val="60000"/>
              </a:spcAft>
            </a:pPr>
            <a:endParaRPr lang="en-US" sz="16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297815" y="0"/>
            <a:ext cx="6096000" cy="6455410"/>
          </a:xfrm>
          <a:prstGeom prst="rect">
            <a:avLst/>
          </a:prstGeom>
          <a:noFill/>
        </p:spPr>
        <p:txBody>
          <a:bodyPr wrap="square" rtlCol="0" anchor="t">
            <a:spAutoFit/>
          </a:bodyPr>
          <a:p>
            <a:pPr>
              <a:spcAft>
                <a:spcPct val="60000"/>
              </a:spcAft>
            </a:pPr>
            <a:r>
              <a:rPr sz="2300" b="1">
                <a:solidFill>
                  <a:srgbClr val="FF0000"/>
                </a:solidFill>
                <a:effectLst>
                  <a:outerShdw blurRad="38100" dist="38100" dir="2700000" algn="tl">
                    <a:srgbClr val="000000">
                      <a:alpha val="43137"/>
                    </a:srgbClr>
                  </a:outerShdw>
                </a:effectLst>
                <a:sym typeface="+mn-ea"/>
              </a:rPr>
              <a:t>🧹 3. filter() Function</a:t>
            </a:r>
            <a:endParaRPr sz="2300" b="1">
              <a:solidFill>
                <a:srgbClr val="FF0000"/>
              </a:solidFill>
              <a:effectLst>
                <a:outerShdw blurRad="38100" dist="38100" dir="2700000" algn="tl">
                  <a:srgbClr val="000000">
                    <a:alpha val="43137"/>
                  </a:srgbClr>
                </a:outerShdw>
              </a:effectLst>
            </a:endParaRPr>
          </a:p>
          <a:p>
            <a:pPr>
              <a:buFont typeface="Arial" panose="020B0604020202020204"/>
              <a:buChar char="•"/>
            </a:pPr>
            <a:r>
              <a:rPr sz="1600">
                <a:sym typeface="+mn-ea"/>
              </a:rPr>
              <a:t>Purpose: Filters items out of an iterable based on a condition (returns only items for which the function returns True).</a:t>
            </a:r>
            <a:endParaRPr sz="1600"/>
          </a:p>
          <a:p>
            <a:pPr>
              <a:buFont typeface="Arial" panose="020B0604020202020204"/>
              <a:buChar char="•"/>
            </a:pPr>
            <a:endParaRPr sz="1600"/>
          </a:p>
          <a:p>
            <a:pPr>
              <a:buFont typeface="Arial" panose="020B0604020202020204"/>
              <a:buChar char="•"/>
            </a:pPr>
            <a:r>
              <a:rPr sz="1600">
                <a:sym typeface="+mn-ea"/>
              </a:rPr>
              <a:t>Syntax: filter(function, iterable)</a:t>
            </a:r>
            <a:endParaRPr sz="1600"/>
          </a:p>
          <a:p>
            <a:pPr>
              <a:spcAft>
                <a:spcPct val="60000"/>
              </a:spcAft>
            </a:pPr>
            <a:r>
              <a:rPr sz="2200" b="1">
                <a:sym typeface="+mn-ea"/>
              </a:rPr>
              <a:t>✅ Example 1: Filter Even Numbers</a:t>
            </a:r>
            <a:endParaRPr sz="2200" b="1"/>
          </a:p>
          <a:p>
            <a:pPr lvl="1"/>
            <a:r>
              <a:rPr lang="en-US" altLang="en-US" sz="1600">
                <a:sym typeface="+mn-ea"/>
              </a:rPr>
              <a:t>numbers = [1, 2, 3, 4, 5, 6]</a:t>
            </a:r>
            <a:endParaRPr lang="en-US" altLang="en-US" sz="1600">
              <a:sym typeface="+mn-ea"/>
            </a:endParaRPr>
          </a:p>
          <a:p>
            <a:pPr lvl="1"/>
            <a:r>
              <a:rPr lang="en-US" altLang="en-US" sz="1600">
                <a:sym typeface="+mn-ea"/>
              </a:rPr>
              <a:t>evens = list(filter(lambda x: x % 2 == 0, numbers))</a:t>
            </a:r>
            <a:endParaRPr lang="en-US" altLang="en-US" sz="1600">
              <a:sym typeface="+mn-ea"/>
            </a:endParaRPr>
          </a:p>
          <a:p>
            <a:pPr lvl="1"/>
            <a:r>
              <a:rPr lang="en-US" altLang="en-US" sz="1600">
                <a:sym typeface="+mn-ea"/>
              </a:rPr>
              <a:t>print(evens)</a:t>
            </a:r>
            <a:endParaRPr lang="en-US" altLang="en-US" sz="1600">
              <a:sym typeface="+mn-ea"/>
            </a:endParaRPr>
          </a:p>
          <a:p>
            <a:endParaRPr lang="en-US" altLang="en-US" sz="1600">
              <a:sym typeface="+mn-ea"/>
            </a:endParaRPr>
          </a:p>
          <a:p>
            <a:r>
              <a:rPr sz="1600">
                <a:sym typeface="+mn-ea"/>
              </a:rPr>
              <a:t>Output:</a:t>
            </a:r>
            <a:endParaRPr sz="1600"/>
          </a:p>
          <a:p>
            <a:r>
              <a:rPr sz="1600">
                <a:sym typeface="+mn-ea"/>
              </a:rPr>
              <a:t>Explanation: Keeps numbers that are divisible by 2.</a:t>
            </a:r>
            <a:endParaRPr sz="1600"/>
          </a:p>
          <a:p>
            <a:pPr>
              <a:spcAft>
                <a:spcPct val="60000"/>
              </a:spcAft>
            </a:pPr>
            <a:r>
              <a:rPr sz="2200" b="1">
                <a:sym typeface="+mn-ea"/>
              </a:rPr>
              <a:t>✅ Example 2: Filter Strings Longer Than 3 Characters</a:t>
            </a:r>
            <a:endParaRPr sz="2200" b="1"/>
          </a:p>
          <a:p>
            <a:pPr indent="457200"/>
            <a:r>
              <a:rPr lang="en-US" altLang="en-US" sz="1600">
                <a:sym typeface="+mn-ea"/>
              </a:rPr>
              <a:t>words = ['cat', 'lion', 'dog', 'elephant']</a:t>
            </a:r>
            <a:endParaRPr lang="en-US" altLang="en-US" sz="1600">
              <a:sym typeface="+mn-ea"/>
            </a:endParaRPr>
          </a:p>
          <a:p>
            <a:pPr indent="457200"/>
            <a:r>
              <a:rPr lang="en-US" altLang="en-US" sz="1600">
                <a:sym typeface="+mn-ea"/>
              </a:rPr>
              <a:t>long_words = list(filter(lambda w: len(w) &gt; 3, words))</a:t>
            </a:r>
            <a:endParaRPr lang="en-US" altLang="en-US" sz="1600">
              <a:sym typeface="+mn-ea"/>
            </a:endParaRPr>
          </a:p>
          <a:p>
            <a:pPr indent="457200"/>
            <a:r>
              <a:rPr lang="en-US" altLang="en-US" sz="1600">
                <a:sym typeface="+mn-ea"/>
              </a:rPr>
              <a:t>print(long_words)</a:t>
            </a:r>
            <a:endParaRPr lang="en-US" altLang="en-US" sz="1600">
              <a:sym typeface="+mn-ea"/>
            </a:endParaRPr>
          </a:p>
          <a:p>
            <a:pPr indent="457200"/>
            <a:endParaRPr lang="en-US" altLang="en-US" sz="1600">
              <a:sym typeface="+mn-ea"/>
            </a:endParaRPr>
          </a:p>
          <a:p>
            <a:r>
              <a:rPr sz="1600">
                <a:sym typeface="+mn-ea"/>
              </a:rPr>
              <a:t>Output:</a:t>
            </a:r>
            <a:endParaRPr sz="1600"/>
          </a:p>
          <a:p>
            <a:r>
              <a:rPr sz="1600">
                <a:sym typeface="+mn-ea"/>
              </a:rPr>
              <a:t>Explanation: Keeps strings whose length is more than 3.</a:t>
            </a:r>
            <a:endParaRPr sz="1600"/>
          </a:p>
          <a:p>
            <a:pPr>
              <a:spcAft>
                <a:spcPct val="60000"/>
              </a:spcAft>
            </a:pPr>
            <a:endParaRPr lang="en-US" sz="2300" b="1">
              <a:sym typeface="+mn-ea"/>
            </a:endParaRPr>
          </a:p>
        </p:txBody>
      </p:sp>
      <p:sp>
        <p:nvSpPr>
          <p:cNvPr id="2" name="Text Box 1"/>
          <p:cNvSpPr txBox="1"/>
          <p:nvPr/>
        </p:nvSpPr>
        <p:spPr>
          <a:xfrm>
            <a:off x="5849620" y="398145"/>
            <a:ext cx="6096000" cy="2383790"/>
          </a:xfrm>
          <a:prstGeom prst="rect">
            <a:avLst/>
          </a:prstGeom>
          <a:noFill/>
        </p:spPr>
        <p:txBody>
          <a:bodyPr wrap="square" rtlCol="0" anchor="t">
            <a:spAutoFit/>
          </a:bodyPr>
          <a:p>
            <a:pPr>
              <a:spcAft>
                <a:spcPct val="60000"/>
              </a:spcAft>
            </a:pPr>
            <a:r>
              <a:rPr sz="2200" b="1">
                <a:sym typeface="+mn-ea"/>
              </a:rPr>
              <a:t>✅ Example 3: Filter Positive Numbers</a:t>
            </a:r>
            <a:endParaRPr sz="2200" b="1"/>
          </a:p>
          <a:p>
            <a:r>
              <a:rPr lang="en-US" altLang="en-US" sz="1600">
                <a:sym typeface="+mn-ea"/>
              </a:rPr>
              <a:t>nums = [-10, 5, -2, 3, 0]</a:t>
            </a:r>
            <a:endParaRPr lang="en-US" altLang="en-US" sz="1600">
              <a:sym typeface="+mn-ea"/>
            </a:endParaRPr>
          </a:p>
          <a:p>
            <a:r>
              <a:rPr lang="en-US" altLang="en-US" sz="1600">
                <a:sym typeface="+mn-ea"/>
              </a:rPr>
              <a:t>positives = list(filter(lambda x: x &gt; 0, nums))</a:t>
            </a:r>
            <a:endParaRPr lang="en-US" altLang="en-US" sz="1600">
              <a:sym typeface="+mn-ea"/>
            </a:endParaRPr>
          </a:p>
          <a:p>
            <a:r>
              <a:rPr lang="en-US" altLang="en-US" sz="1600">
                <a:sym typeface="+mn-ea"/>
              </a:rPr>
              <a:t>print(positives)</a:t>
            </a:r>
            <a:endParaRPr lang="en-US" altLang="en-US" sz="1600">
              <a:sym typeface="+mn-ea"/>
            </a:endParaRPr>
          </a:p>
          <a:p>
            <a:endParaRPr lang="en-US" altLang="en-US" sz="1600">
              <a:sym typeface="+mn-ea"/>
            </a:endParaRPr>
          </a:p>
          <a:p>
            <a:r>
              <a:rPr sz="1600">
                <a:sym typeface="+mn-ea"/>
              </a:rPr>
              <a:t>Output:</a:t>
            </a:r>
            <a:endParaRPr sz="1600"/>
          </a:p>
          <a:p>
            <a:r>
              <a:rPr sz="1600">
                <a:sym typeface="+mn-ea"/>
              </a:rPr>
              <a:t>Explanation: Keeps numbers greater than 0.</a:t>
            </a:r>
            <a:endParaRPr sz="1600"/>
          </a:p>
          <a:p>
            <a:pPr>
              <a:spcAft>
                <a:spcPct val="60000"/>
              </a:spcAft>
            </a:pPr>
            <a:endParaRPr lang="en-US" sz="16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5425" y="0"/>
            <a:ext cx="5939155" cy="7132320"/>
          </a:xfrm>
          <a:prstGeom prst="rect">
            <a:avLst/>
          </a:prstGeom>
          <a:noFill/>
        </p:spPr>
        <p:txBody>
          <a:bodyPr wrap="square" rtlCol="0" anchor="t">
            <a:spAutoFit/>
          </a:bodyPr>
          <a:p>
            <a:pPr>
              <a:spcAft>
                <a:spcPct val="60000"/>
              </a:spcAft>
            </a:pPr>
            <a:r>
              <a:rPr sz="24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rPr>
              <a:t>🔽 2. reduce() Function</a:t>
            </a:r>
            <a:endParaRPr sz="24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endParaRPr>
          </a:p>
          <a:p>
            <a:pPr>
              <a:buFont typeface="Arial" panose="020B0604020202020204"/>
              <a:buChar char="•"/>
            </a:pPr>
            <a:r>
              <a:rPr sz="1600">
                <a:sym typeface="+mn-ea"/>
              </a:rPr>
              <a:t>Purpose: Applies a rolling computation to sequential pairs of values in an iterable.</a:t>
            </a:r>
            <a:endParaRPr sz="1600"/>
          </a:p>
          <a:p>
            <a:pPr>
              <a:buFont typeface="Arial" panose="020B0604020202020204"/>
              <a:buChar char="•"/>
            </a:pPr>
            <a:r>
              <a:rPr sz="1600">
                <a:sym typeface="+mn-ea"/>
              </a:rPr>
              <a:t>Syntax: reduce(function, iterable)</a:t>
            </a:r>
            <a:endParaRPr sz="1600"/>
          </a:p>
          <a:p>
            <a:pPr>
              <a:buFont typeface="Arial" panose="020B0604020202020204"/>
              <a:buChar char="•"/>
            </a:pPr>
            <a:r>
              <a:rPr sz="1600">
                <a:sym typeface="+mn-ea"/>
              </a:rPr>
              <a:t>Note: You need to import it from functools.</a:t>
            </a:r>
            <a:endParaRPr sz="1600"/>
          </a:p>
          <a:p>
            <a:pPr>
              <a:spcAft>
                <a:spcPct val="60000"/>
              </a:spcAft>
            </a:pPr>
            <a:r>
              <a:rPr sz="1600" b="1">
                <a:sym typeface="+mn-ea"/>
              </a:rPr>
              <a:t>✅ Example 1: Sum All Elements in a List</a:t>
            </a:r>
            <a:endParaRPr sz="1600" b="1"/>
          </a:p>
          <a:p>
            <a:pPr lvl="1"/>
            <a:r>
              <a:rPr lang="en-US" altLang="en-US" sz="1600">
                <a:sym typeface="+mn-ea"/>
              </a:rPr>
              <a:t>from functools import reduce</a:t>
            </a:r>
            <a:endParaRPr lang="en-US" altLang="en-US" sz="1600">
              <a:sym typeface="+mn-ea"/>
            </a:endParaRPr>
          </a:p>
          <a:p>
            <a:pPr lvl="1"/>
            <a:r>
              <a:rPr lang="en-US" altLang="en-US" sz="1600">
                <a:sym typeface="+mn-ea"/>
              </a:rPr>
              <a:t>numbers = [1, 2, 3, 4]</a:t>
            </a:r>
            <a:endParaRPr lang="en-US" altLang="en-US" sz="1600">
              <a:sym typeface="+mn-ea"/>
            </a:endParaRPr>
          </a:p>
          <a:p>
            <a:pPr lvl="1"/>
            <a:r>
              <a:rPr lang="en-US" altLang="en-US" sz="1600">
                <a:sym typeface="+mn-ea"/>
              </a:rPr>
              <a:t>total = reduce(lambda x, y: x + y, numbers)</a:t>
            </a:r>
            <a:endParaRPr lang="en-US" altLang="en-US" sz="1600">
              <a:sym typeface="+mn-ea"/>
            </a:endParaRPr>
          </a:p>
          <a:p>
            <a:pPr lvl="1"/>
            <a:r>
              <a:rPr lang="en-US" altLang="en-US" sz="1600">
                <a:sym typeface="+mn-ea"/>
              </a:rPr>
              <a:t>print(total)</a:t>
            </a:r>
            <a:endParaRPr lang="en-US" altLang="en-US" sz="1600">
              <a:sym typeface="+mn-ea"/>
            </a:endParaRPr>
          </a:p>
          <a:p>
            <a:endParaRPr lang="en-US" altLang="en-US" sz="1600">
              <a:sym typeface="+mn-ea"/>
            </a:endParaRPr>
          </a:p>
          <a:p>
            <a:r>
              <a:rPr sz="1600">
                <a:sym typeface="+mn-ea"/>
              </a:rPr>
              <a:t>Output:</a:t>
            </a:r>
            <a:endParaRPr sz="1600"/>
          </a:p>
          <a:p>
            <a:r>
              <a:rPr sz="1600">
                <a:sym typeface="+mn-ea"/>
              </a:rPr>
              <a:t>Explanation: Adds elements step-by-step: (((1+2)+3)+4)</a:t>
            </a:r>
            <a:endParaRPr sz="1600"/>
          </a:p>
          <a:p>
            <a:pPr>
              <a:spcAft>
                <a:spcPct val="60000"/>
              </a:spcAft>
            </a:pPr>
            <a:r>
              <a:rPr sz="1600" b="1">
                <a:sym typeface="+mn-ea"/>
              </a:rPr>
              <a:t>✅ Example 2: Find Maximum in a List</a:t>
            </a:r>
            <a:endParaRPr sz="1600" b="1"/>
          </a:p>
          <a:p>
            <a:pPr lvl="1"/>
            <a:r>
              <a:rPr lang="en-US" altLang="en-US" sz="1600">
                <a:sym typeface="+mn-ea"/>
              </a:rPr>
              <a:t>numbers = [5, 9, 2, 8, 1]</a:t>
            </a:r>
            <a:endParaRPr lang="en-US" altLang="en-US" sz="1600">
              <a:sym typeface="+mn-ea"/>
            </a:endParaRPr>
          </a:p>
          <a:p>
            <a:pPr lvl="1"/>
            <a:r>
              <a:rPr lang="en-US" altLang="en-US" sz="1600">
                <a:sym typeface="+mn-ea"/>
              </a:rPr>
              <a:t>maximum = reduce(lambda x, y: x if x &gt; y else y, numbers)</a:t>
            </a:r>
            <a:endParaRPr lang="en-US" altLang="en-US" sz="1600">
              <a:sym typeface="+mn-ea"/>
            </a:endParaRPr>
          </a:p>
          <a:p>
            <a:pPr lvl="1"/>
            <a:r>
              <a:rPr lang="en-US" altLang="en-US" sz="1600">
                <a:sym typeface="+mn-ea"/>
              </a:rPr>
              <a:t>print(maximum)</a:t>
            </a:r>
            <a:endParaRPr lang="en-US" altLang="en-US" sz="1600">
              <a:sym typeface="+mn-ea"/>
            </a:endParaRPr>
          </a:p>
          <a:p>
            <a:r>
              <a:rPr sz="1600">
                <a:sym typeface="+mn-ea"/>
              </a:rPr>
              <a:t>Output:</a:t>
            </a:r>
            <a:endParaRPr sz="1600"/>
          </a:p>
          <a:p>
            <a:r>
              <a:rPr sz="1600">
                <a:sym typeface="+mn-ea"/>
              </a:rPr>
              <a:t>Explanation: Compares each pair and retains the larger number.</a:t>
            </a:r>
            <a:endParaRPr sz="1600"/>
          </a:p>
          <a:p>
            <a:pPr>
              <a:spcAft>
                <a:spcPct val="60000"/>
              </a:spcAft>
            </a:pPr>
            <a:r>
              <a:rPr sz="1400" b="1">
                <a:sym typeface="+mn-ea"/>
              </a:rPr>
              <a:t>✅ Example 3: Multiply All Elements in a List</a:t>
            </a:r>
            <a:endParaRPr sz="1400" b="1"/>
          </a:p>
          <a:p>
            <a:r>
              <a:rPr lang="en-US" altLang="en-US" sz="1600">
                <a:sym typeface="+mn-ea"/>
              </a:rPr>
              <a:t>numbers = [1, 2, 3, 4]</a:t>
            </a:r>
            <a:endParaRPr lang="en-US" altLang="en-US" sz="1600">
              <a:sym typeface="+mn-ea"/>
            </a:endParaRPr>
          </a:p>
          <a:p>
            <a:r>
              <a:rPr lang="en-US" altLang="en-US" sz="1600">
                <a:sym typeface="+mn-ea"/>
              </a:rPr>
              <a:t>product = reduce(lambda x, y: x * y, numbers)</a:t>
            </a:r>
            <a:endParaRPr lang="en-US" altLang="en-US" sz="1600">
              <a:sym typeface="+mn-ea"/>
            </a:endParaRPr>
          </a:p>
          <a:p>
            <a:r>
              <a:rPr lang="en-US" altLang="en-US" sz="1600">
                <a:sym typeface="+mn-ea"/>
              </a:rPr>
              <a:t>print(product)</a:t>
            </a:r>
            <a:endParaRPr lang="en-US" altLang="en-US" sz="1600">
              <a:sym typeface="+mn-ea"/>
            </a:endParaRPr>
          </a:p>
          <a:p>
            <a:r>
              <a:rPr sz="1600">
                <a:sym typeface="+mn-ea"/>
              </a:rPr>
              <a:t>Output:</a:t>
            </a:r>
            <a:endParaRPr sz="1600"/>
          </a:p>
          <a:p>
            <a:r>
              <a:rPr sz="1600">
                <a:sym typeface="+mn-ea"/>
              </a:rPr>
              <a:t>Explanation: Multiplies numbers step-by-step: (((1*2)*3)*4)</a:t>
            </a:r>
            <a:endParaRPr lang="en-US" sz="1600">
              <a:sym typeface="+mn-ea"/>
            </a:endParaRPr>
          </a:p>
        </p:txBody>
      </p:sp>
      <p:sp>
        <p:nvSpPr>
          <p:cNvPr id="3" name="Text Box 2"/>
          <p:cNvSpPr txBox="1"/>
          <p:nvPr/>
        </p:nvSpPr>
        <p:spPr>
          <a:xfrm>
            <a:off x="6530340" y="0"/>
            <a:ext cx="5364480" cy="1753235"/>
          </a:xfrm>
          <a:prstGeom prst="rect">
            <a:avLst/>
          </a:prstGeom>
          <a:noFill/>
        </p:spPr>
        <p:txBody>
          <a:bodyPr wrap="square" rtlCol="0" anchor="t">
            <a:spAutoFit/>
          </a:bodyPr>
          <a:p>
            <a:r>
              <a:rPr lang="en-US" altLang="en-US"/>
              <a:t>from functools import reduce</a:t>
            </a:r>
            <a:endParaRPr lang="en-US" altLang="en-US"/>
          </a:p>
          <a:p>
            <a:endParaRPr lang="en-US" altLang="en-US"/>
          </a:p>
          <a:p>
            <a:r>
              <a:rPr lang="en-US" altLang="en-US"/>
              <a:t>numbers = [1, 2, 3, 4, 5, 6]</a:t>
            </a:r>
            <a:endParaRPr lang="en-US" altLang="en-US"/>
          </a:p>
          <a:p>
            <a:r>
              <a:rPr lang="en-US" altLang="en-US"/>
              <a:t>even_sum = reduce(lambda x, y: x + y if y % 2 == 0 else x, numbers)</a:t>
            </a:r>
            <a:endParaRPr lang="en-US" altLang="en-US"/>
          </a:p>
          <a:p>
            <a:r>
              <a:rPr lang="en-US" altLang="en-US"/>
              <a:t>print(even_sum)</a:t>
            </a:r>
            <a:endParaRPr lang="en-US"/>
          </a:p>
        </p:txBody>
      </p:sp>
      <p:sp>
        <p:nvSpPr>
          <p:cNvPr id="4" name="Text Box 3"/>
          <p:cNvSpPr txBox="1"/>
          <p:nvPr/>
        </p:nvSpPr>
        <p:spPr>
          <a:xfrm>
            <a:off x="6165215" y="1753235"/>
            <a:ext cx="6027420" cy="4799965"/>
          </a:xfrm>
          <a:prstGeom prst="rect">
            <a:avLst/>
          </a:prstGeom>
          <a:noFill/>
        </p:spPr>
        <p:txBody>
          <a:bodyPr wrap="square" rtlCol="0" anchor="t">
            <a:spAutoFit/>
          </a:bodyPr>
          <a:p>
            <a:r>
              <a:rPr lang="en-US" altLang="en-US"/>
              <a:t>from functools import reduce</a:t>
            </a:r>
            <a:endParaRPr lang="en-US" altLang="en-US"/>
          </a:p>
          <a:p>
            <a:endParaRPr lang="en-US" altLang="en-US"/>
          </a:p>
          <a:p>
            <a:r>
              <a:rPr lang="en-US" altLang="en-US"/>
              <a:t># Helper function to check if a number is prime</a:t>
            </a:r>
            <a:endParaRPr lang="en-US" altLang="en-US"/>
          </a:p>
          <a:p>
            <a:r>
              <a:rPr lang="en-US" altLang="en-US"/>
              <a:t>def is_prime(n):</a:t>
            </a:r>
            <a:endParaRPr lang="en-US" altLang="en-US"/>
          </a:p>
          <a:p>
            <a:r>
              <a:rPr lang="en-US" altLang="en-US"/>
              <a:t>    if n &lt; 2:</a:t>
            </a:r>
            <a:endParaRPr lang="en-US" altLang="en-US"/>
          </a:p>
          <a:p>
            <a:r>
              <a:rPr lang="en-US" altLang="en-US"/>
              <a:t>        return False</a:t>
            </a:r>
            <a:endParaRPr lang="en-US" altLang="en-US"/>
          </a:p>
          <a:p>
            <a:r>
              <a:rPr lang="en-US" altLang="en-US"/>
              <a:t>    for i in range(2, int(n**0.5) + 1):</a:t>
            </a:r>
            <a:endParaRPr lang="en-US" altLang="en-US"/>
          </a:p>
          <a:p>
            <a:r>
              <a:rPr lang="en-US" altLang="en-US"/>
              <a:t>        if n % i == 0:</a:t>
            </a:r>
            <a:endParaRPr lang="en-US" altLang="en-US"/>
          </a:p>
          <a:p>
            <a:r>
              <a:rPr lang="en-US" altLang="en-US"/>
              <a:t>            return False</a:t>
            </a:r>
            <a:endParaRPr lang="en-US" altLang="en-US"/>
          </a:p>
          <a:p>
            <a:r>
              <a:rPr lang="en-US" altLang="en-US"/>
              <a:t>    return True</a:t>
            </a:r>
            <a:endParaRPr lang="en-US" altLang="en-US"/>
          </a:p>
          <a:p>
            <a:endParaRPr lang="en-US" altLang="en-US"/>
          </a:p>
          <a:p>
            <a:r>
              <a:rPr lang="en-US" altLang="en-US"/>
              <a:t>numbers = [1, 2, 3, 4, 5, 6, 7, 8, 9, 10]</a:t>
            </a:r>
            <a:endParaRPr lang="en-US" altLang="en-US"/>
          </a:p>
          <a:p>
            <a:r>
              <a:rPr lang="en-US" altLang="en-US"/>
              <a:t># Sum prime numbers using reduce with if condition in lambda</a:t>
            </a:r>
            <a:endParaRPr lang="en-US" altLang="en-US"/>
          </a:p>
          <a:p>
            <a:r>
              <a:rPr lang="en-US" altLang="en-US"/>
              <a:t>prime_sum = reduce(lambda x, y: x + y if is_prime(y) else x, numbers)</a:t>
            </a:r>
            <a:endParaRPr lang="en-US" altLang="en-US"/>
          </a:p>
          <a:p>
            <a:r>
              <a:rPr lang="en-US" altLang="en-US"/>
              <a:t>print(prime_sum)</a:t>
            </a:r>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 name="Table 2"/>
          <p:cNvGraphicFramePr/>
          <p:nvPr/>
        </p:nvGraphicFramePr>
        <p:xfrm>
          <a:off x="692785" y="1506854"/>
          <a:ext cx="10485120" cy="683260"/>
        </p:xfrm>
        <a:graphic>
          <a:graphicData uri="http://schemas.openxmlformats.org/drawingml/2006/table">
            <a:tbl>
              <a:tblPr>
                <a:tableStyleId>{284E427A-3D55-4303-BF80-6455036E1DE7}</a:tableStyleId>
              </a:tblPr>
              <a:tblGrid>
                <a:gridCol w="3495040"/>
                <a:gridCol w="3495040"/>
                <a:gridCol w="3495040"/>
              </a:tblGrid>
              <a:tr h="180340">
                <a:tc>
                  <a:txBody>
                    <a:bodyPr/>
                    <a:p>
                      <a:r>
                        <a:rPr sz="2400"/>
                        <a:t>Function</a:t>
                      </a:r>
                      <a:endParaRPr sz="2400"/>
                    </a:p>
                  </a:txBody>
                  <a:tcPr marL="0" marR="0" marT="0" marB="0" anchor="ctr" anchorCtr="0"/>
                </a:tc>
                <a:tc>
                  <a:txBody>
                    <a:bodyPr/>
                    <a:p>
                      <a:r>
                        <a:rPr sz="2400"/>
                        <a:t>Purpose</a:t>
                      </a:r>
                      <a:endParaRPr sz="2400"/>
                    </a:p>
                  </a:txBody>
                  <a:tcPr marL="0" marR="0" marT="0" marB="0" anchor="ctr" anchorCtr="0"/>
                </a:tc>
                <a:tc>
                  <a:txBody>
                    <a:bodyPr/>
                    <a:p>
                      <a:r>
                        <a:rPr sz="2400"/>
                        <a:t>Returns</a:t>
                      </a:r>
                      <a:endParaRPr sz="2400"/>
                    </a:p>
                  </a:txBody>
                  <a:tcPr marL="0" marR="0" marT="0" marB="0" anchor="ctr" anchorCtr="0"/>
                </a:tc>
              </a:tr>
              <a:tr h="0">
                <a:tc>
                  <a:txBody>
                    <a:bodyPr/>
                    <a:p>
                      <a:r>
                        <a:rPr sz="2400"/>
                        <a:t>map()</a:t>
                      </a:r>
                      <a:endParaRPr sz="2400"/>
                    </a:p>
                  </a:txBody>
                  <a:tcPr marL="0" marR="0" marT="0" marB="0" anchor="ctr" anchorCtr="0"/>
                </a:tc>
                <a:tc>
                  <a:txBody>
                    <a:bodyPr/>
                    <a:p>
                      <a:r>
                        <a:rPr sz="2400"/>
                        <a:t>Apply a function to all items</a:t>
                      </a:r>
                      <a:endParaRPr sz="2400"/>
                    </a:p>
                  </a:txBody>
                  <a:tcPr marL="0" marR="0" marT="0" marB="0" anchor="ctr" anchorCtr="0"/>
                </a:tc>
                <a:tc>
                  <a:txBody>
                    <a:bodyPr/>
                    <a:p>
                      <a:r>
                        <a:rPr sz="2400"/>
                        <a:t>New iterable with transformed items</a:t>
                      </a:r>
                      <a:endParaRPr sz="2400"/>
                    </a:p>
                  </a:txBody>
                  <a:tcPr marL="0" marR="0" marT="0" marB="0" anchor="ctr" anchorCtr="0"/>
                </a:tc>
              </a:tr>
              <a:tr h="0">
                <a:tc>
                  <a:txBody>
                    <a:bodyPr/>
                    <a:p>
                      <a:r>
                        <a:rPr sz="2400"/>
                        <a:t>reduce()</a:t>
                      </a:r>
                      <a:endParaRPr sz="2400"/>
                    </a:p>
                  </a:txBody>
                  <a:tcPr marL="0" marR="0" marT="0" marB="0" anchor="ctr" anchorCtr="0"/>
                </a:tc>
                <a:tc>
                  <a:txBody>
                    <a:bodyPr/>
                    <a:p>
                      <a:r>
                        <a:rPr sz="2400"/>
                        <a:t>Aggregate a list into a single value</a:t>
                      </a:r>
                      <a:endParaRPr sz="2400"/>
                    </a:p>
                  </a:txBody>
                  <a:tcPr marL="0" marR="0" marT="0" marB="0" anchor="ctr" anchorCtr="0"/>
                </a:tc>
                <a:tc>
                  <a:txBody>
                    <a:bodyPr/>
                    <a:p>
                      <a:r>
                        <a:rPr sz="2400"/>
                        <a:t>Single result value</a:t>
                      </a:r>
                      <a:endParaRPr sz="2400"/>
                    </a:p>
                  </a:txBody>
                  <a:tcPr marL="0" marR="0" marT="0" marB="0" anchor="ctr" anchorCtr="0"/>
                </a:tc>
              </a:tr>
              <a:tr h="0">
                <a:tc>
                  <a:txBody>
                    <a:bodyPr/>
                    <a:p>
                      <a:r>
                        <a:rPr sz="2400"/>
                        <a:t>filter()</a:t>
                      </a:r>
                      <a:endParaRPr sz="2400"/>
                    </a:p>
                  </a:txBody>
                  <a:tcPr marL="0" marR="0" marT="0" marB="0" anchor="ctr" anchorCtr="0"/>
                </a:tc>
                <a:tc>
                  <a:txBody>
                    <a:bodyPr/>
                    <a:p>
                      <a:r>
                        <a:rPr sz="2400"/>
                        <a:t>Select items meeting a condition</a:t>
                      </a:r>
                      <a:endParaRPr sz="2400"/>
                    </a:p>
                  </a:txBody>
                  <a:tcPr marL="0" marR="0" marT="0" marB="0" anchor="ctr" anchorCtr="0"/>
                </a:tc>
                <a:tc>
                  <a:txBody>
                    <a:bodyPr/>
                    <a:p>
                      <a:r>
                        <a:rPr sz="2400"/>
                        <a:t>New iterable with selected items</a:t>
                      </a:r>
                      <a:endParaRPr sz="2400"/>
                    </a:p>
                  </a:txBody>
                  <a:tcPr marL="0" marR="0" marT="0" marB="0" anchor="ctr" anchorCtr="0"/>
                </a:tc>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53745" y="402590"/>
            <a:ext cx="10453370" cy="3394710"/>
          </a:xfrm>
          <a:prstGeom prst="rect">
            <a:avLst/>
          </a:prstGeom>
        </p:spPr>
        <p:txBody>
          <a:bodyPr wrap="square">
            <a:spAutoFit/>
          </a:bodyPr>
          <a:p>
            <a:pPr marL="0" indent="0">
              <a:lnSpc>
                <a:spcPct val="100000"/>
              </a:lnSpc>
              <a:spcBef>
                <a:spcPct val="0"/>
              </a:spcBef>
              <a:spcAft>
                <a:spcPts val="1000"/>
              </a:spcAft>
            </a:pPr>
            <a:r>
              <a:rPr sz="4600" b="1" i="0">
                <a:solidFill>
                  <a:srgbClr val="25265E"/>
                </a:solidFill>
                <a:latin typeface="euclid_circular_a"/>
                <a:ea typeface="euclid_circular_a"/>
              </a:rPr>
              <a:t>Python Modules</a:t>
            </a:r>
            <a:endParaRPr sz="4600" b="1" i="0">
              <a:solidFill>
                <a:srgbClr val="25265E"/>
              </a:solidFill>
              <a:latin typeface="euclid_circular_a"/>
              <a:ea typeface="euclid_circular_a"/>
            </a:endParaRPr>
          </a:p>
          <a:p>
            <a:pPr marL="0" indent="0">
              <a:lnSpc>
                <a:spcPct val="100000"/>
              </a:lnSpc>
              <a:spcBef>
                <a:spcPct val="0"/>
              </a:spcBef>
              <a:spcAft>
                <a:spcPts val="800"/>
              </a:spcAft>
            </a:pPr>
            <a:r>
              <a:rPr sz="2100" b="0" i="0">
                <a:solidFill>
                  <a:srgbClr val="25265E"/>
                </a:solidFill>
                <a:latin typeface="euclid_circular_a"/>
                <a:ea typeface="euclid_circular_a"/>
              </a:rPr>
              <a:t>As our program grows bigger, it may contain many lines of code. Instead of putting everything in a single file, we can use modules to separate codes in separate files as per their functionality. This makes our code organized and easier to maintain.</a:t>
            </a:r>
            <a:endParaRPr sz="2100" b="0" i="0">
              <a:solidFill>
                <a:srgbClr val="25265E"/>
              </a:solidFill>
              <a:latin typeface="euclid_circular_a"/>
              <a:ea typeface="euclid_circular_a"/>
            </a:endParaRPr>
          </a:p>
          <a:p>
            <a:pPr marL="0" indent="0">
              <a:lnSpc>
                <a:spcPct val="100000"/>
              </a:lnSpc>
              <a:spcBef>
                <a:spcPct val="0"/>
              </a:spcBef>
              <a:spcAft>
                <a:spcPts val="800"/>
              </a:spcAft>
            </a:pPr>
            <a:r>
              <a:rPr sz="2100" b="0" i="0">
                <a:solidFill>
                  <a:srgbClr val="25265E"/>
                </a:solidFill>
                <a:latin typeface="euclid_circular_a"/>
                <a:ea typeface="euclid_circular_a"/>
              </a:rPr>
              <a:t>Module is a file that contains code to perform a specific task. A module may contain </a:t>
            </a:r>
            <a:r>
              <a:rPr sz="2100" b="0" i="0">
                <a:solidFill>
                  <a:srgbClr val="0556F3"/>
                </a:solidFill>
                <a:latin typeface="euclid_circular_a"/>
                <a:ea typeface="euclid_circular_a"/>
                <a:hlinkClick r:id="rId1" tooltip="Python Variables"/>
              </a:rPr>
              <a:t>variables</a:t>
            </a:r>
            <a:r>
              <a:rPr sz="2100" b="0" i="0">
                <a:solidFill>
                  <a:srgbClr val="25265E"/>
                </a:solidFill>
                <a:latin typeface="euclid_circular_a"/>
                <a:ea typeface="euclid_circular_a"/>
              </a:rPr>
              <a:t>, </a:t>
            </a:r>
            <a:r>
              <a:rPr sz="2100" b="0" i="0">
                <a:solidFill>
                  <a:srgbClr val="0556F3"/>
                </a:solidFill>
                <a:latin typeface="euclid_circular_a"/>
                <a:ea typeface="euclid_circular_a"/>
                <a:hlinkClick r:id="rId2" tooltip="Python functions"/>
              </a:rPr>
              <a:t>functions</a:t>
            </a:r>
            <a:r>
              <a:rPr sz="2100" b="0" i="0">
                <a:solidFill>
                  <a:srgbClr val="25265E"/>
                </a:solidFill>
                <a:latin typeface="euclid_circular_a"/>
                <a:ea typeface="euclid_circular_a"/>
              </a:rPr>
              <a:t>, </a:t>
            </a:r>
            <a:r>
              <a:rPr sz="2100" b="0" i="0">
                <a:solidFill>
                  <a:srgbClr val="0556F3"/>
                </a:solidFill>
                <a:latin typeface="euclid_circular_a"/>
                <a:ea typeface="euclid_circular_a"/>
                <a:hlinkClick r:id="rId3" tooltip="Python Class"/>
              </a:rPr>
              <a:t>classes</a:t>
            </a:r>
            <a:r>
              <a:rPr sz="2100" b="0" i="0">
                <a:solidFill>
                  <a:srgbClr val="25265E"/>
                </a:solidFill>
                <a:latin typeface="euclid_circular_a"/>
                <a:ea typeface="euclid_circular_a"/>
              </a:rPr>
              <a:t> etc. Let's see an example,</a:t>
            </a:r>
            <a:endParaRPr sz="2100" b="0" i="0">
              <a:solidFill>
                <a:srgbClr val="25265E"/>
              </a:solidFill>
              <a:latin typeface="euclid_circular_a"/>
              <a:ea typeface="euclid_circular_a"/>
            </a:endParaRPr>
          </a:p>
          <a:p>
            <a:pPr marL="0" indent="0">
              <a:lnSpc>
                <a:spcPct val="100000"/>
              </a:lnSpc>
              <a:spcBef>
                <a:spcPct val="0"/>
              </a:spcBef>
              <a:spcAft>
                <a:spcPts val="800"/>
              </a:spcAft>
            </a:pPr>
            <a:r>
              <a:rPr sz="2100" b="0" i="0">
                <a:solidFill>
                  <a:srgbClr val="25265E"/>
                </a:solidFill>
                <a:latin typeface="euclid_circular_a"/>
                <a:ea typeface="euclid_circular_a"/>
              </a:rPr>
              <a:t>Let us create a module. Type the following and save it as </a:t>
            </a:r>
            <a:r>
              <a:rPr sz="1600" b="0" i="0">
                <a:solidFill>
                  <a:srgbClr val="25265E"/>
                </a:solidFill>
                <a:latin typeface="Droid Sans Mono"/>
                <a:ea typeface="Droid Sans Mono"/>
              </a:rPr>
              <a:t>example.py</a:t>
            </a:r>
            <a:endParaRPr sz="1600" b="0" i="0">
              <a:solidFill>
                <a:srgbClr val="25265E"/>
              </a:solidFill>
              <a:latin typeface="Droid Sans Mono"/>
              <a:ea typeface="Droid Sans Mono"/>
            </a:endParaRPr>
          </a:p>
        </p:txBody>
      </p:sp>
      <p:sp>
        <p:nvSpPr>
          <p:cNvPr id="3" name="Text Box 2"/>
          <p:cNvSpPr txBox="1"/>
          <p:nvPr/>
        </p:nvSpPr>
        <p:spPr>
          <a:xfrm>
            <a:off x="1016000" y="3778885"/>
            <a:ext cx="5080000" cy="360680"/>
          </a:xfrm>
          <a:prstGeom prst="rect">
            <a:avLst/>
          </a:prstGeom>
        </p:spPr>
        <p:txBody>
          <a:bodyPr>
            <a:spAutoFit/>
          </a:bodyPr>
          <a:p>
            <a:pPr marL="0" indent="0">
              <a:lnSpc>
                <a:spcPts val="2100"/>
              </a:lnSpc>
              <a:spcBef>
                <a:spcPct val="0"/>
              </a:spcBef>
              <a:spcAft>
                <a:spcPts val="600"/>
              </a:spcAft>
            </a:pPr>
            <a:r>
              <a:rPr sz="1600" b="1" i="0">
                <a:solidFill>
                  <a:srgbClr val="25265E"/>
                </a:solidFill>
                <a:latin typeface="euclid_circular_a"/>
                <a:ea typeface="euclid_circular_a"/>
              </a:rPr>
              <a:t>Import modules in Python</a:t>
            </a:r>
            <a:endParaRPr sz="1600" b="1" i="0">
              <a:solidFill>
                <a:srgbClr val="25265E"/>
              </a:solidFill>
              <a:latin typeface="euclid_circular_a"/>
              <a:ea typeface="euclid_circular_a"/>
            </a:endParaRPr>
          </a:p>
        </p:txBody>
      </p:sp>
      <p:sp>
        <p:nvSpPr>
          <p:cNvPr id="4" name="Text Box 3"/>
          <p:cNvSpPr txBox="1"/>
          <p:nvPr/>
        </p:nvSpPr>
        <p:spPr>
          <a:xfrm>
            <a:off x="4309745" y="4269740"/>
            <a:ext cx="5080000" cy="1322070"/>
          </a:xfrm>
          <a:prstGeom prst="rect">
            <a:avLst/>
          </a:prstGeom>
        </p:spPr>
        <p:txBody>
          <a:bodyPr>
            <a:spAutoFit/>
          </a:bodyPr>
          <a:p>
            <a:pPr marL="0" indent="0">
              <a:lnSpc>
                <a:spcPts val="1500"/>
              </a:lnSpc>
              <a:spcBef>
                <a:spcPct val="0"/>
              </a:spcBef>
              <a:spcAft>
                <a:spcPct val="0"/>
              </a:spcAft>
            </a:pPr>
            <a:r>
              <a:rPr sz="1600" b="0" i="0">
                <a:latin typeface="euclid_circular_a"/>
                <a:ea typeface="euclid_circular_a"/>
              </a:rPr>
              <a:t>Note:</a:t>
            </a:r>
            <a:endParaRPr sz="1600" b="0" i="0">
              <a:latin typeface="euclid_circular_a"/>
              <a:ea typeface="euclid_circular_a"/>
            </a:endParaRPr>
          </a:p>
          <a:p>
            <a:pPr marL="0" indent="0">
              <a:lnSpc>
                <a:spcPts val="1500"/>
              </a:lnSpc>
              <a:spcBef>
                <a:spcPct val="0"/>
              </a:spcBef>
              <a:spcAft>
                <a:spcPts val="600"/>
              </a:spcAft>
              <a:buFont typeface="Arial" panose="020B0604020202020204"/>
              <a:buChar char="•"/>
            </a:pPr>
            <a:r>
              <a:rPr sz="1600" b="0" i="0">
                <a:latin typeface="euclid_circular_a"/>
                <a:ea typeface="euclid_circular_a"/>
              </a:rPr>
              <a:t>Python has tons of standard modules. You can check out the full list of </a:t>
            </a:r>
            <a:r>
              <a:rPr sz="1600" b="0" i="0">
                <a:solidFill>
                  <a:srgbClr val="0556F3"/>
                </a:solidFill>
                <a:latin typeface="euclid_circular_a"/>
                <a:ea typeface="euclid_circular_a"/>
                <a:hlinkClick r:id="rId4"/>
              </a:rPr>
              <a:t>Python standard modules</a:t>
            </a:r>
            <a:r>
              <a:rPr sz="1600" b="0" i="0">
                <a:latin typeface="euclid_circular_a"/>
                <a:ea typeface="euclid_circular_a"/>
              </a:rPr>
              <a:t> and their use cases.</a:t>
            </a:r>
            <a:endParaRPr sz="1600" b="0" i="0">
              <a:latin typeface="euclid_circular_a"/>
              <a:ea typeface="euclid_circular_a"/>
            </a:endParaRPr>
          </a:p>
          <a:p>
            <a:pPr marL="0" indent="0">
              <a:lnSpc>
                <a:spcPts val="1500"/>
              </a:lnSpc>
              <a:spcBef>
                <a:spcPct val="0"/>
              </a:spcBef>
              <a:spcAft>
                <a:spcPts val="600"/>
              </a:spcAft>
              <a:buFont typeface="Arial" panose="020B0604020202020204"/>
              <a:buChar char="•"/>
            </a:pPr>
            <a:r>
              <a:rPr sz="1600" b="0" i="0">
                <a:latin typeface="euclid_circular_a"/>
                <a:ea typeface="euclid_circular_a"/>
              </a:rPr>
              <a:t>Standard modules can be imported the same way as we import our user-defined modules.</a:t>
            </a:r>
            <a:endParaRPr sz="1600" b="0" i="0">
              <a:latin typeface="euclid_circular_a"/>
              <a:ea typeface="euclid_circular_a"/>
            </a:endParaRPr>
          </a:p>
        </p:txBody>
      </p:sp>
      <p:sp>
        <p:nvSpPr>
          <p:cNvPr id="5" name="Text Box 4"/>
          <p:cNvSpPr txBox="1"/>
          <p:nvPr/>
        </p:nvSpPr>
        <p:spPr>
          <a:xfrm>
            <a:off x="599440" y="5591810"/>
            <a:ext cx="5080000" cy="706755"/>
          </a:xfrm>
          <a:prstGeom prst="rect">
            <a:avLst/>
          </a:prstGeom>
        </p:spPr>
        <p:txBody>
          <a:bodyPr>
            <a:spAutoFit/>
          </a:bodyPr>
          <a:p>
            <a:pPr marL="0" indent="0">
              <a:lnSpc>
                <a:spcPts val="2100"/>
              </a:lnSpc>
              <a:spcBef>
                <a:spcPct val="0"/>
              </a:spcBef>
              <a:spcAft>
                <a:spcPts val="600"/>
              </a:spcAft>
            </a:pPr>
            <a:r>
              <a:rPr sz="1600" b="1" i="0">
                <a:solidFill>
                  <a:srgbClr val="25265E"/>
                </a:solidFill>
                <a:latin typeface="euclid_circular_a"/>
                <a:ea typeface="euclid_circular_a"/>
              </a:rPr>
              <a:t>Python import with Renaming</a:t>
            </a:r>
            <a:endParaRPr sz="1600" b="1" i="0">
              <a:solidFill>
                <a:srgbClr val="25265E"/>
              </a:solidFill>
              <a:latin typeface="euclid_circular_a"/>
              <a:ea typeface="euclid_circular_a"/>
            </a:endParaRPr>
          </a:p>
          <a:p>
            <a:pPr marL="0" indent="0">
              <a:lnSpc>
                <a:spcPts val="2100"/>
              </a:lnSpc>
              <a:spcBef>
                <a:spcPct val="0"/>
              </a:spcBef>
              <a:spcAft>
                <a:spcPts val="600"/>
              </a:spcAft>
            </a:pPr>
            <a:r>
              <a:rPr lang="en-US" sz="1600" b="1" i="0">
                <a:solidFill>
                  <a:srgbClr val="25265E"/>
                </a:solidFill>
                <a:latin typeface="euclid_circular_a"/>
                <a:ea typeface="euclid_circular_a"/>
              </a:rPr>
              <a:t>IMPORT MATHS AS M</a:t>
            </a:r>
            <a:endParaRPr lang="en-US" sz="1600" b="1" i="0">
              <a:solidFill>
                <a:srgbClr val="25265E"/>
              </a:solidFill>
              <a:latin typeface="euclid_circular_a"/>
              <a:ea typeface="euclid_circular_a"/>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28295" y="349885"/>
            <a:ext cx="10333990" cy="3717925"/>
          </a:xfrm>
          <a:prstGeom prst="rect">
            <a:avLst/>
          </a:prstGeom>
        </p:spPr>
        <p:txBody>
          <a:bodyPr wrap="square">
            <a:spAutoFit/>
          </a:bodyPr>
          <a:p>
            <a:pPr marL="0" indent="0">
              <a:lnSpc>
                <a:spcPts val="3000"/>
              </a:lnSpc>
              <a:spcBef>
                <a:spcPct val="0"/>
              </a:spcBef>
              <a:spcAft>
                <a:spcPts val="1000"/>
              </a:spcAft>
            </a:pPr>
            <a:r>
              <a:rPr sz="4600" b="1" i="0">
                <a:solidFill>
                  <a:srgbClr val="25265E"/>
                </a:solidFill>
                <a:latin typeface="Arial" panose="020B0604020202020204" pitchFamily="34" charset="0"/>
                <a:ea typeface="euclid_circular_a"/>
                <a:cs typeface="Arial" panose="020B0604020202020204" pitchFamily="34" charset="0"/>
              </a:rPr>
              <a:t>Python Package</a:t>
            </a:r>
            <a:endParaRPr sz="4600" b="1"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A package is a container that contains various functions to perform specific tasks. For example, the </a:t>
            </a:r>
            <a:r>
              <a:rPr sz="2100" b="0" i="0">
                <a:solidFill>
                  <a:srgbClr val="0556F3"/>
                </a:solidFill>
                <a:latin typeface="Arial" panose="020B0604020202020204" pitchFamily="34" charset="0"/>
                <a:ea typeface="euclid_circular_a"/>
                <a:cs typeface="Arial" panose="020B0604020202020204" pitchFamily="34" charset="0"/>
                <a:hlinkClick r:id="rId1"/>
              </a:rPr>
              <a:t>math</a:t>
            </a:r>
            <a:r>
              <a:rPr sz="2100" b="0" i="0">
                <a:solidFill>
                  <a:srgbClr val="25265E"/>
                </a:solidFill>
                <a:latin typeface="Arial" panose="020B0604020202020204" pitchFamily="34" charset="0"/>
                <a:ea typeface="euclid_circular_a"/>
                <a:cs typeface="Arial" panose="020B0604020202020204" pitchFamily="34" charset="0"/>
              </a:rPr>
              <a:t> package includes the </a:t>
            </a:r>
            <a:r>
              <a:rPr sz="1600" b="0" i="0">
                <a:solidFill>
                  <a:srgbClr val="25265E"/>
                </a:solidFill>
                <a:latin typeface="Arial" panose="020B0604020202020204" pitchFamily="34" charset="0"/>
                <a:ea typeface="Droid Sans Mono"/>
                <a:cs typeface="Arial" panose="020B0604020202020204" pitchFamily="34" charset="0"/>
              </a:rPr>
              <a:t>sqrt()</a:t>
            </a:r>
            <a:r>
              <a:rPr sz="2100" b="0" i="0">
                <a:solidFill>
                  <a:srgbClr val="25265E"/>
                </a:solidFill>
                <a:latin typeface="Arial" panose="020B0604020202020204" pitchFamily="34" charset="0"/>
                <a:ea typeface="euclid_circular_a"/>
                <a:cs typeface="Arial" panose="020B0604020202020204" pitchFamily="34" charset="0"/>
              </a:rPr>
              <a:t> function to </a:t>
            </a:r>
            <a:r>
              <a:rPr sz="2100" b="0" i="0">
                <a:solidFill>
                  <a:srgbClr val="0556F3"/>
                </a:solidFill>
                <a:latin typeface="Arial" panose="020B0604020202020204" pitchFamily="34" charset="0"/>
                <a:ea typeface="euclid_circular_a"/>
                <a:cs typeface="Arial" panose="020B0604020202020204" pitchFamily="34" charset="0"/>
                <a:hlinkClick r:id="rId2"/>
              </a:rPr>
              <a:t>perform the square root of a number</a:t>
            </a:r>
            <a:r>
              <a:rPr sz="2100" b="0" i="0">
                <a:solidFill>
                  <a:srgbClr val="25265E"/>
                </a:solidFill>
                <a:latin typeface="Arial" panose="020B0604020202020204" pitchFamily="34" charset="0"/>
                <a:ea typeface="euclid_circular_a"/>
                <a:cs typeface="Arial" panose="020B0604020202020204" pitchFamily="34" charset="0"/>
              </a:rPr>
              <a:t>.</a:t>
            </a:r>
            <a:endParaRPr sz="21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While working on big projects, we have to deal with a large amount of code, and writing everything together in the same file will make our code look messy. Instead, we can separate our code into multiple files by keeping the related code together in packages.</a:t>
            </a:r>
            <a:endParaRPr sz="2100" b="0"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Now, we can use the package whenever we need it in our projects. This way we can also reuse our code.</a:t>
            </a:r>
            <a:endParaRPr sz="2100" b="0" i="0">
              <a:solidFill>
                <a:srgbClr val="25265E"/>
              </a:solidFill>
              <a:latin typeface="Arial" panose="020B0604020202020204" pitchFamily="34" charset="0"/>
              <a:ea typeface="euclid_circular_a"/>
              <a:cs typeface="Arial" panose="020B0604020202020204"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57835" y="111125"/>
            <a:ext cx="10309860" cy="822325"/>
          </a:xfrm>
          <a:prstGeom prst="rect">
            <a:avLst/>
          </a:prstGeom>
        </p:spPr>
        <p:txBody>
          <a:bodyPr wrap="square">
            <a:spAutoFit/>
          </a:bodyPr>
          <a:p>
            <a:pPr marL="0" indent="0">
              <a:lnSpc>
                <a:spcPts val="2100"/>
              </a:lnSpc>
              <a:spcBef>
                <a:spcPct val="0"/>
              </a:spcBef>
              <a:spcAft>
                <a:spcPts val="600"/>
              </a:spcAft>
            </a:pPr>
            <a:r>
              <a:rPr sz="2500" b="1" i="0">
                <a:solidFill>
                  <a:srgbClr val="25265E"/>
                </a:solidFill>
                <a:latin typeface="euclid_circular_a"/>
                <a:ea typeface="euclid_circular_a"/>
              </a:rPr>
              <a:t>Package Model Structure in Python Programming</a:t>
            </a:r>
            <a:endParaRPr sz="2500" b="1" i="0">
              <a:solidFill>
                <a:srgbClr val="25265E"/>
              </a:solidFill>
              <a:latin typeface="euclid_circular_a"/>
              <a:ea typeface="euclid_circular_a"/>
            </a:endParaRPr>
          </a:p>
          <a:p>
            <a:pPr marL="0" indent="0">
              <a:lnSpc>
                <a:spcPts val="1500"/>
              </a:lnSpc>
              <a:spcBef>
                <a:spcPct val="0"/>
              </a:spcBef>
              <a:spcAft>
                <a:spcPts val="800"/>
              </a:spcAft>
            </a:pPr>
            <a:r>
              <a:rPr sz="1600" b="0" i="0">
                <a:latin typeface="euclid_circular_a"/>
                <a:ea typeface="euclid_circular_a"/>
              </a:rPr>
              <a:t>Suppose we are developing a game. One possible organization of packages and </a:t>
            </a:r>
            <a:r>
              <a:rPr sz="1600" b="0" i="0">
                <a:solidFill>
                  <a:srgbClr val="0556F3"/>
                </a:solidFill>
                <a:latin typeface="euclid_circular_a"/>
                <a:ea typeface="euclid_circular_a"/>
                <a:hlinkClick r:id="rId1"/>
              </a:rPr>
              <a:t>modules</a:t>
            </a:r>
            <a:r>
              <a:rPr sz="1600" b="0" i="0">
                <a:latin typeface="euclid_circular_a"/>
                <a:ea typeface="euclid_circular_a"/>
              </a:rPr>
              <a:t> could be as shown in the figure below.</a:t>
            </a:r>
            <a:endParaRPr sz="1600" b="0" i="0">
              <a:latin typeface="euclid_circular_a"/>
              <a:ea typeface="euclid_circular_a"/>
            </a:endParaRPr>
          </a:p>
        </p:txBody>
      </p:sp>
      <p:pic>
        <p:nvPicPr>
          <p:cNvPr id="3" name="Picture 2"/>
          <p:cNvPicPr/>
          <p:nvPr/>
        </p:nvPicPr>
        <p:blipFill>
          <a:blip r:embed="rId2"/>
          <a:stretch>
            <a:fillRect/>
          </a:stretch>
        </p:blipFill>
        <p:spPr>
          <a:xfrm>
            <a:off x="1658620" y="485775"/>
            <a:ext cx="8305800" cy="6070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43255" y="231775"/>
            <a:ext cx="6096000" cy="2186305"/>
          </a:xfrm>
          <a:prstGeom prst="rect">
            <a:avLst/>
          </a:prstGeom>
          <a:noFill/>
        </p:spPr>
        <p:txBody>
          <a:bodyPr wrap="square" rtlCol="0" anchor="t">
            <a:spAutoFit/>
          </a:bodyPr>
          <a:p>
            <a:pPr defTabSz="266700">
              <a:lnSpc>
                <a:spcPct val="107000"/>
              </a:lnSpc>
              <a:spcBef>
                <a:spcPts val="1500"/>
              </a:spcBef>
              <a:spcAft>
                <a:spcPts val="700"/>
              </a:spcAft>
            </a:pPr>
            <a:r>
              <a:rPr sz="2600">
                <a:solidFill>
                  <a:srgbClr val="333333"/>
                </a:solidFill>
                <a:latin typeface="Arial" panose="020B0604020202020204"/>
                <a:ea typeface="Times New Roman" panose="02020603050405020304"/>
                <a:sym typeface="+mn-ea"/>
              </a:rPr>
              <a:t>Introduction to Python</a:t>
            </a:r>
            <a:endParaRPr sz="2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What is Python</a:t>
            </a:r>
            <a:endParaRPr sz="1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What are the feature of Python</a:t>
            </a:r>
            <a:endParaRPr sz="1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The application areas of Python</a:t>
            </a:r>
            <a:endParaRPr sz="1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Download and install Python</a:t>
            </a:r>
            <a:endParaRPr sz="1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Execute Python program from command prompt and using IDLE</a:t>
            </a:r>
            <a:endParaRPr sz="1600">
              <a:solidFill>
                <a:srgbClr val="333333"/>
              </a:solidFill>
              <a:latin typeface="Arial" panose="020B0604020202020204"/>
              <a:ea typeface="Times New Roman" panose="02020603050405020304"/>
            </a:endParaRPr>
          </a:p>
          <a:p>
            <a:pPr defTabSz="266700">
              <a:lnSpc>
                <a:spcPct val="107000"/>
              </a:lnSpc>
              <a:spcAft>
                <a:spcPct val="0"/>
              </a:spcAft>
            </a:pPr>
            <a:r>
              <a:rPr sz="1600">
                <a:solidFill>
                  <a:srgbClr val="333333"/>
                </a:solidFill>
                <a:latin typeface="Arial" panose="020B0604020202020204"/>
                <a:ea typeface="Times New Roman" panose="02020603050405020304"/>
                <a:sym typeface="+mn-ea"/>
              </a:rPr>
              <a:t>Assignment</a:t>
            </a:r>
            <a:endParaRPr lang="en-US">
              <a:latin typeface="Calibri" panose="020F0502020204030204"/>
              <a:ea typeface="Calibri" panose="020F0502020204030204"/>
              <a:sym typeface="+mn-ea"/>
            </a:endParaRPr>
          </a:p>
        </p:txBody>
      </p:sp>
      <p:sp>
        <p:nvSpPr>
          <p:cNvPr id="3" name="Text Box 2"/>
          <p:cNvSpPr txBox="1"/>
          <p:nvPr/>
        </p:nvSpPr>
        <p:spPr>
          <a:xfrm>
            <a:off x="753745" y="3429000"/>
            <a:ext cx="6096000" cy="368300"/>
          </a:xfrm>
          <a:prstGeom prst="rect">
            <a:avLst/>
          </a:prstGeom>
          <a:noFill/>
        </p:spPr>
        <p:txBody>
          <a:bodyPr wrap="square" rtlCol="0" anchor="t">
            <a:spAutoFit/>
          </a:bodyPr>
          <a:p>
            <a:r>
              <a:rPr lang="en-US" altLang="en-US"/>
              <a:t>https://www.tutorialspoint.com/python/python_history.htm</a:t>
            </a:r>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05510" y="501650"/>
            <a:ext cx="7447915" cy="4431030"/>
          </a:xfrm>
          <a:prstGeom prst="rect">
            <a:avLst/>
          </a:prstGeom>
        </p:spPr>
        <p:txBody>
          <a:bodyPr wrap="square">
            <a:spAutoFit/>
          </a:bodyPr>
          <a:p>
            <a:pPr marL="0" indent="0">
              <a:lnSpc>
                <a:spcPct val="100000"/>
              </a:lnSpc>
              <a:spcBef>
                <a:spcPct val="0"/>
              </a:spcBef>
              <a:spcAft>
                <a:spcPts val="600"/>
              </a:spcAft>
            </a:pPr>
            <a:r>
              <a:rPr sz="3200" b="1" i="0">
                <a:solidFill>
                  <a:srgbClr val="25265E"/>
                </a:solidFill>
                <a:latin typeface="Arial" panose="020B0604020202020204" pitchFamily="34" charset="0"/>
                <a:ea typeface="euclid_circular_a"/>
                <a:cs typeface="Arial" panose="020B0604020202020204" pitchFamily="34" charset="0"/>
              </a:rPr>
              <a:t>Importing module from a package</a:t>
            </a:r>
            <a:endParaRPr sz="3200" b="1" i="0">
              <a:solidFill>
                <a:srgbClr val="25265E"/>
              </a:solidFill>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latin typeface="Arial" panose="020B0604020202020204" pitchFamily="34" charset="0"/>
                <a:ea typeface="euclid_circular_a"/>
                <a:cs typeface="Arial" panose="020B0604020202020204" pitchFamily="34" charset="0"/>
              </a:rPr>
              <a:t>In Python, we can import modules from packages using the dot (.) operator.</a:t>
            </a:r>
            <a:endParaRPr sz="2100" b="0" i="0">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endParaRPr sz="2100" b="0" i="0">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latin typeface="Arial" panose="020B0604020202020204" pitchFamily="34" charset="0"/>
                <a:ea typeface="euclid_circular_a"/>
                <a:cs typeface="Arial" panose="020B0604020202020204" pitchFamily="34" charset="0"/>
              </a:rPr>
              <a:t>For example, if we want to import the </a:t>
            </a:r>
            <a:r>
              <a:rPr sz="1600" b="0" i="0">
                <a:latin typeface="Arial" panose="020B0604020202020204" pitchFamily="34" charset="0"/>
                <a:ea typeface="Droid Sans Mono"/>
                <a:cs typeface="Arial" panose="020B0604020202020204" pitchFamily="34" charset="0"/>
              </a:rPr>
              <a:t>start</a:t>
            </a:r>
            <a:r>
              <a:rPr sz="2100" b="0" i="0">
                <a:latin typeface="Arial" panose="020B0604020202020204" pitchFamily="34" charset="0"/>
                <a:ea typeface="euclid_circular_a"/>
                <a:cs typeface="Arial" panose="020B0604020202020204" pitchFamily="34" charset="0"/>
              </a:rPr>
              <a:t> module in the above example, it can be done as follows:</a:t>
            </a:r>
            <a:r>
              <a:rPr sz="1600" b="0" i="0">
                <a:solidFill>
                  <a:srgbClr val="C678DD"/>
                </a:solidFill>
                <a:latin typeface="Arial" panose="020B0604020202020204" pitchFamily="34" charset="0"/>
                <a:ea typeface="Droid Sans Mono"/>
                <a:cs typeface="Arial" panose="020B0604020202020204" pitchFamily="34" charset="0"/>
              </a:rPr>
              <a:t>i</a:t>
            </a:r>
            <a:endParaRPr sz="1600" b="0" i="0">
              <a:solidFill>
                <a:srgbClr val="C678DD"/>
              </a:solidFill>
              <a:latin typeface="Arial" panose="020B0604020202020204" pitchFamily="34" charset="0"/>
              <a:ea typeface="Droid Sans Mono"/>
              <a:cs typeface="Arial" panose="020B0604020202020204" pitchFamily="34" charset="0"/>
            </a:endParaRPr>
          </a:p>
          <a:p>
            <a:pPr marL="0" indent="0">
              <a:lnSpc>
                <a:spcPct val="100000"/>
              </a:lnSpc>
              <a:spcBef>
                <a:spcPct val="0"/>
              </a:spcBef>
              <a:spcAft>
                <a:spcPts val="800"/>
              </a:spcAft>
            </a:pPr>
            <a:r>
              <a:rPr lang="en-US" altLang="en-US" sz="2100" b="0" i="0">
                <a:latin typeface="Arial" panose="020B0604020202020204" pitchFamily="34" charset="0"/>
                <a:ea typeface="euclid_circular_a"/>
                <a:cs typeface="Arial" panose="020B0604020202020204" pitchFamily="34" charset="0"/>
              </a:rPr>
              <a:t>import Game.Level.start</a:t>
            </a:r>
            <a:endParaRPr lang="en-US" altLang="en-US" sz="2100" b="0" i="0">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endParaRPr lang="en-US" altLang="en-US" sz="2100" b="0" i="0">
              <a:latin typeface="Arial" panose="020B0604020202020204" pitchFamily="34" charset="0"/>
              <a:ea typeface="euclid_circular_a"/>
              <a:cs typeface="Arial" panose="020B0604020202020204" pitchFamily="34" charset="0"/>
            </a:endParaRPr>
          </a:p>
          <a:p>
            <a:pPr marL="0" indent="0">
              <a:lnSpc>
                <a:spcPct val="100000"/>
              </a:lnSpc>
              <a:spcBef>
                <a:spcPct val="0"/>
              </a:spcBef>
              <a:spcAft>
                <a:spcPts val="800"/>
              </a:spcAft>
            </a:pPr>
            <a:r>
              <a:rPr sz="2100" b="0" i="0">
                <a:latin typeface="Arial" panose="020B0604020202020204" pitchFamily="34" charset="0"/>
                <a:ea typeface="euclid_circular_a"/>
                <a:cs typeface="Arial" panose="020B0604020202020204" pitchFamily="34" charset="0"/>
              </a:rPr>
              <a:t>Now, if this module contains a </a:t>
            </a:r>
            <a:r>
              <a:rPr sz="2100" b="0" i="0">
                <a:solidFill>
                  <a:srgbClr val="0556F3"/>
                </a:solidFill>
                <a:latin typeface="Arial" panose="020B0604020202020204" pitchFamily="34" charset="0"/>
                <a:ea typeface="euclid_circular_a"/>
                <a:cs typeface="Arial" panose="020B0604020202020204" pitchFamily="34" charset="0"/>
                <a:hlinkClick r:id="rId1"/>
              </a:rPr>
              <a:t>function</a:t>
            </a:r>
            <a:r>
              <a:rPr sz="2100" b="0" i="0">
                <a:latin typeface="Arial" panose="020B0604020202020204" pitchFamily="34" charset="0"/>
                <a:ea typeface="euclid_circular_a"/>
                <a:cs typeface="Arial" panose="020B0604020202020204" pitchFamily="34" charset="0"/>
              </a:rPr>
              <a:t> named </a:t>
            </a:r>
            <a:r>
              <a:rPr sz="1600" b="0" i="0">
                <a:latin typeface="Arial" panose="020B0604020202020204" pitchFamily="34" charset="0"/>
                <a:ea typeface="Droid Sans Mono"/>
                <a:cs typeface="Arial" panose="020B0604020202020204" pitchFamily="34" charset="0"/>
              </a:rPr>
              <a:t>select_difficulty()</a:t>
            </a:r>
            <a:r>
              <a:rPr sz="2100" b="0" i="0">
                <a:latin typeface="Arial" panose="020B0604020202020204" pitchFamily="34" charset="0"/>
                <a:ea typeface="euclid_circular_a"/>
                <a:cs typeface="Arial" panose="020B0604020202020204" pitchFamily="34" charset="0"/>
              </a:rPr>
              <a:t>, we must use the full name to reference it.</a:t>
            </a:r>
            <a:r>
              <a:rPr sz="1600" b="0" i="0">
                <a:solidFill>
                  <a:srgbClr val="D19A66"/>
                </a:solidFill>
                <a:latin typeface="Arial" panose="020B0604020202020204" pitchFamily="34" charset="0"/>
                <a:ea typeface="Droid Sans Mono"/>
                <a:cs typeface="Arial" panose="020B0604020202020204" pitchFamily="34" charset="0"/>
              </a:rPr>
              <a:t>2</a:t>
            </a:r>
            <a:endParaRPr sz="1600" b="0" i="0">
              <a:solidFill>
                <a:srgbClr val="D19A66"/>
              </a:solidFill>
              <a:latin typeface="Arial" panose="020B0604020202020204" pitchFamily="34" charset="0"/>
              <a:ea typeface="Droid Sans Mono"/>
              <a:cs typeface="Arial" panose="020B0604020202020204" pitchFamily="34" charset="0"/>
            </a:endParaRPr>
          </a:p>
          <a:p>
            <a:pPr marL="0" indent="0">
              <a:lnSpc>
                <a:spcPct val="100000"/>
              </a:lnSpc>
              <a:spcBef>
                <a:spcPct val="0"/>
              </a:spcBef>
              <a:spcAft>
                <a:spcPts val="800"/>
              </a:spcAft>
            </a:pPr>
            <a:r>
              <a:rPr lang="en-US" altLang="en-US" sz="1600" b="0" i="0">
                <a:solidFill>
                  <a:srgbClr val="D19A66"/>
                </a:solidFill>
                <a:latin typeface="Arial" panose="020B0604020202020204" pitchFamily="34" charset="0"/>
                <a:ea typeface="Droid Sans Mono"/>
                <a:cs typeface="Arial" panose="020B0604020202020204" pitchFamily="34" charset="0"/>
              </a:rPr>
              <a:t>Game.Level.start.select_difficulty(2)</a:t>
            </a:r>
            <a:endParaRPr lang="en-US" altLang="en-US" sz="1600" b="0" i="0">
              <a:solidFill>
                <a:srgbClr val="D19A66"/>
              </a:solidFill>
              <a:latin typeface="Arial" panose="020B0604020202020204" pitchFamily="34" charset="0"/>
              <a:ea typeface="Droid Sans Mono"/>
              <a:cs typeface="Arial" panose="020B0604020202020204" pitchFamily="34" charset="0"/>
            </a:endParaRPr>
          </a:p>
        </p:txBody>
      </p:sp>
      <p:sp>
        <p:nvSpPr>
          <p:cNvPr id="3" name="Text Box 2"/>
          <p:cNvSpPr txBox="1"/>
          <p:nvPr/>
        </p:nvSpPr>
        <p:spPr>
          <a:xfrm>
            <a:off x="1445895" y="5812790"/>
            <a:ext cx="6096000" cy="368300"/>
          </a:xfrm>
          <a:prstGeom prst="rect">
            <a:avLst/>
          </a:prstGeom>
          <a:noFill/>
        </p:spPr>
        <p:txBody>
          <a:bodyPr wrap="square" rtlCol="0" anchor="t">
            <a:spAutoFit/>
          </a:bodyPr>
          <a:p>
            <a:r>
              <a:rPr lang="en-US" altLang="en-US"/>
              <a:t>https://www.programiz.com/python-programming/package</a:t>
            </a:r>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71780" y="0"/>
            <a:ext cx="5080000" cy="5864860"/>
          </a:xfrm>
          <a:prstGeom prst="rect">
            <a:avLst/>
          </a:prstGeom>
        </p:spPr>
        <p:txBody>
          <a:bodyPr>
            <a:spAutoFit/>
          </a:bodyPr>
          <a:p>
            <a:pPr>
              <a:spcAft>
                <a:spcPct val="60000"/>
              </a:spcAft>
            </a:pPr>
            <a:r>
              <a:rPr sz="2300" b="1"/>
              <a:t>📌 7. Need of Modules</a:t>
            </a:r>
            <a:endParaRPr sz="2300" b="1"/>
          </a:p>
          <a:p>
            <a:pPr>
              <a:spcAft>
                <a:spcPct val="60000"/>
              </a:spcAft>
            </a:pPr>
            <a:r>
              <a:rPr sz="2200" b="1"/>
              <a:t>🔹 Why Use Modules?</a:t>
            </a:r>
            <a:endParaRPr sz="2200" b="1"/>
          </a:p>
          <a:p>
            <a:pPr>
              <a:buFont typeface="Arial" panose="020B0604020202020204"/>
              <a:buChar char="•"/>
            </a:pPr>
            <a:r>
              <a:rPr sz="1600"/>
              <a:t>Reusability of code</a:t>
            </a:r>
            <a:endParaRPr sz="1600"/>
          </a:p>
          <a:p>
            <a:pPr>
              <a:buFont typeface="Arial" panose="020B0604020202020204"/>
              <a:buChar char="•"/>
            </a:pPr>
            <a:r>
              <a:rPr sz="1600"/>
              <a:t>Better code organization</a:t>
            </a:r>
            <a:endParaRPr sz="1600"/>
          </a:p>
          <a:p>
            <a:pPr>
              <a:buFont typeface="Arial" panose="020B0604020202020204"/>
              <a:buChar char="•"/>
            </a:pPr>
            <a:r>
              <a:rPr sz="1600"/>
              <a:t>Separation of concerns</a:t>
            </a:r>
            <a:endParaRPr sz="1600"/>
          </a:p>
          <a:p>
            <a:r>
              <a:rPr sz="1600"/>
              <a:t>🌍 Real-World: Banking system has modules for user, transaction, and loan.</a:t>
            </a:r>
            <a:endParaRPr sz="1600"/>
          </a:p>
          <a:p>
            <a:pPr>
              <a:spcAft>
                <a:spcPct val="60000"/>
              </a:spcAft>
            </a:pPr>
            <a:r>
              <a:rPr sz="2300" b="1"/>
              <a:t>📌 8. What is a Module?</a:t>
            </a:r>
            <a:endParaRPr sz="2300" b="1"/>
          </a:p>
          <a:p>
            <a:r>
              <a:rPr sz="1600"/>
              <a:t>A module is a file containing Python definitions and functions.</a:t>
            </a:r>
            <a:endParaRPr sz="1600"/>
          </a:p>
          <a:p>
            <a:pPr>
              <a:spcAft>
                <a:spcPct val="60000"/>
              </a:spcAft>
            </a:pPr>
            <a:r>
              <a:rPr sz="2200" b="1"/>
              <a:t>🔹 Example:</a:t>
            </a:r>
            <a:endParaRPr sz="2200" b="1"/>
          </a:p>
          <a:p>
            <a:r>
              <a:rPr sz="1600"/>
              <a:t>File: mymodule.py</a:t>
            </a:r>
            <a:endParaRPr sz="1600"/>
          </a:p>
          <a:p>
            <a:r>
              <a:rPr sz="1600"/>
              <a:t>defadd(x, y):
    return x + y
</a:t>
            </a:r>
            <a:endParaRPr sz="1600"/>
          </a:p>
          <a:p>
            <a:r>
              <a:rPr sz="1600"/>
              <a:t>Usage:</a:t>
            </a:r>
            <a:endParaRPr sz="1600"/>
          </a:p>
          <a:p>
            <a:r>
              <a:rPr sz="1600"/>
              <a:t>import mymodule
print(mymodule.add(2, 3))</a:t>
            </a:r>
            <a:endParaRPr sz="1600"/>
          </a:p>
        </p:txBody>
      </p:sp>
      <p:sp>
        <p:nvSpPr>
          <p:cNvPr id="3" name="Text Box 2"/>
          <p:cNvSpPr txBox="1"/>
          <p:nvPr/>
        </p:nvSpPr>
        <p:spPr>
          <a:xfrm>
            <a:off x="5598795" y="280670"/>
            <a:ext cx="6096000" cy="5125720"/>
          </a:xfrm>
          <a:prstGeom prst="rect">
            <a:avLst/>
          </a:prstGeom>
          <a:noFill/>
        </p:spPr>
        <p:txBody>
          <a:bodyPr wrap="square" rtlCol="0" anchor="t">
            <a:spAutoFit/>
          </a:bodyPr>
          <a:p>
            <a:pPr>
              <a:spcAft>
                <a:spcPct val="60000"/>
              </a:spcAft>
            </a:pPr>
            <a:r>
              <a:rPr sz="2300" b="1">
                <a:sym typeface="+mn-ea"/>
              </a:rPr>
              <a:t>📌 9. Built-in Modules</a:t>
            </a:r>
            <a:endParaRPr sz="2300" b="1"/>
          </a:p>
          <a:p>
            <a:pPr>
              <a:spcAft>
                <a:spcPct val="60000"/>
              </a:spcAft>
            </a:pPr>
            <a:r>
              <a:rPr sz="2200" b="1">
                <a:sym typeface="+mn-ea"/>
              </a:rPr>
              <a:t>Examples:</a:t>
            </a:r>
            <a:endParaRPr sz="2200" b="1"/>
          </a:p>
          <a:p>
            <a:pPr>
              <a:buFont typeface="Arial" panose="020B0604020202020204"/>
              <a:buChar char="•"/>
            </a:pPr>
            <a:r>
              <a:rPr sz="1600">
                <a:sym typeface="+mn-ea"/>
              </a:rPr>
              <a:t>math – mathematical operations</a:t>
            </a:r>
            <a:endParaRPr sz="1600"/>
          </a:p>
          <a:p>
            <a:pPr>
              <a:buFont typeface="Arial" panose="020B0604020202020204"/>
              <a:buChar char="•"/>
            </a:pPr>
            <a:r>
              <a:rPr sz="1600">
                <a:sym typeface="+mn-ea"/>
              </a:rPr>
              <a:t>random – generate random numbers</a:t>
            </a:r>
            <a:endParaRPr sz="1600"/>
          </a:p>
          <a:p>
            <a:pPr>
              <a:buFont typeface="Arial" panose="020B0604020202020204"/>
              <a:buChar char="•"/>
            </a:pPr>
            <a:r>
              <a:rPr sz="1600">
                <a:sym typeface="+mn-ea"/>
              </a:rPr>
              <a:t>datetime – handle date and time</a:t>
            </a:r>
            <a:endParaRPr sz="1600"/>
          </a:p>
          <a:p>
            <a:pPr>
              <a:buFont typeface="Arial" panose="020B0604020202020204"/>
              <a:buChar char="•"/>
            </a:pPr>
            <a:r>
              <a:rPr sz="1600">
                <a:sym typeface="+mn-ea"/>
              </a:rPr>
              <a:t>os – interact with OS</a:t>
            </a:r>
            <a:endParaRPr sz="1600">
              <a:sym typeface="+mn-ea"/>
            </a:endParaRPr>
          </a:p>
          <a:p>
            <a:pPr>
              <a:buFont typeface="Arial" panose="020B0604020202020204"/>
              <a:buChar char="•"/>
            </a:pPr>
            <a:endParaRPr sz="1600"/>
          </a:p>
          <a:p>
            <a:r>
              <a:rPr sz="1600">
                <a:sym typeface="+mn-ea"/>
              </a:rPr>
              <a:t>import math
print(math.sqrt(16))  # 4.0
</a:t>
            </a:r>
            <a:endParaRPr sz="1600"/>
          </a:p>
          <a:p>
            <a:pPr>
              <a:spcAft>
                <a:spcPct val="60000"/>
              </a:spcAft>
            </a:pPr>
            <a:r>
              <a:rPr sz="2300" b="1">
                <a:sym typeface="+mn-ea"/>
              </a:rPr>
              <a:t>📌 10. User-Defined Modules</a:t>
            </a:r>
            <a:endParaRPr sz="2300" b="1"/>
          </a:p>
          <a:p>
            <a:pPr>
              <a:spcAft>
                <a:spcPct val="60000"/>
              </a:spcAft>
            </a:pPr>
            <a:r>
              <a:rPr sz="2200" b="1">
                <a:sym typeface="+mn-ea"/>
              </a:rPr>
              <a:t>🔹 How to Create:</a:t>
            </a:r>
            <a:endParaRPr sz="2200" b="1"/>
          </a:p>
          <a:p>
            <a:pPr>
              <a:buFont typeface="Arial" panose="020B0604020202020204"/>
              <a:buChar char="•"/>
            </a:pPr>
            <a:r>
              <a:rPr sz="1600">
                <a:sym typeface="+mn-ea"/>
              </a:rPr>
              <a:t>Create a .py file with functions</a:t>
            </a:r>
            <a:endParaRPr sz="1600"/>
          </a:p>
          <a:p>
            <a:pPr>
              <a:buFont typeface="Arial" panose="020B0604020202020204"/>
              <a:buChar char="•"/>
            </a:pPr>
            <a:r>
              <a:rPr sz="1600">
                <a:sym typeface="+mn-ea"/>
              </a:rPr>
              <a:t>Import it in another file</a:t>
            </a:r>
            <a:endParaRPr sz="1600"/>
          </a:p>
          <a:p>
            <a:r>
              <a:rPr sz="1600">
                <a:sym typeface="+mn-ea"/>
              </a:rPr>
              <a:t>🌍 Real-World: Create sales.py, utils.py for your data analysis project.</a:t>
            </a:r>
            <a:endParaRPr lang="en-US" sz="1600">
              <a:sym typeface="+mn-ea"/>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39700" y="114935"/>
            <a:ext cx="10226675" cy="3989705"/>
          </a:xfrm>
          <a:prstGeom prst="rect">
            <a:avLst/>
          </a:prstGeom>
        </p:spPr>
        <p:txBody>
          <a:bodyPr wrap="square">
            <a:spAutoFit/>
          </a:bodyPr>
          <a:p>
            <a:pPr marL="0" indent="0">
              <a:lnSpc>
                <a:spcPts val="3000"/>
              </a:lnSpc>
              <a:spcBef>
                <a:spcPct val="0"/>
              </a:spcBef>
              <a:spcAft>
                <a:spcPts val="1000"/>
              </a:spcAft>
            </a:pPr>
            <a:r>
              <a:rPr sz="3600" b="1" i="0">
                <a:solidFill>
                  <a:schemeClr val="tx1"/>
                </a:solidFill>
                <a:latin typeface="Arial" panose="020B0604020202020204" pitchFamily="34" charset="0"/>
                <a:ea typeface="euclid_circular_a"/>
                <a:cs typeface="Arial" panose="020B0604020202020204" pitchFamily="34" charset="0"/>
              </a:rPr>
              <a:t>Python Main function</a:t>
            </a:r>
            <a:endParaRPr sz="3600" b="1" i="0">
              <a:solidFill>
                <a:schemeClr val="tx1"/>
              </a:solidFill>
              <a:latin typeface="Arial" panose="020B0604020202020204" pitchFamily="34" charset="0"/>
              <a:ea typeface="euclid_circular_a"/>
              <a:cs typeface="Arial" panose="020B0604020202020204" pitchFamily="34" charset="0"/>
            </a:endParaRPr>
          </a:p>
          <a:p>
            <a:pPr marL="0" indent="0">
              <a:lnSpc>
                <a:spcPts val="2100"/>
              </a:lnSpc>
              <a:spcBef>
                <a:spcPct val="0"/>
              </a:spcBef>
              <a:spcAft>
                <a:spcPts val="600"/>
              </a:spcAft>
            </a:pPr>
            <a:r>
              <a:rPr sz="2000" b="1" i="0">
                <a:solidFill>
                  <a:schemeClr val="tx1"/>
                </a:solidFill>
                <a:latin typeface="Arial" panose="020B0604020202020204" pitchFamily="34" charset="0"/>
                <a:ea typeface="euclid_circular_a"/>
                <a:cs typeface="Arial" panose="020B0604020202020204" pitchFamily="34" charset="0"/>
              </a:rPr>
              <a:t>What is the main() function in Python?</a:t>
            </a:r>
            <a:endParaRPr sz="2000" b="1"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chemeClr val="tx1"/>
                </a:solidFill>
                <a:latin typeface="Arial" panose="020B0604020202020204" pitchFamily="34" charset="0"/>
                <a:ea typeface="euclid_circular_a"/>
                <a:cs typeface="Arial" panose="020B0604020202020204" pitchFamily="34" charset="0"/>
              </a:rPr>
              <a:t>Some programming languages have a special function called </a:t>
            </a:r>
            <a:r>
              <a:rPr sz="1000" b="0" i="0">
                <a:solidFill>
                  <a:schemeClr val="tx1"/>
                </a:solidFill>
                <a:latin typeface="Arial" panose="020B0604020202020204" pitchFamily="34" charset="0"/>
                <a:ea typeface="Droid Sans Mono"/>
                <a:cs typeface="Arial" panose="020B0604020202020204" pitchFamily="34" charset="0"/>
              </a:rPr>
              <a:t>main()</a:t>
            </a:r>
            <a:r>
              <a:rPr sz="1600" b="0" i="0">
                <a:solidFill>
                  <a:schemeClr val="tx1"/>
                </a:solidFill>
                <a:latin typeface="Arial" panose="020B0604020202020204" pitchFamily="34" charset="0"/>
                <a:ea typeface="euclid_circular_a"/>
                <a:cs typeface="Arial" panose="020B0604020202020204" pitchFamily="34" charset="0"/>
              </a:rPr>
              <a:t> which is the execution point for a program file. Python interpreter, however, runs each line serially from the top of the file and has no explicit </a:t>
            </a:r>
            <a:r>
              <a:rPr sz="1000" b="0" i="0">
                <a:solidFill>
                  <a:schemeClr val="tx1"/>
                </a:solidFill>
                <a:latin typeface="Arial" panose="020B0604020202020204" pitchFamily="34" charset="0"/>
                <a:ea typeface="Droid Sans Mono"/>
                <a:cs typeface="Arial" panose="020B0604020202020204" pitchFamily="34" charset="0"/>
              </a:rPr>
              <a:t>main()</a:t>
            </a:r>
            <a:r>
              <a:rPr sz="1600" b="0" i="0">
                <a:solidFill>
                  <a:schemeClr val="tx1"/>
                </a:solidFill>
                <a:latin typeface="Arial" panose="020B0604020202020204" pitchFamily="34" charset="0"/>
                <a:ea typeface="euclid_circular_a"/>
                <a:cs typeface="Arial" panose="020B0604020202020204" pitchFamily="34" charset="0"/>
              </a:rPr>
              <a:t> function.</a:t>
            </a:r>
            <a:endParaRPr sz="1600" b="0"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chemeClr val="tx1"/>
                </a:solidFill>
                <a:latin typeface="Arial" panose="020B0604020202020204" pitchFamily="34" charset="0"/>
                <a:ea typeface="euclid_circular_a"/>
                <a:cs typeface="Arial" panose="020B0604020202020204" pitchFamily="34" charset="0"/>
              </a:rPr>
              <a:t>Python offers other conventions to define the execution point. One of them is using the </a:t>
            </a:r>
            <a:r>
              <a:rPr sz="1000" b="0" i="0">
                <a:solidFill>
                  <a:schemeClr val="tx1"/>
                </a:solidFill>
                <a:latin typeface="Arial" panose="020B0604020202020204" pitchFamily="34" charset="0"/>
                <a:ea typeface="Droid Sans Mono"/>
                <a:cs typeface="Arial" panose="020B0604020202020204" pitchFamily="34" charset="0"/>
              </a:rPr>
              <a:t>main()</a:t>
            </a:r>
            <a:r>
              <a:rPr sz="1600" b="0" i="0">
                <a:solidFill>
                  <a:schemeClr val="tx1"/>
                </a:solidFill>
                <a:latin typeface="Arial" panose="020B0604020202020204" pitchFamily="34" charset="0"/>
                <a:ea typeface="euclid_circular_a"/>
                <a:cs typeface="Arial" panose="020B0604020202020204" pitchFamily="34" charset="0"/>
              </a:rPr>
              <a:t> function and the __name__ property of a python file.</a:t>
            </a:r>
            <a:endParaRPr sz="1600" b="0" i="0">
              <a:solidFill>
                <a:schemeClr val="tx1"/>
              </a:solidFill>
              <a:latin typeface="Arial" panose="020B0604020202020204" pitchFamily="34" charset="0"/>
              <a:ea typeface="euclid_circular_a"/>
              <a:cs typeface="Arial" panose="020B0604020202020204" pitchFamily="34" charset="0"/>
            </a:endParaRPr>
          </a:p>
          <a:p>
            <a:pPr marL="0" indent="0">
              <a:lnSpc>
                <a:spcPts val="2100"/>
              </a:lnSpc>
              <a:spcBef>
                <a:spcPct val="0"/>
              </a:spcBef>
              <a:spcAft>
                <a:spcPts val="600"/>
              </a:spcAft>
            </a:pPr>
            <a:r>
              <a:rPr sz="2000" b="1" i="0">
                <a:solidFill>
                  <a:schemeClr val="tx1"/>
                </a:solidFill>
                <a:latin typeface="Arial" panose="020B0604020202020204" pitchFamily="34" charset="0"/>
                <a:ea typeface="euclid_circular_a"/>
                <a:cs typeface="Arial" panose="020B0604020202020204" pitchFamily="34" charset="0"/>
              </a:rPr>
              <a:t>What is __name__ in Python?</a:t>
            </a:r>
            <a:endParaRPr sz="2000" b="1"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chemeClr val="tx1"/>
                </a:solidFill>
                <a:latin typeface="Arial" panose="020B0604020202020204" pitchFamily="34" charset="0"/>
                <a:ea typeface="euclid_circular_a"/>
                <a:cs typeface="Arial" panose="020B0604020202020204" pitchFamily="34" charset="0"/>
              </a:rPr>
              <a:t>The __name__ variable is a special builtin Python variable that shows the name of the current module.</a:t>
            </a:r>
            <a:endParaRPr sz="1600" b="0"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chemeClr val="tx1"/>
                </a:solidFill>
                <a:latin typeface="Arial" panose="020B0604020202020204" pitchFamily="34" charset="0"/>
                <a:ea typeface="euclid_circular_a"/>
                <a:cs typeface="Arial" panose="020B0604020202020204" pitchFamily="34" charset="0"/>
              </a:rPr>
              <a:t>It has different values depending on where we execute the Python file. Let's look at an example.</a:t>
            </a:r>
            <a:endParaRPr sz="1600" b="0" i="0">
              <a:solidFill>
                <a:schemeClr val="tx1"/>
              </a:solidFill>
              <a:latin typeface="Arial" panose="020B0604020202020204" pitchFamily="34" charset="0"/>
              <a:ea typeface="euclid_circular_a"/>
              <a:cs typeface="Arial" panose="020B0604020202020204" pitchFamily="34" charset="0"/>
            </a:endParaRPr>
          </a:p>
          <a:p>
            <a:pPr marL="0" indent="0">
              <a:lnSpc>
                <a:spcPts val="2100"/>
              </a:lnSpc>
              <a:spcBef>
                <a:spcPct val="0"/>
              </a:spcBef>
              <a:spcAft>
                <a:spcPts val="600"/>
              </a:spcAft>
            </a:pPr>
            <a:r>
              <a:rPr sz="2000" b="1" i="0">
                <a:solidFill>
                  <a:schemeClr val="tx1"/>
                </a:solidFill>
                <a:latin typeface="Arial" panose="020B0604020202020204" pitchFamily="34" charset="0"/>
                <a:ea typeface="euclid_circular_a"/>
                <a:cs typeface="Arial" panose="020B0604020202020204" pitchFamily="34" charset="0"/>
              </a:rPr>
              <a:t>Running Python File as a Script</a:t>
            </a:r>
            <a:endParaRPr sz="2000" b="1"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sz="1600" b="0" i="0">
                <a:solidFill>
                  <a:schemeClr val="tx1"/>
                </a:solidFill>
                <a:latin typeface="Arial" panose="020B0604020202020204" pitchFamily="34" charset="0"/>
                <a:ea typeface="euclid_circular_a"/>
                <a:cs typeface="Arial" panose="020B0604020202020204" pitchFamily="34" charset="0"/>
              </a:rPr>
              <a:t>Suppose we have a Python file called helloworld.py with the following content:</a:t>
            </a:r>
            <a:r>
              <a:rPr lang="en-US" sz="1600" b="0" i="0">
                <a:solidFill>
                  <a:schemeClr val="tx1"/>
                </a:solidFill>
                <a:latin typeface="Arial" panose="020B0604020202020204" pitchFamily="34" charset="0"/>
                <a:ea typeface="euclid_circular_a"/>
                <a:cs typeface="Arial" panose="020B0604020202020204" pitchFamily="34" charset="0"/>
              </a:rPr>
              <a:t> </a:t>
            </a:r>
            <a:endParaRPr lang="en-US" sz="1600" b="0"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lang="en-US" altLang="en-US" sz="1600" b="0" i="0">
                <a:solidFill>
                  <a:schemeClr val="tx1"/>
                </a:solidFill>
                <a:latin typeface="Arial" panose="020B0604020202020204" pitchFamily="34" charset="0"/>
                <a:ea typeface="euclid_circular_a"/>
                <a:cs typeface="Arial" panose="020B0604020202020204" pitchFamily="34" charset="0"/>
              </a:rPr>
              <a:t>print(__name__)</a:t>
            </a:r>
            <a:endParaRPr lang="en-US" altLang="en-US" sz="1600" b="0" i="0">
              <a:solidFill>
                <a:schemeClr val="tx1"/>
              </a:solidFill>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endParaRPr lang="en-US" altLang="en-US" sz="1600" b="0" i="0">
              <a:solidFill>
                <a:schemeClr val="tx1"/>
              </a:solidFill>
              <a:latin typeface="Arial" panose="020B0604020202020204" pitchFamily="34" charset="0"/>
              <a:ea typeface="euclid_circular_a"/>
              <a:cs typeface="Arial" panose="020B0604020202020204" pitchFamily="34" charset="0"/>
            </a:endParaRPr>
          </a:p>
        </p:txBody>
      </p:sp>
      <p:sp>
        <p:nvSpPr>
          <p:cNvPr id="3" name="Text Box 2"/>
          <p:cNvSpPr txBox="1"/>
          <p:nvPr/>
        </p:nvSpPr>
        <p:spPr>
          <a:xfrm>
            <a:off x="340360" y="4104640"/>
            <a:ext cx="7047230" cy="1642745"/>
          </a:xfrm>
          <a:prstGeom prst="rect">
            <a:avLst/>
          </a:prstGeom>
        </p:spPr>
        <p:txBody>
          <a:bodyPr wrap="square">
            <a:spAutoFit/>
          </a:bodyPr>
          <a:p>
            <a:pPr marL="0" indent="0">
              <a:lnSpc>
                <a:spcPts val="1500"/>
              </a:lnSpc>
              <a:spcBef>
                <a:spcPct val="0"/>
              </a:spcBef>
              <a:spcAft>
                <a:spcPts val="800"/>
              </a:spcAft>
            </a:pPr>
            <a:r>
              <a:rPr lang="en-US" b="0" i="0">
                <a:latin typeface="Arial" panose="020B0604020202020204" pitchFamily="34" charset="0"/>
                <a:ea typeface="euclid_circular_a"/>
                <a:cs typeface="Arial" panose="020B0604020202020204" pitchFamily="34" charset="0"/>
              </a:rPr>
              <a:t>i</a:t>
            </a:r>
            <a:r>
              <a:rPr b="0" i="0">
                <a:latin typeface="Arial" panose="020B0604020202020204" pitchFamily="34" charset="0"/>
                <a:ea typeface="euclid_circular_a"/>
                <a:cs typeface="Arial" panose="020B0604020202020204" pitchFamily="34" charset="0"/>
              </a:rPr>
              <a:t>f we run helloworld.py from the command line, then it runs as a Python script. We can run the Python program using the following command:</a:t>
            </a:r>
            <a:endParaRPr b="0" i="0">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endParaRPr b="0" i="0">
              <a:latin typeface="Arial" panose="020B0604020202020204" pitchFamily="34" charset="0"/>
              <a:ea typeface="euclid_circular_a"/>
              <a:cs typeface="Arial" panose="020B0604020202020204" pitchFamily="34" charset="0"/>
            </a:endParaRPr>
          </a:p>
          <a:p>
            <a:pPr marL="0" indent="0">
              <a:lnSpc>
                <a:spcPts val="1500"/>
              </a:lnSpc>
              <a:spcBef>
                <a:spcPct val="0"/>
              </a:spcBef>
              <a:spcAft>
                <a:spcPts val="800"/>
              </a:spcAft>
            </a:pPr>
            <a:r>
              <a:rPr b="0" i="0">
                <a:latin typeface="Arial" panose="020B0604020202020204" pitchFamily="34" charset="0"/>
                <a:ea typeface="euclid_circular_a"/>
                <a:cs typeface="Arial" panose="020B0604020202020204" pitchFamily="34" charset="0"/>
              </a:rPr>
              <a:t>When we run the program as a script, the value of the variable __name__ is set to </a:t>
            </a:r>
            <a:r>
              <a:rPr sz="1200" b="0" i="0">
                <a:latin typeface="Arial" panose="020B0604020202020204" pitchFamily="34" charset="0"/>
                <a:ea typeface="Droid Sans Mono"/>
                <a:cs typeface="Arial" panose="020B0604020202020204" pitchFamily="34" charset="0"/>
              </a:rPr>
              <a:t>__main__</a:t>
            </a:r>
            <a:r>
              <a:rPr b="0" i="0">
                <a:latin typeface="Arial" panose="020B0604020202020204" pitchFamily="34" charset="0"/>
                <a:ea typeface="euclid_circular_a"/>
                <a:cs typeface="Arial" panose="020B0604020202020204" pitchFamily="34" charset="0"/>
              </a:rPr>
              <a:t>. So the output of the following program will be:</a:t>
            </a:r>
            <a:endParaRPr b="0" i="0">
              <a:latin typeface="Arial" panose="020B0604020202020204" pitchFamily="34" charset="0"/>
              <a:ea typeface="euclid_circular_a"/>
              <a:cs typeface="Arial" panose="020B0604020202020204"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16000" y="923925"/>
            <a:ext cx="5080000" cy="1309370"/>
          </a:xfrm>
          <a:prstGeom prst="rect">
            <a:avLst/>
          </a:prstGeom>
        </p:spPr>
        <p:txBody>
          <a:bodyPr>
            <a:spAutoFit/>
          </a:bodyPr>
          <a:p>
            <a:pPr marL="0" indent="0">
              <a:lnSpc>
                <a:spcPts val="1500"/>
              </a:lnSpc>
              <a:spcBef>
                <a:spcPct val="0"/>
              </a:spcBef>
              <a:spcAft>
                <a:spcPts val="800"/>
              </a:spcAft>
            </a:pPr>
            <a:r>
              <a:rPr sz="1600" b="0" i="0">
                <a:latin typeface="euclid_circular_a"/>
                <a:ea typeface="euclid_circular_a"/>
              </a:rPr>
              <a:t>Based on the scope, we can classify Python variables into three types:</a:t>
            </a:r>
            <a:endParaRPr sz="1600" b="0" i="0">
              <a:latin typeface="euclid_circular_a"/>
              <a:ea typeface="euclid_circular_a"/>
            </a:endParaRPr>
          </a:p>
          <a:p>
            <a:pPr marL="0" indent="0">
              <a:lnSpc>
                <a:spcPts val="1500"/>
              </a:lnSpc>
              <a:spcBef>
                <a:spcPct val="0"/>
              </a:spcBef>
              <a:spcAft>
                <a:spcPts val="600"/>
              </a:spcAft>
              <a:buAutoNum type="arabicPeriod"/>
            </a:pPr>
            <a:r>
              <a:rPr sz="1600" b="0" i="0">
                <a:latin typeface="euclid_circular_a"/>
                <a:ea typeface="euclid_circular_a"/>
              </a:rPr>
              <a:t>Local Variables</a:t>
            </a:r>
            <a:endParaRPr sz="1600" b="0" i="0">
              <a:latin typeface="euclid_circular_a"/>
              <a:ea typeface="euclid_circular_a"/>
            </a:endParaRPr>
          </a:p>
          <a:p>
            <a:pPr marL="0" indent="0">
              <a:lnSpc>
                <a:spcPts val="1500"/>
              </a:lnSpc>
              <a:spcBef>
                <a:spcPct val="0"/>
              </a:spcBef>
              <a:spcAft>
                <a:spcPts val="600"/>
              </a:spcAft>
              <a:buAutoNum type="arabicPeriod"/>
            </a:pPr>
            <a:r>
              <a:rPr sz="1600" b="0" i="0">
                <a:latin typeface="euclid_circular_a"/>
                <a:ea typeface="euclid_circular_a"/>
              </a:rPr>
              <a:t>Global Variables</a:t>
            </a:r>
            <a:endParaRPr sz="1600" b="0" i="0">
              <a:latin typeface="euclid_circular_a"/>
              <a:ea typeface="euclid_circular_a"/>
            </a:endParaRPr>
          </a:p>
          <a:p>
            <a:pPr marL="0" indent="0">
              <a:lnSpc>
                <a:spcPts val="1500"/>
              </a:lnSpc>
              <a:spcBef>
                <a:spcPct val="0"/>
              </a:spcBef>
              <a:spcAft>
                <a:spcPts val="600"/>
              </a:spcAft>
              <a:buAutoNum type="arabicPeriod"/>
            </a:pPr>
            <a:r>
              <a:rPr sz="1600" b="0" i="0">
                <a:latin typeface="euclid_circular_a"/>
                <a:ea typeface="euclid_circular_a"/>
              </a:rPr>
              <a:t>Nonlocal Variables</a:t>
            </a:r>
            <a:endParaRPr sz="1600" b="0" i="0">
              <a:latin typeface="euclid_circular_a"/>
              <a:ea typeface="euclid_circular_a"/>
            </a:endParaRPr>
          </a:p>
        </p:txBody>
      </p:sp>
      <p:sp>
        <p:nvSpPr>
          <p:cNvPr id="3" name="Text Box 2"/>
          <p:cNvSpPr txBox="1"/>
          <p:nvPr/>
        </p:nvSpPr>
        <p:spPr>
          <a:xfrm>
            <a:off x="565785" y="2478405"/>
            <a:ext cx="5080000" cy="3402965"/>
          </a:xfrm>
          <a:prstGeom prst="rect">
            <a:avLst/>
          </a:prstGeom>
        </p:spPr>
        <p:txBody>
          <a:bodyPr>
            <a:noAutofit/>
          </a:bodyPr>
          <a:p>
            <a:pPr marL="0" indent="0">
              <a:lnSpc>
                <a:spcPct val="113000"/>
              </a:lnSpc>
              <a:spcBef>
                <a:spcPct val="0"/>
              </a:spcBef>
              <a:spcAft>
                <a:spcPts val="800"/>
              </a:spcAft>
            </a:pPr>
            <a:r>
              <a:rPr sz="2100" b="0" i="0">
                <a:solidFill>
                  <a:schemeClr val="tx1"/>
                </a:solidFill>
                <a:latin typeface="Arial" panose="020B0604020202020204" pitchFamily="34" charset="0"/>
                <a:ea typeface="euclid_circular_a"/>
                <a:cs typeface="Arial" panose="020B0604020202020204" pitchFamily="34" charset="0"/>
              </a:rPr>
              <a:t>example of how a global variable is created in Python.</a:t>
            </a:r>
            <a:endParaRPr sz="2100" b="0" i="0">
              <a:solidFill>
                <a:schemeClr val="tx1"/>
              </a:solidFill>
              <a:latin typeface="Arial" panose="020B0604020202020204" pitchFamily="34" charset="0"/>
              <a:ea typeface="euclid_circular_a"/>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 declare global variable</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message = 'Hello'</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def greet():</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    # declare local variable</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    print('Local', message)</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greet()</a:t>
            </a:r>
            <a:endParaRPr lang="en-US" altLang="en-US" sz="1600" b="0" i="0">
              <a:solidFill>
                <a:schemeClr val="tx1"/>
              </a:solidFill>
              <a:latin typeface="Arial" panose="020B0604020202020204" pitchFamily="34" charset="0"/>
              <a:ea typeface="Droid Sans Mono"/>
              <a:cs typeface="Arial" panose="020B0604020202020204" pitchFamily="34" charset="0"/>
            </a:endParaRPr>
          </a:p>
          <a:p>
            <a:pPr marL="0" indent="0">
              <a:lnSpc>
                <a:spcPct val="113000"/>
              </a:lnSpc>
              <a:spcBef>
                <a:spcPct val="0"/>
              </a:spcBef>
              <a:spcAft>
                <a:spcPct val="0"/>
              </a:spcAft>
            </a:pPr>
            <a:r>
              <a:rPr lang="en-US" altLang="en-US" sz="1600" b="0" i="0">
                <a:solidFill>
                  <a:schemeClr val="tx1"/>
                </a:solidFill>
                <a:latin typeface="Arial" panose="020B0604020202020204" pitchFamily="34" charset="0"/>
                <a:ea typeface="Droid Sans Mono"/>
                <a:cs typeface="Arial" panose="020B0604020202020204" pitchFamily="34" charset="0"/>
              </a:rPr>
              <a:t>print('Global', message)</a:t>
            </a:r>
            <a:endParaRPr lang="en-US" altLang="en-US" sz="1600" b="0" i="0">
              <a:solidFill>
                <a:schemeClr val="tx1"/>
              </a:solidFill>
              <a:latin typeface="Arial" panose="020B0604020202020204" pitchFamily="34" charset="0"/>
              <a:ea typeface="Droid Sans Mono"/>
              <a:cs typeface="Arial" panose="020B0604020202020204" pitchFamily="34" charset="0"/>
            </a:endParaRPr>
          </a:p>
        </p:txBody>
      </p:sp>
      <p:sp>
        <p:nvSpPr>
          <p:cNvPr id="4" name="Text Box 3"/>
          <p:cNvSpPr txBox="1"/>
          <p:nvPr/>
        </p:nvSpPr>
        <p:spPr>
          <a:xfrm>
            <a:off x="5720715" y="192405"/>
            <a:ext cx="5977890" cy="2919095"/>
          </a:xfrm>
          <a:prstGeom prst="rect">
            <a:avLst/>
          </a:prstGeom>
        </p:spPr>
        <p:txBody>
          <a:bodyPr>
            <a:noAutofit/>
          </a:bodyPr>
          <a:p>
            <a:pPr marL="0" indent="0">
              <a:lnSpc>
                <a:spcPct val="84000"/>
              </a:lnSpc>
              <a:spcBef>
                <a:spcPct val="0"/>
              </a:spcBef>
              <a:spcAft>
                <a:spcPts val="600"/>
              </a:spcAft>
            </a:pPr>
            <a:r>
              <a:rPr sz="3200" b="1">
                <a:solidFill>
                  <a:srgbClr val="25265E"/>
                </a:solidFill>
                <a:latin typeface="euclid_circular_a"/>
                <a:ea typeface="euclid_circular_a"/>
              </a:rPr>
              <a:t>Python Nonlocal Variables</a:t>
            </a:r>
            <a:endParaRPr sz="3200" b="1">
              <a:solidFill>
                <a:srgbClr val="25265E"/>
              </a:solidFill>
              <a:latin typeface="euclid_circular_a"/>
              <a:ea typeface="euclid_circular_a"/>
            </a:endParaRPr>
          </a:p>
          <a:p>
            <a:pPr marL="0" indent="0">
              <a:lnSpc>
                <a:spcPct val="84000"/>
              </a:lnSpc>
              <a:spcBef>
                <a:spcPct val="0"/>
              </a:spcBef>
              <a:spcAft>
                <a:spcPts val="800"/>
              </a:spcAft>
            </a:pPr>
            <a:r>
              <a:rPr sz="2100"/>
              <a:t>In Python, the </a:t>
            </a:r>
            <a:r>
              <a:rPr sz="1600" i="0">
                <a:latin typeface="Droid Sans Mono"/>
                <a:ea typeface="Droid Sans Mono"/>
              </a:rPr>
              <a:t>nonlocal</a:t>
            </a:r>
            <a:r>
              <a:rPr sz="2100"/>
              <a:t> </a:t>
            </a:r>
            <a:r>
              <a:rPr sz="2100">
                <a:solidFill>
                  <a:srgbClr val="0556F3"/>
                </a:solidFill>
                <a:hlinkClick r:id="rId1"/>
              </a:rPr>
              <a:t>keyword</a:t>
            </a:r>
            <a:r>
              <a:rPr sz="2100"/>
              <a:t> is used within nested functions to indicate that a variable is not local to the inner function, but rather belongs to an enclosing function’s scope.</a:t>
            </a:r>
            <a:endParaRPr sz="2100"/>
          </a:p>
          <a:p>
            <a:pPr marL="0" indent="0">
              <a:lnSpc>
                <a:spcPct val="84000"/>
              </a:lnSpc>
              <a:spcBef>
                <a:spcPct val="0"/>
              </a:spcBef>
              <a:spcAft>
                <a:spcPts val="800"/>
              </a:spcAft>
            </a:pPr>
            <a:r>
              <a:rPr sz="2100"/>
              <a:t>This allows you to modify a variable from the outer function within the nested function, while still keeping it distinct from global variables.</a:t>
            </a:r>
            <a:endParaRPr sz="2100"/>
          </a:p>
          <a:p>
            <a:pPr marL="0" indent="0">
              <a:lnSpc>
                <a:spcPct val="84000"/>
              </a:lnSpc>
              <a:spcBef>
                <a:spcPct val="0"/>
              </a:spcBef>
              <a:spcAft>
                <a:spcPts val="800"/>
              </a:spcAft>
            </a:pPr>
            <a:endParaRPr sz="2100"/>
          </a:p>
        </p:txBody>
      </p:sp>
      <p:sp>
        <p:nvSpPr>
          <p:cNvPr id="5" name="Text Box 4"/>
          <p:cNvSpPr txBox="1"/>
          <p:nvPr/>
        </p:nvSpPr>
        <p:spPr>
          <a:xfrm>
            <a:off x="5720715" y="2703830"/>
            <a:ext cx="6096000" cy="3538220"/>
          </a:xfrm>
          <a:prstGeom prst="rect">
            <a:avLst/>
          </a:prstGeom>
          <a:noFill/>
        </p:spPr>
        <p:txBody>
          <a:bodyPr wrap="square" rtlCol="0" anchor="t">
            <a:spAutoFit/>
          </a:bodyPr>
          <a:p>
            <a:r>
              <a:rPr lang="en-US" altLang="en-US" sz="1600"/>
              <a:t># outside function </a:t>
            </a:r>
            <a:endParaRPr lang="en-US" altLang="en-US" sz="1600"/>
          </a:p>
          <a:p>
            <a:r>
              <a:rPr lang="en-US" altLang="en-US" sz="1600"/>
              <a:t>def outer():</a:t>
            </a:r>
            <a:endParaRPr lang="en-US" altLang="en-US" sz="1600"/>
          </a:p>
          <a:p>
            <a:r>
              <a:rPr lang="en-US" altLang="en-US" sz="1600"/>
              <a:t>    message = 'local'</a:t>
            </a:r>
            <a:endParaRPr lang="en-US" altLang="en-US" sz="1600"/>
          </a:p>
          <a:p>
            <a:r>
              <a:rPr lang="en-US" altLang="en-US" sz="1600"/>
              <a:t>    # nested function  </a:t>
            </a:r>
            <a:endParaRPr lang="en-US" altLang="en-US" sz="1600"/>
          </a:p>
          <a:p>
            <a:r>
              <a:rPr lang="en-US" altLang="en-US" sz="1600"/>
              <a:t>    def inner():</a:t>
            </a:r>
            <a:endParaRPr lang="en-US" altLang="en-US" sz="1600"/>
          </a:p>
          <a:p>
            <a:endParaRPr lang="en-US" altLang="en-US" sz="1600"/>
          </a:p>
          <a:p>
            <a:r>
              <a:rPr lang="en-US" altLang="en-US" sz="1600"/>
              <a:t>        # declare nonlocal variable</a:t>
            </a:r>
            <a:endParaRPr lang="en-US" altLang="en-US" sz="1600"/>
          </a:p>
          <a:p>
            <a:r>
              <a:rPr lang="en-US" altLang="en-US" sz="1600"/>
              <a:t>        nonlocal message</a:t>
            </a:r>
            <a:endParaRPr lang="en-US" altLang="en-US" sz="1600"/>
          </a:p>
          <a:p>
            <a:endParaRPr lang="en-US" altLang="en-US" sz="1600"/>
          </a:p>
          <a:p>
            <a:r>
              <a:rPr lang="en-US" altLang="en-US" sz="1600"/>
              <a:t>        message = 'nonlocal'</a:t>
            </a:r>
            <a:endParaRPr lang="en-US" altLang="en-US" sz="1600"/>
          </a:p>
          <a:p>
            <a:r>
              <a:rPr lang="en-US" altLang="en-US" sz="1600"/>
              <a:t>        print("inner:", message)</a:t>
            </a:r>
            <a:endParaRPr lang="en-US" altLang="en-US" sz="1600"/>
          </a:p>
          <a:p>
            <a:r>
              <a:rPr lang="en-US" altLang="en-US" sz="1600"/>
              <a:t>    inner()</a:t>
            </a:r>
            <a:endParaRPr lang="en-US" altLang="en-US" sz="1600"/>
          </a:p>
          <a:p>
            <a:r>
              <a:rPr lang="en-US" altLang="en-US" sz="1600"/>
              <a:t>    print("outer:", message)</a:t>
            </a:r>
            <a:endParaRPr lang="en-US" altLang="en-US" sz="1600"/>
          </a:p>
          <a:p>
            <a:r>
              <a:rPr lang="en-US" altLang="en-US" sz="1600"/>
              <a:t>outer()</a:t>
            </a:r>
            <a:endParaRPr lang="en-US" altLang="en-US" sz="1600"/>
          </a:p>
        </p:txBody>
      </p:sp>
      <p:sp>
        <p:nvSpPr>
          <p:cNvPr id="6" name="Text Box 5"/>
          <p:cNvSpPr txBox="1"/>
          <p:nvPr/>
        </p:nvSpPr>
        <p:spPr>
          <a:xfrm>
            <a:off x="821055" y="40640"/>
            <a:ext cx="4064000" cy="460375"/>
          </a:xfrm>
          <a:prstGeom prst="rect">
            <a:avLst/>
          </a:prstGeom>
          <a:noFill/>
        </p:spPr>
        <p:txBody>
          <a:bodyPr wrap="square" rtlCol="0">
            <a:spAutoFit/>
          </a:bodyPr>
          <a:p>
            <a:r>
              <a:rPr lang="en-US" sz="2400" b="1">
                <a:solidFill>
                  <a:srgbClr val="C00000"/>
                </a:solidFill>
                <a:effectLst>
                  <a:outerShdw blurRad="38100" dist="38100" dir="2700000" algn="tl">
                    <a:srgbClr val="000000">
                      <a:alpha val="43137"/>
                    </a:srgbClr>
                  </a:outerShdw>
                </a:effectLst>
              </a:rPr>
              <a:t>VARIABLE SCOPE</a:t>
            </a:r>
            <a:endParaRPr lang="en-US" sz="2400" b="1">
              <a:solidFill>
                <a:srgbClr val="C00000"/>
              </a:solidFill>
              <a:effectLst>
                <a:outerShdw blurRad="38100" dist="38100" dir="2700000" algn="tl">
                  <a:srgbClr val="000000">
                    <a:alpha val="43137"/>
                  </a:srgbClr>
                </a:outerShdw>
              </a:effectLst>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85090" y="60960"/>
            <a:ext cx="7965440" cy="2451100"/>
          </a:xfrm>
          <a:prstGeom prst="rect">
            <a:avLst/>
          </a:prstGeom>
        </p:spPr>
        <p:txBody>
          <a:bodyPr wrap="square">
            <a:spAutoFit/>
          </a:bodyPr>
          <a:p>
            <a:pPr marL="0" indent="0">
              <a:lnSpc>
                <a:spcPct val="74000"/>
              </a:lnSpc>
              <a:spcBef>
                <a:spcPct val="0"/>
              </a:spcBef>
              <a:spcAft>
                <a:spcPts val="1000"/>
              </a:spcAft>
            </a:pPr>
            <a:r>
              <a:rPr sz="4600" b="1" i="0">
                <a:solidFill>
                  <a:srgbClr val="25265E"/>
                </a:solidFill>
                <a:latin typeface="Arial" panose="020B0604020202020204" pitchFamily="34" charset="0"/>
                <a:ea typeface="euclid_circular_a"/>
                <a:cs typeface="Arial" panose="020B0604020202020204" pitchFamily="34" charset="0"/>
              </a:rPr>
              <a:t>Python Global Keyword</a:t>
            </a:r>
            <a:endParaRPr sz="4600" b="1" i="0">
              <a:solidFill>
                <a:srgbClr val="25265E"/>
              </a:solidFill>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1000"/>
              </a:spcAft>
            </a:pPr>
            <a:endParaRPr sz="4600" b="1" i="0">
              <a:solidFill>
                <a:srgbClr val="25265E"/>
              </a:solidFill>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In Python, the </a:t>
            </a:r>
            <a:r>
              <a:rPr sz="1600" b="0" i="0">
                <a:solidFill>
                  <a:srgbClr val="25265E"/>
                </a:solidFill>
                <a:latin typeface="Arial" panose="020B0604020202020204" pitchFamily="34" charset="0"/>
                <a:ea typeface="Droid Sans Mono"/>
                <a:cs typeface="Arial" panose="020B0604020202020204" pitchFamily="34" charset="0"/>
              </a:rPr>
              <a:t>global</a:t>
            </a:r>
            <a:r>
              <a:rPr sz="2100" b="0" i="0">
                <a:solidFill>
                  <a:srgbClr val="25265E"/>
                </a:solidFill>
                <a:latin typeface="Arial" panose="020B0604020202020204" pitchFamily="34" charset="0"/>
                <a:ea typeface="euclid_circular_a"/>
                <a:cs typeface="Arial" panose="020B0604020202020204" pitchFamily="34" charset="0"/>
              </a:rPr>
              <a:t> keyword allows us to modify the variable outside of the current scope.</a:t>
            </a:r>
            <a:endParaRPr sz="2100" b="0" i="0">
              <a:solidFill>
                <a:srgbClr val="25265E"/>
              </a:solidFill>
              <a:latin typeface="Arial" panose="020B0604020202020204" pitchFamily="34" charset="0"/>
              <a:ea typeface="euclid_circular_a"/>
              <a:cs typeface="Arial" panose="020B0604020202020204" pitchFamily="34" charset="0"/>
            </a:endParaRPr>
          </a:p>
          <a:p>
            <a:pPr marL="0" indent="0">
              <a:lnSpc>
                <a:spcPct val="74000"/>
              </a:lnSpc>
              <a:spcBef>
                <a:spcPct val="0"/>
              </a:spcBef>
              <a:spcAft>
                <a:spcPts val="800"/>
              </a:spcAft>
            </a:pPr>
            <a:r>
              <a:rPr sz="2100" b="0" i="0">
                <a:solidFill>
                  <a:srgbClr val="25265E"/>
                </a:solidFill>
                <a:latin typeface="Arial" panose="020B0604020202020204" pitchFamily="34" charset="0"/>
                <a:ea typeface="euclid_circular_a"/>
                <a:cs typeface="Arial" panose="020B0604020202020204" pitchFamily="34" charset="0"/>
              </a:rPr>
              <a:t>It is used to create a global variable and make changes to the variable in a local context.</a:t>
            </a:r>
            <a:endParaRPr sz="2100" b="0" i="0">
              <a:solidFill>
                <a:srgbClr val="25265E"/>
              </a:solidFill>
              <a:latin typeface="Arial" panose="020B0604020202020204" pitchFamily="34" charset="0"/>
              <a:ea typeface="euclid_circular_a"/>
              <a:cs typeface="Arial" panose="020B0604020202020204" pitchFamily="34" charset="0"/>
            </a:endParaRPr>
          </a:p>
        </p:txBody>
      </p:sp>
      <p:sp>
        <p:nvSpPr>
          <p:cNvPr id="4" name="Text Box 3"/>
          <p:cNvSpPr txBox="1"/>
          <p:nvPr/>
        </p:nvSpPr>
        <p:spPr>
          <a:xfrm>
            <a:off x="179705" y="2358390"/>
            <a:ext cx="5080000" cy="360680"/>
          </a:xfrm>
          <a:prstGeom prst="rect">
            <a:avLst/>
          </a:prstGeom>
        </p:spPr>
        <p:txBody>
          <a:bodyPr>
            <a:spAutoFit/>
          </a:bodyPr>
          <a:p>
            <a:pPr marL="0" indent="0">
              <a:lnSpc>
                <a:spcPts val="2100"/>
              </a:lnSpc>
              <a:spcBef>
                <a:spcPct val="0"/>
              </a:spcBef>
              <a:spcAft>
                <a:spcPts val="600"/>
              </a:spcAft>
            </a:pPr>
            <a:r>
              <a:rPr sz="1600" b="1" i="0">
                <a:solidFill>
                  <a:srgbClr val="25265E"/>
                </a:solidFill>
                <a:latin typeface="euclid_circular_a"/>
                <a:ea typeface="euclid_circular_a"/>
              </a:rPr>
              <a:t>Access and Modify Python Global Variable</a:t>
            </a:r>
            <a:endParaRPr sz="1600" b="1" i="0">
              <a:solidFill>
                <a:srgbClr val="25265E"/>
              </a:solidFill>
              <a:latin typeface="euclid_circular_a"/>
              <a:ea typeface="euclid_circular_a"/>
            </a:endParaRPr>
          </a:p>
        </p:txBody>
      </p:sp>
      <p:sp>
        <p:nvSpPr>
          <p:cNvPr id="5" name="Text Box 4"/>
          <p:cNvSpPr txBox="1"/>
          <p:nvPr/>
        </p:nvSpPr>
        <p:spPr>
          <a:xfrm>
            <a:off x="288290" y="2719070"/>
            <a:ext cx="6096000" cy="2306955"/>
          </a:xfrm>
          <a:prstGeom prst="rect">
            <a:avLst/>
          </a:prstGeom>
          <a:noFill/>
        </p:spPr>
        <p:txBody>
          <a:bodyPr wrap="square" rtlCol="0" anchor="t">
            <a:spAutoFit/>
          </a:bodyPr>
          <a:p>
            <a:r>
              <a:rPr lang="en-US" altLang="en-US"/>
              <a:t># global variable</a:t>
            </a:r>
            <a:endParaRPr lang="en-US" altLang="en-US"/>
          </a:p>
          <a:p>
            <a:r>
              <a:rPr lang="en-US" altLang="en-US"/>
              <a:t>c = 1 </a:t>
            </a:r>
            <a:endParaRPr lang="en-US" altLang="en-US"/>
          </a:p>
          <a:p>
            <a:r>
              <a:rPr lang="en-US" altLang="en-US"/>
              <a:t>def add():</a:t>
            </a:r>
            <a:endParaRPr lang="en-US" altLang="en-US"/>
          </a:p>
          <a:p>
            <a:endParaRPr lang="en-US" altLang="en-US"/>
          </a:p>
          <a:p>
            <a:r>
              <a:rPr lang="en-US" altLang="en-US"/>
              <a:t>     # increment c by 2</a:t>
            </a:r>
            <a:endParaRPr lang="en-US" altLang="en-US"/>
          </a:p>
          <a:p>
            <a:r>
              <a:rPr lang="en-US" altLang="en-US"/>
              <a:t>    c = c + 2</a:t>
            </a:r>
            <a:endParaRPr lang="en-US" altLang="en-US"/>
          </a:p>
          <a:p>
            <a:r>
              <a:rPr lang="en-US" altLang="en-US"/>
              <a:t>    print(c)</a:t>
            </a:r>
            <a:endParaRPr lang="en-US" altLang="en-US"/>
          </a:p>
          <a:p>
            <a:r>
              <a:rPr lang="en-US" altLang="en-US"/>
              <a:t>add()</a:t>
            </a:r>
            <a:endParaRPr lang="en-US"/>
          </a:p>
        </p:txBody>
      </p:sp>
      <p:sp>
        <p:nvSpPr>
          <p:cNvPr id="6" name="Text Box 5"/>
          <p:cNvSpPr txBox="1"/>
          <p:nvPr/>
        </p:nvSpPr>
        <p:spPr>
          <a:xfrm>
            <a:off x="288290" y="5026025"/>
            <a:ext cx="5080000" cy="283210"/>
          </a:xfrm>
          <a:prstGeom prst="rect">
            <a:avLst/>
          </a:prstGeom>
        </p:spPr>
        <p:txBody>
          <a:bodyPr>
            <a:spAutoFit/>
          </a:bodyPr>
          <a:p>
            <a:pPr marL="0" indent="0">
              <a:lnSpc>
                <a:spcPts val="1500"/>
              </a:lnSpc>
              <a:spcBef>
                <a:spcPct val="0"/>
              </a:spcBef>
              <a:spcAft>
                <a:spcPct val="0"/>
              </a:spcAft>
            </a:pPr>
            <a:r>
              <a:rPr sz="1600" b="0" i="0">
                <a:latin typeface="euclid_circular_a"/>
                <a:ea typeface="euclid_circular_a"/>
              </a:rPr>
              <a:t>Output</a:t>
            </a:r>
            <a:endParaRPr sz="1600" b="0" i="0">
              <a:latin typeface="euclid_circular_a"/>
              <a:ea typeface="euclid_circular_a"/>
            </a:endParaRPr>
          </a:p>
        </p:txBody>
      </p:sp>
      <p:sp>
        <p:nvSpPr>
          <p:cNvPr id="7" name="Text Box 6"/>
          <p:cNvSpPr txBox="1"/>
          <p:nvPr/>
        </p:nvSpPr>
        <p:spPr>
          <a:xfrm>
            <a:off x="413385" y="5309235"/>
            <a:ext cx="7743190" cy="368300"/>
          </a:xfrm>
          <a:prstGeom prst="rect">
            <a:avLst/>
          </a:prstGeom>
          <a:noFill/>
        </p:spPr>
        <p:txBody>
          <a:bodyPr wrap="square" rtlCol="0">
            <a:spAutoFit/>
          </a:bodyPr>
          <a:p>
            <a:r>
              <a:rPr lang="en-US" altLang="en-US"/>
              <a:t>UnboundLocalError: local variable 'c' referenced before assignment</a:t>
            </a:r>
            <a:endParaRPr lang="en-US" altLang="en-US"/>
          </a:p>
        </p:txBody>
      </p:sp>
      <p:sp>
        <p:nvSpPr>
          <p:cNvPr id="8" name="Text Box 7"/>
          <p:cNvSpPr txBox="1"/>
          <p:nvPr/>
        </p:nvSpPr>
        <p:spPr>
          <a:xfrm>
            <a:off x="534670" y="5604510"/>
            <a:ext cx="10692765" cy="337185"/>
          </a:xfrm>
          <a:prstGeom prst="rect">
            <a:avLst/>
          </a:prstGeom>
        </p:spPr>
        <p:txBody>
          <a:bodyPr wrap="square">
            <a:spAutoFit/>
          </a:bodyPr>
          <a:p>
            <a:pPr marL="0" indent="0"/>
            <a:r>
              <a:rPr sz="1600" b="0" i="0">
                <a:latin typeface="euclid_circular_a"/>
                <a:ea typeface="euclid_circular_a"/>
              </a:rPr>
              <a:t>This is because we can only access the global variable but cannot modify it from inside the function.</a:t>
            </a:r>
            <a:endParaRPr sz="1600" b="0" i="0">
              <a:latin typeface="euclid_circular_a"/>
              <a:ea typeface="euclid_circular_a"/>
            </a:endParaRPr>
          </a:p>
        </p:txBody>
      </p:sp>
      <p:sp>
        <p:nvSpPr>
          <p:cNvPr id="9" name="Text Box 8"/>
          <p:cNvSpPr txBox="1"/>
          <p:nvPr/>
        </p:nvSpPr>
        <p:spPr>
          <a:xfrm>
            <a:off x="691515" y="5908675"/>
            <a:ext cx="10986770" cy="283210"/>
          </a:xfrm>
          <a:prstGeom prst="rect">
            <a:avLst/>
          </a:prstGeom>
        </p:spPr>
        <p:txBody>
          <a:bodyPr wrap="square">
            <a:spAutoFit/>
          </a:bodyPr>
          <a:p>
            <a:pPr marL="0" indent="0">
              <a:lnSpc>
                <a:spcPts val="1500"/>
              </a:lnSpc>
              <a:spcBef>
                <a:spcPct val="0"/>
              </a:spcBef>
              <a:spcAft>
                <a:spcPts val="800"/>
              </a:spcAft>
            </a:pPr>
            <a:r>
              <a:rPr sz="2100" b="0" i="0">
                <a:latin typeface="euclid_circular_a"/>
                <a:ea typeface="euclid_circular_a"/>
              </a:rPr>
              <a:t>The solution for this is to use the </a:t>
            </a:r>
            <a:r>
              <a:rPr sz="1600" b="1" i="0">
                <a:solidFill>
                  <a:srgbClr val="C00000"/>
                </a:solidFill>
                <a:latin typeface="Droid Sans Mono"/>
                <a:ea typeface="Droid Sans Mono"/>
              </a:rPr>
              <a:t>global</a:t>
            </a:r>
            <a:r>
              <a:rPr sz="2100" b="1" i="0">
                <a:solidFill>
                  <a:srgbClr val="C00000"/>
                </a:solidFill>
                <a:latin typeface="euclid_circular_a"/>
                <a:ea typeface="euclid_circular_a"/>
              </a:rPr>
              <a:t> keyword.</a:t>
            </a:r>
            <a:endParaRPr sz="2100" b="1" i="0">
              <a:solidFill>
                <a:srgbClr val="C00000"/>
              </a:solidFill>
              <a:latin typeface="euclid_circular_a"/>
              <a:ea typeface="euclid_circular_a"/>
            </a:endParaRPr>
          </a:p>
        </p:txBody>
      </p:sp>
      <p:sp>
        <p:nvSpPr>
          <p:cNvPr id="10" name="Text Box 9"/>
          <p:cNvSpPr txBox="1"/>
          <p:nvPr/>
        </p:nvSpPr>
        <p:spPr>
          <a:xfrm>
            <a:off x="7741920" y="1081405"/>
            <a:ext cx="3336290" cy="4523105"/>
          </a:xfrm>
          <a:prstGeom prst="rect">
            <a:avLst/>
          </a:prstGeom>
          <a:noFill/>
        </p:spPr>
        <p:txBody>
          <a:bodyPr wrap="square" rtlCol="0" anchor="t">
            <a:spAutoFit/>
          </a:bodyPr>
          <a:p>
            <a:r>
              <a:rPr lang="en-US" altLang="en-US"/>
              <a:t># global variable</a:t>
            </a:r>
            <a:endParaRPr lang="en-US" altLang="en-US"/>
          </a:p>
          <a:p>
            <a:r>
              <a:rPr lang="en-US" altLang="en-US"/>
              <a:t>c = 1 </a:t>
            </a:r>
            <a:endParaRPr lang="en-US" altLang="en-US"/>
          </a:p>
          <a:p>
            <a:endParaRPr lang="en-US" altLang="en-US"/>
          </a:p>
          <a:p>
            <a:r>
              <a:rPr lang="en-US" altLang="en-US"/>
              <a:t>def add():</a:t>
            </a:r>
            <a:endParaRPr lang="en-US" altLang="en-US"/>
          </a:p>
          <a:p>
            <a:endParaRPr lang="en-US" altLang="en-US"/>
          </a:p>
          <a:p>
            <a:r>
              <a:rPr lang="en-US" altLang="en-US"/>
              <a:t>    # use of global keyword</a:t>
            </a:r>
            <a:endParaRPr lang="en-US" altLang="en-US"/>
          </a:p>
          <a:p>
            <a:r>
              <a:rPr lang="en-US" altLang="en-US"/>
              <a:t>    global c</a:t>
            </a:r>
            <a:endParaRPr lang="en-US" altLang="en-US"/>
          </a:p>
          <a:p>
            <a:endParaRPr lang="en-US" altLang="en-US"/>
          </a:p>
          <a:p>
            <a:r>
              <a:rPr lang="en-US" altLang="en-US"/>
              <a:t>    # increment c by 2</a:t>
            </a:r>
            <a:endParaRPr lang="en-US" altLang="en-US"/>
          </a:p>
          <a:p>
            <a:r>
              <a:rPr lang="en-US" altLang="en-US"/>
              <a:t>    c = c + 2 </a:t>
            </a:r>
            <a:endParaRPr lang="en-US" altLang="en-US"/>
          </a:p>
          <a:p>
            <a:endParaRPr lang="en-US" altLang="en-US"/>
          </a:p>
          <a:p>
            <a:r>
              <a:rPr lang="en-US" altLang="en-US"/>
              <a:t>    print(c)</a:t>
            </a:r>
            <a:endParaRPr lang="en-US" altLang="en-US"/>
          </a:p>
          <a:p>
            <a:endParaRPr lang="en-US" altLang="en-US"/>
          </a:p>
          <a:p>
            <a:r>
              <a:rPr lang="en-US" altLang="en-US"/>
              <a:t>add()</a:t>
            </a:r>
            <a:endParaRPr lang="en-US" altLang="en-US"/>
          </a:p>
          <a:p>
            <a:endParaRPr lang="en-US" altLang="en-US"/>
          </a:p>
          <a:p>
            <a:r>
              <a:rPr lang="en-US" altLang="en-US"/>
              <a:t># Output: 3 </a:t>
            </a:r>
            <a:endParaRPr lang="en-US"/>
          </a:p>
        </p:txBody>
      </p:sp>
      <p:sp>
        <p:nvSpPr>
          <p:cNvPr id="11" name="Text Box 10"/>
          <p:cNvSpPr txBox="1"/>
          <p:nvPr/>
        </p:nvSpPr>
        <p:spPr>
          <a:xfrm>
            <a:off x="7112000" y="223838"/>
            <a:ext cx="5080000" cy="553085"/>
          </a:xfrm>
          <a:prstGeom prst="rect">
            <a:avLst/>
          </a:prstGeom>
        </p:spPr>
        <p:txBody>
          <a:bodyPr>
            <a:spAutoFit/>
          </a:bodyPr>
          <a:p>
            <a:pPr marL="0" indent="0">
              <a:lnSpc>
                <a:spcPts val="1800"/>
              </a:lnSpc>
              <a:spcBef>
                <a:spcPct val="0"/>
              </a:spcBef>
              <a:spcAft>
                <a:spcPts val="600"/>
              </a:spcAft>
            </a:pPr>
            <a:r>
              <a:rPr sz="1600" b="0" i="0">
                <a:solidFill>
                  <a:srgbClr val="25265E"/>
                </a:solidFill>
                <a:latin typeface="euclid_circular_a"/>
                <a:ea typeface="euclid_circular_a"/>
              </a:rPr>
              <a:t>Example: Changing Global Variable From Inside a Function using global</a:t>
            </a:r>
            <a:endParaRPr sz="1600" b="0" i="0">
              <a:solidFill>
                <a:srgbClr val="25265E"/>
              </a:solidFill>
              <a:latin typeface="euclid_circular_a"/>
              <a:ea typeface="euclid_circular_a"/>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77215" y="381635"/>
            <a:ext cx="11614785" cy="3442335"/>
          </a:xfrm>
          <a:prstGeom prst="rect">
            <a:avLst/>
          </a:prstGeom>
        </p:spPr>
        <p:txBody>
          <a:bodyPr wrap="square">
            <a:spAutoFit/>
          </a:bodyPr>
          <a:p>
            <a:pPr marL="0" indent="0">
              <a:lnSpc>
                <a:spcPct val="104000"/>
              </a:lnSpc>
              <a:spcBef>
                <a:spcPct val="0"/>
              </a:spcBef>
              <a:spcAft>
                <a:spcPts val="600"/>
              </a:spcAft>
            </a:pPr>
            <a:r>
              <a:rPr sz="3200" b="1" i="0">
                <a:solidFill>
                  <a:srgbClr val="25265E"/>
                </a:solidFill>
                <a:latin typeface="euclid_circular_a"/>
                <a:ea typeface="euclid_circular_a"/>
              </a:rPr>
              <a:t>Rules of global Keyword</a:t>
            </a:r>
            <a:endParaRPr sz="3200" b="1" i="0">
              <a:solidFill>
                <a:srgbClr val="25265E"/>
              </a:solidFill>
              <a:latin typeface="euclid_circular_a"/>
              <a:ea typeface="euclid_circular_a"/>
            </a:endParaRPr>
          </a:p>
          <a:p>
            <a:pPr marL="0" indent="0">
              <a:lnSpc>
                <a:spcPct val="104000"/>
              </a:lnSpc>
              <a:spcBef>
                <a:spcPct val="0"/>
              </a:spcBef>
              <a:spcAft>
                <a:spcPts val="800"/>
              </a:spcAft>
            </a:pPr>
            <a:r>
              <a:rPr sz="2100" b="0" i="0">
                <a:latin typeface="euclid_circular_a"/>
                <a:ea typeface="euclid_circular_a"/>
              </a:rPr>
              <a:t>The basic rules for </a:t>
            </a:r>
            <a:r>
              <a:rPr sz="1600" b="0" i="0">
                <a:latin typeface="Droid Sans Mono"/>
                <a:ea typeface="Droid Sans Mono"/>
              </a:rPr>
              <a:t>global</a:t>
            </a:r>
            <a:r>
              <a:rPr sz="2100" b="0" i="0">
                <a:latin typeface="euclid_circular_a"/>
                <a:ea typeface="euclid_circular_a"/>
              </a:rPr>
              <a:t> keyword in Python are:</a:t>
            </a:r>
            <a:endParaRPr sz="2100" b="0" i="0">
              <a:latin typeface="euclid_circular_a"/>
              <a:ea typeface="euclid_circular_a"/>
            </a:endParaRPr>
          </a:p>
          <a:p>
            <a:pPr marL="0" indent="0">
              <a:lnSpc>
                <a:spcPct val="104000"/>
              </a:lnSpc>
              <a:spcBef>
                <a:spcPct val="0"/>
              </a:spcBef>
              <a:spcAft>
                <a:spcPts val="600"/>
              </a:spcAft>
              <a:buFont typeface="Arial" panose="020B0604020202020204"/>
              <a:buChar char="•"/>
            </a:pPr>
            <a:endParaRPr sz="2100" b="0" i="0">
              <a:latin typeface="euclid_circular_a"/>
              <a:ea typeface="euclid_circular_a"/>
            </a:endParaRPr>
          </a:p>
          <a:p>
            <a:pPr marL="457200" lvl="1" indent="0">
              <a:lnSpc>
                <a:spcPct val="104000"/>
              </a:lnSpc>
              <a:spcBef>
                <a:spcPct val="0"/>
              </a:spcBef>
              <a:spcAft>
                <a:spcPts val="600"/>
              </a:spcAft>
              <a:buFont typeface="Arial" panose="020B0604020202020204"/>
              <a:buChar char="•"/>
            </a:pPr>
            <a:r>
              <a:rPr sz="2100" b="0" i="0">
                <a:latin typeface="euclid_circular_a"/>
                <a:ea typeface="euclid_circular_a"/>
              </a:rPr>
              <a:t>When we create a variable inside a function, it is local by default.</a:t>
            </a:r>
            <a:endParaRPr sz="2100" b="0" i="0">
              <a:latin typeface="euclid_circular_a"/>
              <a:ea typeface="euclid_circular_a"/>
            </a:endParaRPr>
          </a:p>
          <a:p>
            <a:pPr marL="457200" lvl="1" indent="0">
              <a:lnSpc>
                <a:spcPct val="104000"/>
              </a:lnSpc>
              <a:spcBef>
                <a:spcPct val="0"/>
              </a:spcBef>
              <a:spcAft>
                <a:spcPts val="600"/>
              </a:spcAft>
              <a:buFont typeface="Arial" panose="020B0604020202020204"/>
              <a:buChar char="•"/>
            </a:pPr>
            <a:r>
              <a:rPr sz="2100" b="0" i="0">
                <a:latin typeface="euclid_circular_a"/>
                <a:ea typeface="euclid_circular_a"/>
              </a:rPr>
              <a:t>When we define a variable outside of a function, it is global by default. You don't have to use the </a:t>
            </a:r>
            <a:r>
              <a:rPr sz="1600" b="0" i="0">
                <a:latin typeface="Droid Sans Mono"/>
                <a:ea typeface="Droid Sans Mono"/>
              </a:rPr>
              <a:t>global</a:t>
            </a:r>
            <a:r>
              <a:rPr sz="2100" b="0" i="0">
                <a:latin typeface="euclid_circular_a"/>
                <a:ea typeface="euclid_circular_a"/>
              </a:rPr>
              <a:t> keyword.</a:t>
            </a:r>
            <a:endParaRPr sz="2100" b="0" i="0">
              <a:latin typeface="euclid_circular_a"/>
              <a:ea typeface="euclid_circular_a"/>
            </a:endParaRPr>
          </a:p>
          <a:p>
            <a:pPr marL="457200" lvl="1" indent="0">
              <a:lnSpc>
                <a:spcPct val="104000"/>
              </a:lnSpc>
              <a:spcBef>
                <a:spcPct val="0"/>
              </a:spcBef>
              <a:spcAft>
                <a:spcPts val="600"/>
              </a:spcAft>
              <a:buFont typeface="Arial" panose="020B0604020202020204"/>
              <a:buChar char="•"/>
            </a:pPr>
            <a:r>
              <a:rPr sz="2100" b="0" i="0">
                <a:latin typeface="euclid_circular_a"/>
                <a:ea typeface="euclid_circular_a"/>
              </a:rPr>
              <a:t>We use the </a:t>
            </a:r>
            <a:r>
              <a:rPr sz="1600" b="0" i="0">
                <a:latin typeface="Droid Sans Mono"/>
                <a:ea typeface="Droid Sans Mono"/>
              </a:rPr>
              <a:t>global</a:t>
            </a:r>
            <a:r>
              <a:rPr sz="2100" b="0" i="0">
                <a:latin typeface="euclid_circular_a"/>
                <a:ea typeface="euclid_circular_a"/>
              </a:rPr>
              <a:t> keyword to modify (write to) a global variable inside a function.</a:t>
            </a:r>
            <a:endParaRPr sz="2100" b="0" i="0">
              <a:latin typeface="euclid_circular_a"/>
              <a:ea typeface="euclid_circular_a"/>
            </a:endParaRPr>
          </a:p>
          <a:p>
            <a:pPr marL="457200" lvl="1" indent="0">
              <a:lnSpc>
                <a:spcPct val="104000"/>
              </a:lnSpc>
              <a:spcBef>
                <a:spcPct val="0"/>
              </a:spcBef>
              <a:spcAft>
                <a:spcPts val="600"/>
              </a:spcAft>
              <a:buFont typeface="Arial" panose="020B0604020202020204"/>
              <a:buChar char="•"/>
            </a:pPr>
            <a:r>
              <a:rPr sz="2100" b="0" i="0">
                <a:latin typeface="euclid_circular_a"/>
                <a:ea typeface="euclid_circular_a"/>
              </a:rPr>
              <a:t>Use of the </a:t>
            </a:r>
            <a:r>
              <a:rPr sz="1600" b="0" i="0">
                <a:latin typeface="Droid Sans Mono"/>
                <a:ea typeface="Droid Sans Mono"/>
              </a:rPr>
              <a:t>global</a:t>
            </a:r>
            <a:r>
              <a:rPr sz="2100" b="0" i="0">
                <a:latin typeface="euclid_circular_a"/>
                <a:ea typeface="euclid_circular_a"/>
              </a:rPr>
              <a:t> keyword outside a function has no effect.</a:t>
            </a:r>
            <a:endParaRPr sz="2100" b="0" i="0">
              <a:latin typeface="euclid_circular_a"/>
              <a:ea typeface="euclid_circular_a"/>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60475" y="712470"/>
            <a:ext cx="6096000" cy="3692525"/>
          </a:xfrm>
          <a:prstGeom prst="rect">
            <a:avLst/>
          </a:prstGeom>
          <a:noFill/>
        </p:spPr>
        <p:txBody>
          <a:bodyPr wrap="square" rtlCol="0" anchor="t">
            <a:spAutoFit/>
          </a:bodyPr>
          <a:p>
            <a:r>
              <a:rPr lang="en-US" altLang="en-US"/>
              <a:t>Take value from users --&gt; name ,roll_no , class , email, address </a:t>
            </a:r>
            <a:endParaRPr lang="en-US" altLang="en-US"/>
          </a:p>
          <a:p>
            <a:endParaRPr lang="en-US" altLang="en-US"/>
          </a:p>
          <a:p>
            <a:r>
              <a:rPr lang="en-US" altLang="en-US"/>
              <a:t>create a functions to store student details in dictonary ---&gt;dict = student_details{}</a:t>
            </a:r>
            <a:endParaRPr lang="en-US" altLang="en-US"/>
          </a:p>
          <a:p>
            <a:endParaRPr lang="en-US" altLang="en-US"/>
          </a:p>
          <a:p>
            <a:r>
              <a:rPr lang="en-US" altLang="en-US"/>
              <a:t>variable = name ,roll_no , class , email, address </a:t>
            </a:r>
            <a:endParaRPr lang="en-US" altLang="en-US"/>
          </a:p>
          <a:p>
            <a:endParaRPr lang="en-US" altLang="en-US"/>
          </a:p>
          <a:p>
            <a:endParaRPr lang="en-US" altLang="en-US"/>
          </a:p>
          <a:p>
            <a:endParaRPr lang="en-US" altLang="en-US"/>
          </a:p>
          <a:p>
            <a:r>
              <a:rPr lang="en-US" altLang="en-US"/>
              <a:t>{name:["a"],roll_no:[1] , class:[10] , email:[gmail.com], address :[]}</a:t>
            </a:r>
            <a:endParaRPr lang="en-US" altLang="en-US"/>
          </a:p>
          <a:p>
            <a:endParaRPr lang="en-US"/>
          </a:p>
        </p:txBody>
      </p:sp>
      <p:sp>
        <p:nvSpPr>
          <p:cNvPr id="3" name="Text Box 2"/>
          <p:cNvSpPr txBox="1"/>
          <p:nvPr/>
        </p:nvSpPr>
        <p:spPr>
          <a:xfrm>
            <a:off x="800100" y="344170"/>
            <a:ext cx="4064000" cy="368300"/>
          </a:xfrm>
          <a:prstGeom prst="rect">
            <a:avLst/>
          </a:prstGeom>
          <a:noFill/>
        </p:spPr>
        <p:txBody>
          <a:bodyPr wrap="square" rtlCol="0">
            <a:spAutoFit/>
          </a:bodyPr>
          <a:p>
            <a:pPr marL="0" lvl="0" indent="0"/>
            <a:r>
              <a:rPr lang="en-US"/>
              <a:t>QUESTIONS</a:t>
            </a:r>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7505" y="258445"/>
            <a:ext cx="7034530" cy="2550795"/>
          </a:xfrm>
          <a:prstGeom prst="rect">
            <a:avLst/>
          </a:prstGeom>
        </p:spPr>
        <p:txBody>
          <a:bodyPr wrap="square">
            <a:spAutoFit/>
          </a:bodyPr>
          <a:p>
            <a:pPr defTabSz="266700">
              <a:spcBef>
                <a:spcPts val="1500"/>
              </a:spcBef>
              <a:spcAft>
                <a:spcPts val="700"/>
              </a:spcAft>
            </a:pPr>
            <a:r>
              <a:rPr sz="2600" b="0" u="sng">
                <a:solidFill>
                  <a:srgbClr val="1E88E5"/>
                </a:solidFill>
                <a:latin typeface="Arial" panose="020B0604020202020204"/>
                <a:ea typeface="Times New Roman" panose="02020603050405020304"/>
                <a:hlinkClick r:id="rId1"/>
              </a:rPr>
              <a:t>Object Oriented Programming</a:t>
            </a:r>
            <a:endParaRPr sz="2600" b="0" u="sng">
              <a:solidFill>
                <a:srgbClr val="1E88E5"/>
              </a:solidFill>
              <a:latin typeface="Arial" panose="020B0604020202020204"/>
              <a:ea typeface="Times New Roman" panose="02020603050405020304"/>
              <a:hlinkClick r:id="rId1"/>
            </a:endParaRPr>
          </a:p>
          <a:p>
            <a:pPr defTabSz="266700">
              <a:spcBef>
                <a:spcPct val="0"/>
              </a:spcBef>
              <a:spcAft>
                <a:spcPct val="0"/>
              </a:spcAft>
            </a:pPr>
            <a:r>
              <a:rPr sz="1600">
                <a:solidFill>
                  <a:srgbClr val="333333"/>
                </a:solidFill>
                <a:latin typeface="Arial" panose="020B0604020202020204"/>
                <a:ea typeface="Times New Roman" panose="02020603050405020304"/>
              </a:rPr>
              <a:t> </a:t>
            </a:r>
            <a:r>
              <a:rPr sz="1600" u="sng">
                <a:solidFill>
                  <a:srgbClr val="0000FF"/>
                </a:solidFill>
                <a:latin typeface="Arial" panose="020B0604020202020204"/>
                <a:ea typeface="Times New Roman" panose="02020603050405020304"/>
                <a:hlinkClick r:id="rId2" tooltip="Add sub topic content"/>
              </a:rPr>
              <a:t>What are the feature of OOPs</a:t>
            </a:r>
            <a:endParaRPr sz="1600" u="sng">
              <a:solidFill>
                <a:srgbClr val="0000FF"/>
              </a:solidFill>
              <a:latin typeface="Arial" panose="020B0604020202020204"/>
              <a:ea typeface="Times New Roman" panose="02020603050405020304"/>
              <a:hlinkClick r:id="rId2" tooltip="Add sub topic content"/>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3" tooltip="Add sub topic content"/>
              </a:rPr>
              <a:t>What is Class, Attributes &amp; Methods</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4" tooltip="Add sub topic content"/>
              </a:rPr>
              <a:t>What is Constructor and Destructor ?</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5" tooltip="Add sub topic content"/>
              </a:rPr>
              <a:t>What is Inheritance</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6" tooltip="Add sub topic content"/>
              </a:rPr>
              <a:t>Data Abstraction</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0000FF"/>
                </a:solidFill>
                <a:latin typeface="Arial" panose="020B0604020202020204"/>
                <a:ea typeface="Times New Roman" panose="02020603050405020304"/>
                <a:hlinkClick r:id="rId7" tooltip="Add sub topic content"/>
              </a:rPr>
              <a:t>What is Polymorphism</a:t>
            </a:r>
            <a:r>
              <a:rPr sz="1600">
                <a:solidFill>
                  <a:srgbClr val="333333"/>
                </a:solidFill>
                <a:latin typeface="Arial" panose="020B0604020202020204"/>
                <a:ea typeface="Times New Roman" panose="02020603050405020304"/>
              </a:rPr>
              <a:t> </a:t>
            </a:r>
            <a:endParaRPr sz="1600">
              <a:solidFill>
                <a:srgbClr val="333333"/>
              </a:solidFill>
              <a:latin typeface="Arial" panose="020B0604020202020204"/>
              <a:ea typeface="Times New Roman" panose="02020603050405020304"/>
            </a:endParaRPr>
          </a:p>
          <a:p>
            <a:pPr defTabSz="266700">
              <a:spcBef>
                <a:spcPct val="0"/>
              </a:spcBef>
              <a:spcAft>
                <a:spcPct val="0"/>
              </a:spcAft>
            </a:pPr>
            <a:r>
              <a:rPr sz="1600" u="sng">
                <a:solidFill>
                  <a:srgbClr val="347C37"/>
                </a:solidFill>
                <a:latin typeface="Arial" panose="020B0604020202020204"/>
                <a:ea typeface="Times New Roman" panose="02020603050405020304"/>
                <a:hlinkClick r:id="rId8" tooltip="Add sub topic content"/>
              </a:rPr>
              <a:t>Assignment</a:t>
            </a:r>
            <a:endParaRPr sz="1600" u="sng">
              <a:solidFill>
                <a:srgbClr val="347C37"/>
              </a:solidFill>
              <a:latin typeface="Arial" panose="020B0604020202020204"/>
              <a:ea typeface="Times New Roman" panose="02020603050405020304"/>
              <a:hlinkClick r:id="rId8" tooltip="Add sub topic content"/>
            </a:endParaRPr>
          </a:p>
          <a:p>
            <a:pPr defTabSz="266700">
              <a:spcBef>
                <a:spcPct val="0"/>
              </a:spcBef>
              <a:spcAft>
                <a:spcPct val="0"/>
              </a:spcAft>
            </a:pPr>
            <a:r>
              <a:rPr lang="en-US" sz="1600" u="sng">
                <a:solidFill>
                  <a:srgbClr val="347C37"/>
                </a:solidFill>
                <a:latin typeface="Arial" panose="020B0604020202020204"/>
                <a:ea typeface="Times New Roman" panose="02020603050405020304"/>
                <a:hlinkClick r:id="rId8" tooltip="Add sub topic content"/>
              </a:rPr>
              <a:t>python overloading (function overloading, operator overloading)</a:t>
            </a:r>
            <a:endParaRPr lang="en-US" sz="1600" u="sng">
              <a:solidFill>
                <a:srgbClr val="347C37"/>
              </a:solidFill>
              <a:latin typeface="Arial" panose="020B0604020202020204"/>
              <a:ea typeface="Times New Roman" panose="02020603050405020304"/>
              <a:hlinkClick r:id="rId8" tooltip="Add sub topic content"/>
            </a:endParaRPr>
          </a:p>
        </p:txBody>
      </p:sp>
      <p:sp>
        <p:nvSpPr>
          <p:cNvPr id="3" name="Text Box 2"/>
          <p:cNvSpPr txBox="1"/>
          <p:nvPr/>
        </p:nvSpPr>
        <p:spPr>
          <a:xfrm>
            <a:off x="402590" y="3429000"/>
            <a:ext cx="6096000" cy="368300"/>
          </a:xfrm>
          <a:prstGeom prst="rect">
            <a:avLst/>
          </a:prstGeom>
          <a:noFill/>
        </p:spPr>
        <p:txBody>
          <a:bodyPr wrap="square" rtlCol="0" anchor="t">
            <a:spAutoFit/>
          </a:bodyPr>
          <a:p>
            <a:pPr marL="285750" indent="-285750">
              <a:buFont typeface="Arial" panose="020B0604020202020204" pitchFamily="34" charset="0"/>
              <a:buChar char="•"/>
            </a:pPr>
            <a:r>
              <a:rPr lang="en-US">
                <a:sym typeface="+mn-ea"/>
              </a:rPr>
              <a:t>https://www.tutorialspoint.com/python/index.htm</a:t>
            </a:r>
            <a:endParaRPr lang="en-US">
              <a:sym typeface="+mn-ea"/>
            </a:endParaRPr>
          </a:p>
        </p:txBody>
      </p:sp>
      <p:sp>
        <p:nvSpPr>
          <p:cNvPr id="4" name="Text Box 3"/>
          <p:cNvSpPr txBox="1"/>
          <p:nvPr/>
        </p:nvSpPr>
        <p:spPr>
          <a:xfrm>
            <a:off x="539115" y="3932555"/>
            <a:ext cx="8792845" cy="368300"/>
          </a:xfrm>
          <a:prstGeom prst="rect">
            <a:avLst/>
          </a:prstGeom>
          <a:noFill/>
        </p:spPr>
        <p:txBody>
          <a:bodyPr wrap="square" rtlCol="0" anchor="t">
            <a:spAutoFit/>
          </a:bodyPr>
          <a:p>
            <a:r>
              <a:rPr lang="en-US" altLang="en-US"/>
              <a:t>https://www.geeksforgeeks.org/python/python-oops-concepts/ ---&gt; teach from website</a:t>
            </a:r>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8780" y="362585"/>
            <a:ext cx="8237220" cy="5193665"/>
          </a:xfrm>
          <a:prstGeom prst="rect">
            <a:avLst/>
          </a:prstGeom>
        </p:spPr>
        <p:txBody>
          <a:bodyPr wrap="square">
            <a:spAutoFit/>
          </a:bodyPr>
          <a:p>
            <a:pPr>
              <a:spcAft>
                <a:spcPct val="60000"/>
              </a:spcAft>
            </a:pPr>
            <a:r>
              <a:rPr sz="2300" b="1"/>
              <a:t>✅ Real-World Scenario: "Build a Student Management System"</a:t>
            </a:r>
            <a:endParaRPr sz="2300" b="1"/>
          </a:p>
          <a:p>
            <a:pPr>
              <a:spcAft>
                <a:spcPct val="60000"/>
              </a:spcAft>
            </a:pPr>
            <a:r>
              <a:rPr sz="2200" b="1"/>
              <a:t>🧩 Problem Statement </a:t>
            </a:r>
            <a:r>
              <a:rPr sz="2200" b="1">
                <a:solidFill>
                  <a:srgbClr val="FF0000"/>
                </a:solidFill>
              </a:rPr>
              <a:t>(Non-OOP Way First)</a:t>
            </a:r>
            <a:endParaRPr sz="2200" b="1"/>
          </a:p>
          <a:p>
            <a:r>
              <a:rPr sz="1600"/>
              <a:t>“You are managing a coaching institute. You have to store and manage details of students: name, age, course, marks, etc. You also want to generate report cards, filter top performers, and update information.”</a:t>
            </a:r>
            <a:endParaRPr sz="1600"/>
          </a:p>
          <a:p>
            <a:endParaRPr sz="1600"/>
          </a:p>
          <a:p>
            <a:r>
              <a:rPr sz="1600"/>
              <a:t>Start with how you’d do it using:</a:t>
            </a:r>
            <a:endParaRPr sz="1600"/>
          </a:p>
          <a:p>
            <a:endParaRPr sz="1600"/>
          </a:p>
          <a:p>
            <a:pPr lvl="1">
              <a:buFont typeface="Arial" panose="020B0604020202020204"/>
              <a:buChar char="•"/>
            </a:pPr>
            <a:r>
              <a:rPr sz="1600"/>
              <a:t>Lists and dictionaries (student1 = {"name": ..., "age": ...}).</a:t>
            </a:r>
            <a:endParaRPr sz="1600"/>
          </a:p>
          <a:p>
            <a:pPr lvl="1">
              <a:buFont typeface="Arial" panose="020B0604020202020204"/>
              <a:buChar char="•"/>
            </a:pPr>
            <a:endParaRPr sz="1600"/>
          </a:p>
          <a:p>
            <a:pPr lvl="1">
              <a:buFont typeface="Arial" panose="020B0604020202020204"/>
              <a:buChar char="•"/>
            </a:pPr>
            <a:r>
              <a:rPr sz="1600"/>
              <a:t>Show how it gets messy as the number of students increases.</a:t>
            </a:r>
            <a:endParaRPr sz="1600"/>
          </a:p>
          <a:p>
            <a:pPr lvl="1"/>
            <a:r>
              <a:rPr sz="1600"/>
              <a:t>➡️ Introduce the problem of:</a:t>
            </a:r>
            <a:endParaRPr sz="1600"/>
          </a:p>
          <a:p>
            <a:pPr lvl="1"/>
            <a:endParaRPr sz="1600"/>
          </a:p>
          <a:p>
            <a:pPr lvl="1">
              <a:buFont typeface="Arial" panose="020B0604020202020204"/>
              <a:buChar char="•"/>
            </a:pPr>
            <a:r>
              <a:rPr sz="1600"/>
              <a:t>Repetition of code</a:t>
            </a:r>
            <a:endParaRPr sz="1600"/>
          </a:p>
          <a:p>
            <a:pPr lvl="1">
              <a:buFont typeface="Arial" panose="020B0604020202020204"/>
              <a:buChar char="•"/>
            </a:pPr>
            <a:endParaRPr sz="1600"/>
          </a:p>
          <a:p>
            <a:pPr lvl="1">
              <a:buFont typeface="Arial" panose="020B0604020202020204"/>
              <a:buChar char="•"/>
            </a:pPr>
            <a:r>
              <a:rPr sz="1600"/>
              <a:t>Harder maintenance</a:t>
            </a:r>
            <a:endParaRPr sz="1600"/>
          </a:p>
          <a:p>
            <a:pPr lvl="1">
              <a:buFont typeface="Arial" panose="020B0604020202020204"/>
              <a:buChar char="•"/>
            </a:pPr>
            <a:endParaRPr sz="1600"/>
          </a:p>
          <a:p>
            <a:pPr lvl="1">
              <a:buFont typeface="Arial" panose="020B0604020202020204"/>
              <a:buChar char="•"/>
            </a:pPr>
            <a:r>
              <a:rPr sz="1600"/>
              <a:t>Increased possibility of error</a:t>
            </a:r>
            <a:endParaRPr sz="160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5565" y="0"/>
            <a:ext cx="5560695" cy="5547995"/>
          </a:xfrm>
          <a:prstGeom prst="rect">
            <a:avLst/>
          </a:prstGeom>
        </p:spPr>
        <p:txBody>
          <a:bodyPr wrap="square">
            <a:spAutoFit/>
          </a:bodyPr>
          <a:p>
            <a:pPr>
              <a:spcAft>
                <a:spcPct val="60000"/>
              </a:spcAft>
            </a:pPr>
            <a:r>
              <a:rPr sz="2300" b="1"/>
              <a:t>🧩 Real-World Problem: Student Management System</a:t>
            </a:r>
            <a:endParaRPr sz="2300" b="1"/>
          </a:p>
          <a:p>
            <a:r>
              <a:rPr sz="1600"/>
              <a:t>Let’s solve it </a:t>
            </a:r>
            <a:r>
              <a:rPr sz="1600" b="1">
                <a:solidFill>
                  <a:srgbClr val="FF0000"/>
                </a:solidFill>
              </a:rPr>
              <a:t>without OOP,</a:t>
            </a:r>
            <a:r>
              <a:rPr sz="1600"/>
              <a:t> using lists and dictionaries.</a:t>
            </a:r>
            <a:endParaRPr sz="1600"/>
          </a:p>
          <a:p>
            <a:pPr>
              <a:spcAft>
                <a:spcPct val="60000"/>
              </a:spcAft>
            </a:pPr>
            <a:r>
              <a:rPr sz="2200" b="1"/>
              <a:t>✅ Without OOP (Using Dictionaries and Lists)</a:t>
            </a:r>
            <a:endParaRPr sz="2200" b="1"/>
          </a:p>
          <a:p>
            <a:r>
              <a:rPr sz="1600"/>
              <a:t>python</a:t>
            </a:r>
            <a:endParaRPr sz="1600"/>
          </a:p>
          <a:p>
            <a:r>
              <a:rPr sz="1600"/>
              <a:t>CopyEdit</a:t>
            </a:r>
            <a:endParaRPr sz="1600"/>
          </a:p>
          <a:p>
            <a:r>
              <a:rPr sz="1600"/>
              <a:t># List of students, each student is a dictionary
students = [
    {"name": "Alice", "age": 20, "course": "Python", "marks": 85},
    {"name": "Bob", "age": 21, "course": "Data Science", "marks": 90},
    {"name": "Charlie", "age": 19, "course": "AI", "marks": 78}
]
# Display all student details
defshow_students(student_list):
    for student in student_list:
        print(f"Name: {student['name']}, Age: {student['age']}, Course: {student['course']}, Marks: {student['marks']}")</a:t>
            </a:r>
            <a:endParaRPr sz="1600"/>
          </a:p>
        </p:txBody>
      </p:sp>
      <p:sp>
        <p:nvSpPr>
          <p:cNvPr id="3" name="Text Box 2"/>
          <p:cNvSpPr txBox="1"/>
          <p:nvPr/>
        </p:nvSpPr>
        <p:spPr>
          <a:xfrm>
            <a:off x="5636260" y="0"/>
            <a:ext cx="6556375" cy="6569710"/>
          </a:xfrm>
          <a:prstGeom prst="rect">
            <a:avLst/>
          </a:prstGeom>
          <a:noFill/>
        </p:spPr>
        <p:txBody>
          <a:bodyPr wrap="square" rtlCol="0" anchor="t">
            <a:spAutoFit/>
          </a:bodyPr>
          <a:p>
            <a:r>
              <a:rPr sz="1600">
                <a:sym typeface="+mn-ea"/>
              </a:rPr>
              <a:t># Update marks
defupdate_marks(student_list, name, new_marks):
    for student in student_list:
        if student["name"] == name:
            student["marks"] = new_marks
            print(f"Marks updated for {name}")
            return
    print("Student not found.")
# Get top student
defget_top_student(student_list):
    top = max(student_list, key=lambda x: x["marks"])
    return top
# Usage
show_students(students)
update_marks(students, "Alice", 95)
print("Top Student:", get_top_student(students))
</a:t>
            </a:r>
            <a:endParaRPr sz="1600"/>
          </a:p>
          <a:p>
            <a:pPr>
              <a:spcAft>
                <a:spcPct val="60000"/>
              </a:spcAft>
            </a:pPr>
            <a:r>
              <a:rPr sz="2200" b="1">
                <a:sym typeface="+mn-ea"/>
              </a:rPr>
              <a:t>❌ Problems Without OOP:</a:t>
            </a:r>
            <a:endParaRPr sz="2200" b="1"/>
          </a:p>
          <a:p>
            <a:pPr>
              <a:buFont typeface="Arial" panose="020B0604020202020204"/>
              <a:buChar char="•"/>
            </a:pPr>
            <a:r>
              <a:rPr sz="1600">
                <a:sym typeface="+mn-ea"/>
              </a:rPr>
              <a:t>Repeated structure ({"name", "age", "marks", ...} everywhere)</a:t>
            </a:r>
            <a:endParaRPr sz="1600"/>
          </a:p>
          <a:p>
            <a:pPr>
              <a:buFont typeface="Arial" panose="020B0604020202020204"/>
              <a:buChar char="•"/>
            </a:pPr>
            <a:r>
              <a:rPr sz="1600">
                <a:sym typeface="+mn-ea"/>
              </a:rPr>
              <a:t>No encapsulation — direct access to all data</a:t>
            </a:r>
            <a:endParaRPr sz="1600"/>
          </a:p>
          <a:p>
            <a:pPr>
              <a:buFont typeface="Arial" panose="020B0604020202020204"/>
              <a:buChar char="•"/>
            </a:pPr>
            <a:r>
              <a:rPr sz="1600">
                <a:sym typeface="+mn-ea"/>
              </a:rPr>
              <a:t>Adding behavior (methods) for each student is hard</a:t>
            </a:r>
            <a:endParaRPr sz="1600"/>
          </a:p>
          <a:p>
            <a:pPr>
              <a:buFont typeface="Arial" panose="020B0604020202020204"/>
              <a:buChar char="•"/>
            </a:pPr>
            <a:r>
              <a:rPr sz="1600">
                <a:sym typeface="+mn-ea"/>
              </a:rPr>
              <a:t>Difficult to scale — imagine tracking 1,000 students with more fields and methods</a:t>
            </a:r>
            <a:endParaRPr lang="en-US" sz="1600">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56000" y="1536700"/>
            <a:ext cx="5080000" cy="3784600"/>
          </a:xfrm>
          <a:prstGeom prst="rect">
            <a:avLst/>
          </a:prstGeom>
        </p:spPr>
        <p:txBody>
          <a:bodyPr>
            <a:spAutoFit/>
          </a:bodyPr>
          <a:p>
            <a:pPr marL="0" indent="0" algn="just">
              <a:spcBef>
                <a:spcPct val="0"/>
              </a:spcBef>
              <a:spcAft>
                <a:spcPct val="0"/>
              </a:spcAft>
              <a:buFont typeface="Arial" panose="020B0604020202020204"/>
              <a:buChar char="•"/>
            </a:pPr>
            <a:r>
              <a:rPr sz="1600" b="1" i="0">
                <a:solidFill>
                  <a:srgbClr val="000000"/>
                </a:solidFill>
                <a:latin typeface="Verdana" panose="020B0604030504040204"/>
                <a:ea typeface="Verdana" panose="020B0604030504040204"/>
              </a:rPr>
              <a:t>Python is Interpreted</a:t>
            </a:r>
            <a:r>
              <a:rPr sz="1600" b="0" i="0">
                <a:solidFill>
                  <a:srgbClr val="000000"/>
                </a:solidFill>
                <a:latin typeface="Verdana" panose="020B0604030504040204"/>
                <a:ea typeface="Verdana" panose="020B0604030504040204"/>
              </a:rPr>
              <a:t> − Python is processed at runtime by the interpreter. You do not need to compile your program before executing it. This is similar to PERL and PHP.</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1" i="0">
                <a:solidFill>
                  <a:srgbClr val="000000"/>
                </a:solidFill>
                <a:latin typeface="Verdana" panose="020B0604030504040204"/>
                <a:ea typeface="Verdana" panose="020B0604030504040204"/>
              </a:rPr>
              <a:t>Python is Interactive</a:t>
            </a:r>
            <a:r>
              <a:rPr sz="1600" b="0" i="0">
                <a:solidFill>
                  <a:srgbClr val="000000"/>
                </a:solidFill>
                <a:latin typeface="Verdana" panose="020B0604030504040204"/>
                <a:ea typeface="Verdana" panose="020B0604030504040204"/>
              </a:rPr>
              <a:t> − You can actually sit at a Python prompt and interact with the interpreter directly to write your programs.</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1" i="0">
                <a:solidFill>
                  <a:srgbClr val="000000"/>
                </a:solidFill>
                <a:latin typeface="Verdana" panose="020B0604030504040204"/>
                <a:ea typeface="Verdana" panose="020B0604030504040204"/>
              </a:rPr>
              <a:t>Python is Object-Oriented</a:t>
            </a:r>
            <a:r>
              <a:rPr sz="1600" b="0" i="0">
                <a:solidFill>
                  <a:srgbClr val="000000"/>
                </a:solidFill>
                <a:latin typeface="Verdana" panose="020B0604030504040204"/>
                <a:ea typeface="Verdana" panose="020B0604030504040204"/>
              </a:rPr>
              <a:t> − Python supports Object-Oriented style or technique of programming that encapsulates code within objects.</a:t>
            </a:r>
            <a:endParaRPr sz="1600" b="0" i="0">
              <a:solidFill>
                <a:srgbClr val="000000"/>
              </a:solidFill>
              <a:latin typeface="Verdana" panose="020B0604030504040204"/>
              <a:ea typeface="Verdana" panose="020B0604030504040204"/>
            </a:endParaRPr>
          </a:p>
          <a:p>
            <a:pPr marL="0" indent="0" algn="just">
              <a:spcBef>
                <a:spcPct val="0"/>
              </a:spcBef>
              <a:spcAft>
                <a:spcPct val="0"/>
              </a:spcAft>
              <a:buFont typeface="Arial" panose="020B0604020202020204"/>
              <a:buChar char="•"/>
            </a:pPr>
            <a:r>
              <a:rPr sz="1600" b="1" i="0">
                <a:solidFill>
                  <a:srgbClr val="000000"/>
                </a:solidFill>
                <a:latin typeface="Verdana" panose="020B0604030504040204"/>
                <a:ea typeface="Verdana" panose="020B0604030504040204"/>
              </a:rPr>
              <a:t>Python is a Beginner's Language</a:t>
            </a:r>
            <a:r>
              <a:rPr sz="1600" b="0" i="0">
                <a:solidFill>
                  <a:srgbClr val="000000"/>
                </a:solidFill>
                <a:latin typeface="Verdana" panose="020B0604030504040204"/>
                <a:ea typeface="Verdana" panose="020B0604030504040204"/>
              </a:rPr>
              <a:t> − Python is a great language for the beginner-level programmers and supports the development of a wide range of applications </a:t>
            </a:r>
            <a:endParaRPr sz="1600" b="0" i="0">
              <a:solidFill>
                <a:srgbClr val="000000"/>
              </a:solidFill>
              <a:latin typeface="Verdana" panose="020B0604030504040204"/>
              <a:ea typeface="Verdana" panose="020B0604030504040204"/>
            </a:endParaRPr>
          </a:p>
        </p:txBody>
      </p:sp>
      <p:sp>
        <p:nvSpPr>
          <p:cNvPr id="3" name="Text Box 2"/>
          <p:cNvSpPr txBox="1"/>
          <p:nvPr/>
        </p:nvSpPr>
        <p:spPr>
          <a:xfrm>
            <a:off x="482600" y="64770"/>
            <a:ext cx="8895080" cy="1076325"/>
          </a:xfrm>
          <a:prstGeom prst="rect">
            <a:avLst/>
          </a:prstGeom>
        </p:spPr>
        <p:txBody>
          <a:bodyPr wrap="square">
            <a:spAutoFit/>
          </a:bodyPr>
          <a:p>
            <a:pPr marL="0" indent="0" algn="l"/>
            <a:r>
              <a:rPr sz="1600" b="0" i="0">
                <a:solidFill>
                  <a:srgbClr val="273239"/>
                </a:solidFill>
                <a:latin typeface="Nunito"/>
                <a:ea typeface="Nunito"/>
              </a:rPr>
              <a:t>Python is a widely used high-level, interpreted programming language. It was created by Guido van Rossum in 1991 and further developed by the Python Software Foundation. It was designed with an emphasis on code readability, and its syntax allows programmers to express their concepts in fewer lines of code.</a:t>
            </a:r>
            <a:endParaRPr sz="1600" b="0" i="0">
              <a:solidFill>
                <a:srgbClr val="273239"/>
              </a:solidFill>
              <a:latin typeface="Nunito"/>
              <a:ea typeface="Nunito"/>
            </a:endParaRPr>
          </a:p>
        </p:txBody>
      </p:sp>
      <p:sp>
        <p:nvSpPr>
          <p:cNvPr id="4" name="Text Box 3"/>
          <p:cNvSpPr txBox="1"/>
          <p:nvPr/>
        </p:nvSpPr>
        <p:spPr>
          <a:xfrm>
            <a:off x="482600" y="5563235"/>
            <a:ext cx="10423525" cy="368300"/>
          </a:xfrm>
          <a:prstGeom prst="rect">
            <a:avLst/>
          </a:prstGeom>
          <a:noFill/>
        </p:spPr>
        <p:txBody>
          <a:bodyPr wrap="square" rtlCol="0" anchor="t">
            <a:spAutoFit/>
          </a:bodyPr>
          <a:p>
            <a:r>
              <a:rPr lang="en-US" altLang="en-US"/>
              <a:t>https://www.geeksforgeeks.org/introduction-to-python/?ref=lbp</a:t>
            </a:r>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76985" y="775018"/>
            <a:ext cx="5080000" cy="1983105"/>
          </a:xfrm>
          <a:prstGeom prst="rect">
            <a:avLst/>
          </a:prstGeom>
        </p:spPr>
        <p:txBody>
          <a:bodyPr>
            <a:spAutoFit/>
          </a:bodyPr>
          <a:p>
            <a:pPr>
              <a:spcAft>
                <a:spcPct val="60000"/>
              </a:spcAft>
            </a:pPr>
            <a:r>
              <a:rPr sz="2200" b="1"/>
              <a:t>✅ Now Introduce OOP (As previously shared)</a:t>
            </a:r>
            <a:endParaRPr sz="2200" b="1"/>
          </a:p>
          <a:p>
            <a:r>
              <a:rPr sz="1600"/>
              <a:t>➡️ Cleaner design</a:t>
            </a:r>
            <a:endParaRPr sz="1600"/>
          </a:p>
          <a:p>
            <a:r>
              <a:rPr sz="1600"/>
              <a:t> ➡️ Reusable structure</a:t>
            </a:r>
            <a:endParaRPr sz="1600"/>
          </a:p>
          <a:p>
            <a:r>
              <a:rPr sz="1600"/>
              <a:t> ➡️ Data + Behavior in one place (encapsulation)</a:t>
            </a:r>
            <a:endParaRPr sz="1600"/>
          </a:p>
          <a:p>
            <a:r>
              <a:rPr sz="1600"/>
              <a:t> ➡️ Easy to extend (inheritance, polymorphism)</a:t>
            </a:r>
            <a:endParaRPr sz="160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46710" y="118745"/>
            <a:ext cx="10567670" cy="1891030"/>
          </a:xfrm>
          <a:prstGeom prst="rect">
            <a:avLst/>
          </a:prstGeom>
        </p:spPr>
        <p:txBody>
          <a:bodyPr wrap="square">
            <a:spAutoFit/>
          </a:bodyPr>
          <a:p>
            <a:pPr>
              <a:spcAft>
                <a:spcPct val="60000"/>
              </a:spcAft>
            </a:pPr>
            <a:r>
              <a:rPr sz="2200" b="1"/>
              <a:t>📌 What is OOP?</a:t>
            </a:r>
            <a:endParaRPr sz="2200" b="1"/>
          </a:p>
          <a:p>
            <a:r>
              <a:rPr sz="1600"/>
              <a:t>Object-Oriented Programming (OOP) is a programming paradigm that uses "objects" – instances of "classes" – to model real-world entities. It provides a structured and modular approach for software development.</a:t>
            </a:r>
            <a:endParaRPr sz="1600"/>
          </a:p>
          <a:p>
            <a:endParaRPr sz="1600"/>
          </a:p>
          <a:p>
            <a:r>
              <a:rPr lang="en-US" altLang="en-US" sz="1600"/>
              <a:t>Object-oriented programming (OOP) is a method of structuring a program by bundling related properties and behaviors into individual objects.</a:t>
            </a:r>
            <a:endParaRPr lang="en-US" altLang="en-US" sz="1600"/>
          </a:p>
        </p:txBody>
      </p:sp>
      <p:pic>
        <p:nvPicPr>
          <p:cNvPr id="6" name="Picture 5"/>
          <p:cNvPicPr/>
          <p:nvPr/>
        </p:nvPicPr>
        <p:blipFill>
          <a:blip r:embed="rId1"/>
          <a:stretch>
            <a:fillRect/>
          </a:stretch>
        </p:blipFill>
        <p:spPr>
          <a:xfrm>
            <a:off x="-80645" y="2418080"/>
            <a:ext cx="4904740" cy="3999865"/>
          </a:xfrm>
          <a:prstGeom prst="rect">
            <a:avLst/>
          </a:prstGeom>
        </p:spPr>
      </p:pic>
      <p:pic>
        <p:nvPicPr>
          <p:cNvPr id="7" name="Picture 6"/>
          <p:cNvPicPr/>
          <p:nvPr/>
        </p:nvPicPr>
        <p:blipFill>
          <a:blip r:embed="rId2"/>
          <a:srcRect l="6638" t="20722" r="3260" b="24519"/>
          <a:stretch>
            <a:fillRect/>
          </a:stretch>
        </p:blipFill>
        <p:spPr>
          <a:xfrm>
            <a:off x="4644390" y="2850515"/>
            <a:ext cx="7547610" cy="3567430"/>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40665" y="144462"/>
            <a:ext cx="5080000" cy="521970"/>
          </a:xfrm>
          <a:prstGeom prst="rect">
            <a:avLst/>
          </a:prstGeom>
        </p:spPr>
        <p:txBody>
          <a:bodyPr>
            <a:spAutoFit/>
          </a:bodyPr>
          <a:p>
            <a:pPr>
              <a:spcAft>
                <a:spcPct val="60000"/>
              </a:spcAft>
            </a:pPr>
            <a:r>
              <a:rPr sz="2800" b="1"/>
              <a:t>🌟 Features of OOP</a:t>
            </a:r>
            <a:endParaRPr sz="2800" b="1"/>
          </a:p>
        </p:txBody>
      </p:sp>
      <p:graphicFrame>
        <p:nvGraphicFramePr>
          <p:cNvPr id="3" name="Table 2"/>
          <p:cNvGraphicFramePr/>
          <p:nvPr>
            <p:custDataLst>
              <p:tags r:id="rId1"/>
            </p:custDataLst>
          </p:nvPr>
        </p:nvGraphicFramePr>
        <p:xfrm>
          <a:off x="1014095" y="896620"/>
          <a:ext cx="10559415" cy="3900170"/>
        </p:xfrm>
        <a:graphic>
          <a:graphicData uri="http://schemas.openxmlformats.org/drawingml/2006/table">
            <a:tbl>
              <a:tblPr>
                <a:tableStyleId>{5940675A-B579-460E-94D1-54222C63F5DA}</a:tableStyleId>
              </a:tblPr>
              <a:tblGrid>
                <a:gridCol w="3279140"/>
                <a:gridCol w="3760470"/>
                <a:gridCol w="3519805"/>
              </a:tblGrid>
              <a:tr h="321310">
                <a:tc>
                  <a:txBody>
                    <a:bodyPr/>
                    <a:p>
                      <a:r>
                        <a:rPr sz="1800"/>
                        <a:t>Feature</a:t>
                      </a:r>
                      <a:endParaRPr sz="1800"/>
                    </a:p>
                  </a:txBody>
                  <a:tcPr anchor="ctr" anchorCtr="0">
                    <a:solidFill>
                      <a:srgbClr val="FFFF00"/>
                    </a:solidFill>
                  </a:tcPr>
                </a:tc>
                <a:tc>
                  <a:txBody>
                    <a:bodyPr/>
                    <a:p>
                      <a:r>
                        <a:rPr sz="1800"/>
                        <a:t>Description</a:t>
                      </a:r>
                      <a:endParaRPr sz="1800"/>
                    </a:p>
                  </a:txBody>
                  <a:tcPr anchor="ctr" anchorCtr="0">
                    <a:solidFill>
                      <a:srgbClr val="FFFF00"/>
                    </a:solidFill>
                  </a:tcPr>
                </a:tc>
                <a:tc>
                  <a:txBody>
                    <a:bodyPr/>
                    <a:p>
                      <a:r>
                        <a:rPr sz="1800"/>
                        <a:t>Real-World Analogy</a:t>
                      </a:r>
                      <a:endParaRPr sz="1800"/>
                    </a:p>
                  </a:txBody>
                  <a:tcPr anchor="ctr" anchorCtr="0">
                    <a:solidFill>
                      <a:srgbClr val="FFFF00"/>
                    </a:solidFill>
                  </a:tcPr>
                </a:tc>
              </a:tr>
              <a:tr h="642620">
                <a:tc>
                  <a:txBody>
                    <a:bodyPr/>
                    <a:p>
                      <a:r>
                        <a:rPr sz="1800"/>
                        <a:t>Class &amp; Object</a:t>
                      </a:r>
                      <a:endParaRPr sz="1800"/>
                    </a:p>
                  </a:txBody>
                  <a:tcPr anchor="ctr" anchorCtr="0"/>
                </a:tc>
                <a:tc>
                  <a:txBody>
                    <a:bodyPr/>
                    <a:p>
                      <a:r>
                        <a:rPr sz="1800"/>
                        <a:t>Blueprint and instance of a blueprint</a:t>
                      </a:r>
                      <a:endParaRPr sz="1800"/>
                    </a:p>
                  </a:txBody>
                  <a:tcPr anchor="ctr" anchorCtr="0"/>
                </a:tc>
                <a:tc>
                  <a:txBody>
                    <a:bodyPr/>
                    <a:p>
                      <a:r>
                        <a:rPr sz="1800"/>
                        <a:t>Blueprint of a Car vs Real Car</a:t>
                      </a:r>
                      <a:endParaRPr sz="1800"/>
                    </a:p>
                  </a:txBody>
                  <a:tcPr anchor="ctr" anchorCtr="0"/>
                </a:tc>
              </a:tr>
              <a:tr h="963930">
                <a:tc>
                  <a:txBody>
                    <a:bodyPr/>
                    <a:p>
                      <a:r>
                        <a:rPr sz="1800"/>
                        <a:t>Encapsulation</a:t>
                      </a:r>
                      <a:endParaRPr sz="1800"/>
                    </a:p>
                  </a:txBody>
                  <a:tcPr anchor="ctr" anchorCtr="0"/>
                </a:tc>
                <a:tc>
                  <a:txBody>
                    <a:bodyPr/>
                    <a:p>
                      <a:r>
                        <a:rPr sz="1800"/>
                        <a:t>Hides internal state and requires all interaction to be performed through methods</a:t>
                      </a:r>
                      <a:endParaRPr sz="1800"/>
                    </a:p>
                  </a:txBody>
                  <a:tcPr anchor="ctr" anchorCtr="0"/>
                </a:tc>
                <a:tc>
                  <a:txBody>
                    <a:bodyPr/>
                    <a:p>
                      <a:r>
                        <a:rPr sz="1800"/>
                        <a:t>Mobile phone: We use buttons, not internal circuits</a:t>
                      </a:r>
                      <a:endParaRPr sz="1800"/>
                    </a:p>
                  </a:txBody>
                  <a:tcPr anchor="ctr" anchorCtr="0"/>
                </a:tc>
              </a:tr>
              <a:tr h="642620">
                <a:tc>
                  <a:txBody>
                    <a:bodyPr/>
                    <a:p>
                      <a:r>
                        <a:rPr sz="1800"/>
                        <a:t>Inheritance</a:t>
                      </a:r>
                      <a:endParaRPr sz="1800"/>
                    </a:p>
                  </a:txBody>
                  <a:tcPr anchor="ctr" anchorCtr="0"/>
                </a:tc>
                <a:tc>
                  <a:txBody>
                    <a:bodyPr/>
                    <a:p>
                      <a:r>
                        <a:rPr sz="1800"/>
                        <a:t>A class can inherit attributes and methods from another</a:t>
                      </a:r>
                      <a:endParaRPr sz="1800"/>
                    </a:p>
                  </a:txBody>
                  <a:tcPr anchor="ctr" anchorCtr="0"/>
                </a:tc>
                <a:tc>
                  <a:txBody>
                    <a:bodyPr/>
                    <a:p>
                      <a:r>
                        <a:rPr sz="1800"/>
                        <a:t>Child inherits traits from parent</a:t>
                      </a:r>
                      <a:endParaRPr sz="1800"/>
                    </a:p>
                  </a:txBody>
                  <a:tcPr anchor="ctr" anchorCtr="0"/>
                </a:tc>
              </a:tr>
              <a:tr h="642620">
                <a:tc>
                  <a:txBody>
                    <a:bodyPr/>
                    <a:p>
                      <a:r>
                        <a:rPr sz="1800"/>
                        <a:t>Polymorphism</a:t>
                      </a:r>
                      <a:endParaRPr sz="1800"/>
                    </a:p>
                  </a:txBody>
                  <a:tcPr anchor="ctr" anchorCtr="0"/>
                </a:tc>
                <a:tc>
                  <a:txBody>
                    <a:bodyPr/>
                    <a:p>
                      <a:r>
                        <a:rPr sz="1800"/>
                        <a:t>Same function behaves differently for different objects</a:t>
                      </a:r>
                      <a:endParaRPr sz="1800"/>
                    </a:p>
                  </a:txBody>
                  <a:tcPr anchor="ctr" anchorCtr="0"/>
                </a:tc>
                <a:tc>
                  <a:txBody>
                    <a:bodyPr/>
                    <a:p>
                      <a:r>
                        <a:rPr sz="1800"/>
                        <a:t>"Drive" function in Bike and Car</a:t>
                      </a:r>
                      <a:endParaRPr sz="1800"/>
                    </a:p>
                  </a:txBody>
                  <a:tcPr anchor="ctr" anchorCtr="0"/>
                </a:tc>
              </a:tr>
              <a:tr h="642620">
                <a:tc>
                  <a:txBody>
                    <a:bodyPr/>
                    <a:p>
                      <a:r>
                        <a:rPr sz="1800"/>
                        <a:t>Abstraction</a:t>
                      </a:r>
                      <a:endParaRPr sz="1800"/>
                    </a:p>
                  </a:txBody>
                  <a:tcPr anchor="ctr" anchorCtr="0"/>
                </a:tc>
                <a:tc>
                  <a:txBody>
                    <a:bodyPr/>
                    <a:p>
                      <a:r>
                        <a:rPr sz="1800"/>
                        <a:t>Hiding unnecessary details from the user</a:t>
                      </a:r>
                      <a:endParaRPr sz="1800"/>
                    </a:p>
                  </a:txBody>
                  <a:tcPr anchor="ctr" anchorCtr="0"/>
                </a:tc>
                <a:tc>
                  <a:txBody>
                    <a:bodyPr/>
                    <a:p>
                      <a:r>
                        <a:rPr sz="1800"/>
                        <a:t>Driving a car without knowing engine internals</a:t>
                      </a:r>
                      <a:endParaRPr sz="1800"/>
                    </a:p>
                  </a:txBody>
                  <a:tcPr anchor="ctr" anchorCtr="0"/>
                </a:tc>
              </a:tr>
            </a:tbl>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31775" y="438785"/>
            <a:ext cx="5623560" cy="2070735"/>
          </a:xfrm>
          <a:prstGeom prst="rect">
            <a:avLst/>
          </a:prstGeom>
        </p:spPr>
        <p:txBody>
          <a:bodyPr wrap="square">
            <a:spAutoFit/>
          </a:bodyPr>
          <a:p>
            <a:pPr>
              <a:spcAft>
                <a:spcPct val="60000"/>
              </a:spcAft>
            </a:pPr>
            <a:r>
              <a:rPr sz="2300" b="1"/>
              <a:t>📦 What is a Class, Attributes &amp; Methods</a:t>
            </a:r>
            <a:endParaRPr sz="2300" b="1"/>
          </a:p>
          <a:p>
            <a:pPr>
              <a:buFont typeface="Arial" panose="020B0604020202020204"/>
              <a:buChar char="•"/>
            </a:pPr>
            <a:r>
              <a:rPr b="1"/>
              <a:t>Class</a:t>
            </a:r>
            <a:r>
              <a:t>: A blueprint to create objects.</a:t>
            </a:r>
          </a:p>
          <a:p>
            <a:pPr>
              <a:buFont typeface="Arial" panose="020B0604020202020204"/>
              <a:buChar char="•"/>
            </a:pPr>
          </a:p>
          <a:p>
            <a:pPr>
              <a:buFont typeface="Arial" panose="020B0604020202020204"/>
              <a:buChar char="•"/>
            </a:pPr>
            <a:r>
              <a:rPr b="1"/>
              <a:t>Attributes</a:t>
            </a:r>
            <a:r>
              <a:t>: Variables inside a class (data).</a:t>
            </a:r>
          </a:p>
          <a:p>
            <a:pPr indent="0">
              <a:buFont typeface="Arial" panose="020B0604020202020204"/>
              <a:buNone/>
            </a:pPr>
          </a:p>
          <a:p>
            <a:pPr>
              <a:buFont typeface="Arial" panose="020B0604020202020204"/>
              <a:buChar char="•"/>
            </a:pPr>
            <a:r>
              <a:rPr b="1"/>
              <a:t>Methods</a:t>
            </a:r>
            <a:r>
              <a:t>: Functions inside a class (behavior).</a:t>
            </a:r>
          </a:p>
        </p:txBody>
      </p:sp>
      <p:sp>
        <p:nvSpPr>
          <p:cNvPr id="3" name="Text Box 2"/>
          <p:cNvSpPr txBox="1"/>
          <p:nvPr/>
        </p:nvSpPr>
        <p:spPr>
          <a:xfrm>
            <a:off x="231775" y="2509520"/>
            <a:ext cx="4998085" cy="3969385"/>
          </a:xfrm>
          <a:prstGeom prst="rect">
            <a:avLst/>
          </a:prstGeom>
          <a:noFill/>
        </p:spPr>
        <p:txBody>
          <a:bodyPr wrap="square" rtlCol="0" anchor="t">
            <a:spAutoFit/>
          </a:bodyPr>
          <a:p>
            <a:r>
              <a:rPr lang="en-US" altLang="en-US"/>
              <a:t># EXAMPLE</a:t>
            </a:r>
            <a:endParaRPr lang="en-US" altLang="en-US"/>
          </a:p>
          <a:p>
            <a:r>
              <a:rPr lang="en-US" altLang="en-US"/>
              <a:t>class Car:</a:t>
            </a:r>
            <a:endParaRPr lang="en-US" altLang="en-US"/>
          </a:p>
          <a:p>
            <a:r>
              <a:rPr lang="en-US" altLang="en-US"/>
              <a:t>    # attributes</a:t>
            </a:r>
            <a:endParaRPr lang="en-US" altLang="en-US"/>
          </a:p>
          <a:p>
            <a:r>
              <a:rPr lang="en-US" altLang="en-US"/>
              <a:t>    def __init__(self, brand, model):</a:t>
            </a:r>
            <a:endParaRPr lang="en-US" altLang="en-US"/>
          </a:p>
          <a:p>
            <a:r>
              <a:rPr lang="en-US" altLang="en-US"/>
              <a:t>        self.brand = brand</a:t>
            </a:r>
            <a:endParaRPr lang="en-US" altLang="en-US"/>
          </a:p>
          <a:p>
            <a:r>
              <a:rPr lang="en-US" altLang="en-US"/>
              <a:t>        self.model = model</a:t>
            </a:r>
            <a:endParaRPr lang="en-US" altLang="en-US"/>
          </a:p>
          <a:p>
            <a:endParaRPr lang="en-US" altLang="en-US"/>
          </a:p>
          <a:p>
            <a:r>
              <a:rPr lang="en-US" altLang="en-US"/>
              <a:t>    # method</a:t>
            </a:r>
            <a:endParaRPr lang="en-US" altLang="en-US"/>
          </a:p>
          <a:p>
            <a:r>
              <a:rPr lang="en-US" altLang="en-US"/>
              <a:t>    def start(self):</a:t>
            </a:r>
            <a:endParaRPr lang="en-US" altLang="en-US"/>
          </a:p>
          <a:p>
            <a:r>
              <a:rPr lang="en-US" altLang="en-US"/>
              <a:t>        print(f"{self.brand} {self.model} is starting...")</a:t>
            </a:r>
            <a:endParaRPr lang="en-US" altLang="en-US"/>
          </a:p>
          <a:p>
            <a:endParaRPr lang="en-US" altLang="en-US"/>
          </a:p>
          <a:p>
            <a:r>
              <a:rPr lang="en-US" altLang="en-US"/>
              <a:t># Create an object</a:t>
            </a:r>
            <a:endParaRPr lang="en-US" altLang="en-US"/>
          </a:p>
          <a:p>
            <a:r>
              <a:rPr lang="en-US" altLang="en-US"/>
              <a:t>mycar = Car("Toyota", "Camry")</a:t>
            </a:r>
            <a:endParaRPr lang="en-US" altLang="en-US"/>
          </a:p>
          <a:p>
            <a:r>
              <a:rPr lang="en-US" altLang="en-US"/>
              <a:t>mycar.start()</a:t>
            </a:r>
            <a:endParaRPr lang="en-US"/>
          </a:p>
        </p:txBody>
      </p:sp>
      <p:pic>
        <p:nvPicPr>
          <p:cNvPr id="4" name="Picture 3"/>
          <p:cNvPicPr/>
          <p:nvPr/>
        </p:nvPicPr>
        <p:blipFill>
          <a:blip r:embed="rId1"/>
          <a:stretch>
            <a:fillRect/>
          </a:stretch>
        </p:blipFill>
        <p:spPr>
          <a:xfrm>
            <a:off x="5417820" y="0"/>
            <a:ext cx="6774180" cy="6324600"/>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79705" y="395605"/>
            <a:ext cx="9240520" cy="5451475"/>
          </a:xfrm>
          <a:prstGeom prst="rect">
            <a:avLst/>
          </a:prstGeom>
        </p:spPr>
        <p:txBody>
          <a:bodyPr wrap="square">
            <a:spAutoFit/>
          </a:bodyPr>
          <a:p>
            <a:pPr marL="0" indent="0" fontAlgn="base">
              <a:spcBef>
                <a:spcPct val="0"/>
              </a:spcBef>
              <a:spcAft>
                <a:spcPts val="1000"/>
              </a:spcAft>
            </a:pPr>
            <a:r>
              <a:rPr sz="3200" b="1" i="0">
                <a:solidFill>
                  <a:srgbClr val="3A3A3A"/>
                </a:solidFill>
                <a:latin typeface="-apple-system"/>
                <a:ea typeface="-apple-system"/>
              </a:rPr>
              <a:t>Classes &amp; Objects:</a:t>
            </a:r>
            <a:endParaRPr sz="3200" b="1" i="0">
              <a:solidFill>
                <a:srgbClr val="3A3A3A"/>
              </a:solidFill>
              <a:latin typeface="-apple-system"/>
              <a:ea typeface="-apple-system"/>
            </a:endParaRPr>
          </a:p>
          <a:p>
            <a:pPr marL="0" indent="0" fontAlgn="base">
              <a:spcBef>
                <a:spcPct val="0"/>
              </a:spcBef>
              <a:spcAft>
                <a:spcPts val="1600"/>
              </a:spcAft>
            </a:pPr>
            <a:r>
              <a:rPr b="1" i="1">
                <a:solidFill>
                  <a:srgbClr val="FF0000"/>
                </a:solidFill>
                <a:latin typeface="-apple-system"/>
                <a:ea typeface="-apple-system"/>
              </a:rPr>
              <a:t>Class:</a:t>
            </a:r>
            <a:endParaRPr b="1" i="1">
              <a:solidFill>
                <a:srgbClr val="FF0000"/>
              </a:solidFill>
              <a:latin typeface="-apple-system"/>
              <a:ea typeface="-apple-system"/>
            </a:endParaRPr>
          </a:p>
          <a:p>
            <a:pPr marL="0" indent="0" fontAlgn="base">
              <a:spcBef>
                <a:spcPct val="0"/>
              </a:spcBef>
              <a:spcAft>
                <a:spcPts val="1600"/>
              </a:spcAft>
            </a:pPr>
            <a:r>
              <a:rPr sz="1600" b="0" i="0">
                <a:solidFill>
                  <a:srgbClr val="4B4F58"/>
                </a:solidFill>
                <a:latin typeface="-apple-system"/>
                <a:ea typeface="-apple-system"/>
              </a:rPr>
              <a:t>The class can be defined as a collection of objects. A class is a blueprint for the object. It is a logical entity that has some specific attributes and methods. Class logically groups the data in such a way that code re-usability becomes easy. </a:t>
            </a:r>
            <a:endParaRPr sz="1600" b="0" i="0">
              <a:solidFill>
                <a:srgbClr val="4B4F58"/>
              </a:solidFill>
              <a:latin typeface="-apple-system"/>
              <a:ea typeface="-apple-system"/>
            </a:endParaRPr>
          </a:p>
          <a:p>
            <a:pPr marL="0" indent="0" fontAlgn="base">
              <a:spcBef>
                <a:spcPct val="0"/>
              </a:spcBef>
              <a:spcAft>
                <a:spcPts val="1600"/>
              </a:spcAft>
            </a:pPr>
            <a:r>
              <a:rPr sz="1600" b="0" i="0">
                <a:solidFill>
                  <a:srgbClr val="4B4F58"/>
                </a:solidFill>
                <a:latin typeface="-apple-system"/>
                <a:ea typeface="-apple-system"/>
              </a:rPr>
              <a:t>Class is a template or blueprint for how to build an object. A class in python logically grouping of data and functions. An instance is a particular realization of a class. </a:t>
            </a:r>
            <a:endParaRPr sz="1600" b="0" i="0">
              <a:solidFill>
                <a:srgbClr val="4B4F58"/>
              </a:solidFill>
              <a:latin typeface="-apple-system"/>
              <a:ea typeface="-apple-system"/>
            </a:endParaRPr>
          </a:p>
          <a:p>
            <a:pPr marL="0" indent="0" fontAlgn="base">
              <a:spcBef>
                <a:spcPct val="0"/>
              </a:spcBef>
              <a:spcAft>
                <a:spcPts val="1600"/>
              </a:spcAft>
            </a:pPr>
            <a:r>
              <a:rPr sz="1600" b="0" i="0">
                <a:solidFill>
                  <a:srgbClr val="4B4F58"/>
                </a:solidFill>
                <a:latin typeface="-apple-system"/>
                <a:ea typeface="-apple-system"/>
              </a:rPr>
              <a:t>A class is a prototype that defines state and behavior common to all objects of its kind python supports both class objects and instance objects.  </a:t>
            </a:r>
            <a:endParaRPr sz="1600" b="0" i="0">
              <a:solidFill>
                <a:srgbClr val="4B4F58"/>
              </a:solidFill>
              <a:latin typeface="-apple-system"/>
              <a:ea typeface="-apple-system"/>
            </a:endParaRPr>
          </a:p>
          <a:p>
            <a:pPr marL="0" indent="0" fontAlgn="base">
              <a:spcBef>
                <a:spcPct val="0"/>
              </a:spcBef>
              <a:spcAft>
                <a:spcPts val="1600"/>
              </a:spcAft>
            </a:pPr>
            <a:r>
              <a:rPr sz="1600" b="0" i="0">
                <a:solidFill>
                  <a:srgbClr val="4B4F58"/>
                </a:solidFill>
                <a:latin typeface="-apple-system"/>
                <a:ea typeface="-apple-system"/>
              </a:rPr>
              <a:t>In fact, everything in python is an object, including a class object. Classes describe data and provide methods to manipulate that data, all encompassed under a single object.</a:t>
            </a:r>
            <a:endParaRPr sz="1600" b="0" i="0">
              <a:solidFill>
                <a:srgbClr val="4B4F58"/>
              </a:solidFill>
              <a:latin typeface="-apple-system"/>
              <a:ea typeface="-apple-system"/>
            </a:endParaRPr>
          </a:p>
          <a:p>
            <a:pPr marL="0" indent="0" fontAlgn="base">
              <a:spcBef>
                <a:spcPct val="0"/>
              </a:spcBef>
              <a:spcAft>
                <a:spcPts val="1600"/>
              </a:spcAft>
            </a:pPr>
            <a:r>
              <a:rPr b="1" i="1">
                <a:solidFill>
                  <a:srgbClr val="FF0000"/>
                </a:solidFill>
                <a:latin typeface="Arial" panose="020B0604020202020204" pitchFamily="34" charset="0"/>
                <a:ea typeface="-apple-system"/>
                <a:cs typeface="Arial" panose="020B0604020202020204" pitchFamily="34" charset="0"/>
              </a:rPr>
              <a:t>Objects:</a:t>
            </a:r>
            <a:endParaRPr b="1" i="1">
              <a:solidFill>
                <a:srgbClr val="FF0000"/>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600" b="0" i="0">
                <a:solidFill>
                  <a:srgbClr val="4B4F58"/>
                </a:solidFill>
                <a:latin typeface="-apple-system"/>
                <a:ea typeface="-apple-system"/>
              </a:rPr>
              <a:t>An Object contains attributes: data attributes (or static attributes or variables) and dynamic behaviors called methods. In the UML diagram, objects are represented by 3-compartment boxes: name, data attributes, and methods</a:t>
            </a:r>
            <a:endParaRPr sz="1600" b="0" i="0">
              <a:solidFill>
                <a:srgbClr val="4B4F58"/>
              </a:solidFill>
              <a:latin typeface="-apple-system"/>
              <a:ea typeface="-apple-system"/>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82600" y="238760"/>
            <a:ext cx="5080000" cy="1696720"/>
          </a:xfrm>
          <a:prstGeom prst="rect">
            <a:avLst/>
          </a:prstGeom>
        </p:spPr>
        <p:txBody>
          <a:bodyPr>
            <a:spAutoFit/>
          </a:bodyPr>
          <a:p>
            <a:pPr marL="0" indent="0" fontAlgn="base">
              <a:spcBef>
                <a:spcPct val="0"/>
              </a:spcBef>
              <a:spcAft>
                <a:spcPts val="1000"/>
              </a:spcAft>
            </a:pPr>
            <a:r>
              <a:rPr sz="3200" b="1" i="0">
                <a:solidFill>
                  <a:srgbClr val="3A3A3A"/>
                </a:solidFill>
                <a:latin typeface="-apple-system"/>
                <a:ea typeface="-apple-system"/>
              </a:rPr>
              <a:t>Methods:</a:t>
            </a:r>
            <a:endParaRPr sz="3200" b="1" i="0">
              <a:solidFill>
                <a:srgbClr val="3A3A3A"/>
              </a:solidFill>
              <a:latin typeface="-apple-system"/>
              <a:ea typeface="-apple-system"/>
            </a:endParaRPr>
          </a:p>
          <a:p>
            <a:pPr marL="0" indent="0" fontAlgn="base">
              <a:spcBef>
                <a:spcPct val="0"/>
              </a:spcBef>
              <a:spcAft>
                <a:spcPts val="1600"/>
              </a:spcAft>
            </a:pPr>
            <a:r>
              <a:rPr sz="1600" b="0" i="0">
                <a:solidFill>
                  <a:srgbClr val="4B4F58"/>
                </a:solidFill>
                <a:latin typeface="-apple-system"/>
                <a:ea typeface="-apple-system"/>
              </a:rPr>
              <a:t>The method is a function that is associated with an object. In python, a method is not unique to the class instance. Any object can have methods</a:t>
            </a:r>
            <a:endParaRPr sz="1600" b="0" i="0">
              <a:solidFill>
                <a:srgbClr val="4B4F58"/>
              </a:solidFill>
              <a:latin typeface="-apple-system"/>
              <a:ea typeface="-apple-system"/>
            </a:endParaRPr>
          </a:p>
        </p:txBody>
      </p:sp>
      <p:sp>
        <p:nvSpPr>
          <p:cNvPr id="3" name="Text Box 2"/>
          <p:cNvSpPr txBox="1"/>
          <p:nvPr/>
        </p:nvSpPr>
        <p:spPr>
          <a:xfrm>
            <a:off x="482600" y="2155190"/>
            <a:ext cx="3355340" cy="1527175"/>
          </a:xfrm>
          <a:prstGeom prst="rect">
            <a:avLst/>
          </a:prstGeom>
        </p:spPr>
        <p:txBody>
          <a:bodyPr wrap="square">
            <a:spAutoFit/>
          </a:bodyPr>
          <a:p>
            <a:pPr marL="0" indent="0" fontAlgn="base">
              <a:spcBef>
                <a:spcPct val="0"/>
              </a:spcBef>
              <a:spcAft>
                <a:spcPts val="1600"/>
              </a:spcAft>
            </a:pPr>
            <a:r>
              <a:rPr sz="1600" b="0" i="0">
                <a:solidFill>
                  <a:srgbClr val="4B4F58"/>
                </a:solidFill>
                <a:latin typeface="-apple-system"/>
                <a:ea typeface="-apple-system"/>
              </a:rPr>
              <a:t>There are three types of methods in python. They are</a:t>
            </a:r>
            <a:endParaRPr sz="1600" b="0" i="0">
              <a:solidFill>
                <a:srgbClr val="4B4F58"/>
              </a:solidFill>
              <a:latin typeface="-apple-system"/>
              <a:ea typeface="-apple-system"/>
            </a:endParaRPr>
          </a:p>
          <a:p>
            <a:pPr marL="457200" lvl="1" indent="0" fontAlgn="base">
              <a:spcBef>
                <a:spcPct val="0"/>
              </a:spcBef>
              <a:spcAft>
                <a:spcPct val="0"/>
              </a:spcAft>
              <a:buFont typeface="Arial" panose="020B0604020202020204"/>
              <a:buChar char="•"/>
            </a:pPr>
            <a:r>
              <a:rPr sz="1600" b="0" i="0">
                <a:solidFill>
                  <a:srgbClr val="4B4F58"/>
                </a:solidFill>
                <a:latin typeface="-apple-system"/>
                <a:ea typeface="-apple-system"/>
              </a:rPr>
              <a:t>Instance method</a:t>
            </a:r>
            <a:endParaRPr sz="1600" b="0" i="0">
              <a:solidFill>
                <a:srgbClr val="4B4F58"/>
              </a:solidFill>
              <a:latin typeface="-apple-system"/>
              <a:ea typeface="-apple-system"/>
            </a:endParaRPr>
          </a:p>
          <a:p>
            <a:pPr marL="457200" lvl="1" indent="0" fontAlgn="base">
              <a:spcBef>
                <a:spcPct val="0"/>
              </a:spcBef>
              <a:spcAft>
                <a:spcPct val="0"/>
              </a:spcAft>
              <a:buFont typeface="Arial" panose="020B0604020202020204"/>
              <a:buChar char="•"/>
            </a:pPr>
            <a:r>
              <a:rPr sz="1600" b="0" i="0">
                <a:solidFill>
                  <a:srgbClr val="4B4F58"/>
                </a:solidFill>
                <a:latin typeface="-apple-system"/>
                <a:ea typeface="-apple-system"/>
              </a:rPr>
              <a:t>Class method</a:t>
            </a:r>
            <a:endParaRPr sz="1600" b="0" i="0">
              <a:solidFill>
                <a:srgbClr val="4B4F58"/>
              </a:solidFill>
              <a:latin typeface="-apple-system"/>
              <a:ea typeface="-apple-system"/>
            </a:endParaRPr>
          </a:p>
          <a:p>
            <a:pPr marL="457200" lvl="1" indent="0" fontAlgn="base">
              <a:spcBef>
                <a:spcPct val="0"/>
              </a:spcBef>
              <a:spcAft>
                <a:spcPct val="0"/>
              </a:spcAft>
              <a:buFont typeface="Arial" panose="020B0604020202020204"/>
              <a:buChar char="•"/>
            </a:pPr>
            <a:r>
              <a:rPr sz="1600" b="0" i="0">
                <a:solidFill>
                  <a:srgbClr val="4B4F58"/>
                </a:solidFill>
                <a:latin typeface="-apple-system"/>
                <a:ea typeface="-apple-system"/>
              </a:rPr>
              <a:t>Static method</a:t>
            </a:r>
            <a:endParaRPr sz="1600" b="0" i="0">
              <a:solidFill>
                <a:srgbClr val="4B4F58"/>
              </a:solidFill>
              <a:latin typeface="-apple-system"/>
              <a:ea typeface="-apple-system"/>
            </a:endParaRPr>
          </a:p>
        </p:txBody>
      </p:sp>
      <p:sp>
        <p:nvSpPr>
          <p:cNvPr id="4" name="Text Box 3"/>
          <p:cNvSpPr txBox="1"/>
          <p:nvPr/>
        </p:nvSpPr>
        <p:spPr>
          <a:xfrm>
            <a:off x="37465" y="6002020"/>
            <a:ext cx="11270615" cy="368300"/>
          </a:xfrm>
          <a:prstGeom prst="rect">
            <a:avLst/>
          </a:prstGeom>
          <a:noFill/>
        </p:spPr>
        <p:txBody>
          <a:bodyPr wrap="square" rtlCol="0" anchor="t">
            <a:spAutoFit/>
          </a:bodyPr>
          <a:p>
            <a:r>
              <a:rPr lang="en-US" altLang="en-US"/>
              <a:t>https://inprogrammer.com/object-oriented-programming-oops-in-python/</a:t>
            </a:r>
            <a:endParaRPr lang="en-US"/>
          </a:p>
        </p:txBody>
      </p:sp>
      <p:sp>
        <p:nvSpPr>
          <p:cNvPr id="5" name="Text Box 4"/>
          <p:cNvSpPr txBox="1"/>
          <p:nvPr/>
        </p:nvSpPr>
        <p:spPr>
          <a:xfrm>
            <a:off x="4570095" y="1935480"/>
            <a:ext cx="7752715" cy="3056255"/>
          </a:xfrm>
          <a:prstGeom prst="rect">
            <a:avLst/>
          </a:prstGeom>
        </p:spPr>
        <p:txBody>
          <a:bodyPr wrap="square">
            <a:spAutoFit/>
          </a:bodyPr>
          <a:p>
            <a:pPr marL="0" indent="0" fontAlgn="base">
              <a:spcBef>
                <a:spcPct val="0"/>
              </a:spcBef>
              <a:spcAft>
                <a:spcPts val="1600"/>
              </a:spcAft>
            </a:pPr>
            <a:r>
              <a:rPr sz="1400" b="1" i="1">
                <a:solidFill>
                  <a:srgbClr val="4B4F58"/>
                </a:solidFill>
                <a:latin typeface="Arial" panose="020B0604020202020204" pitchFamily="34" charset="0"/>
                <a:ea typeface="-apple-system"/>
                <a:cs typeface="Arial" panose="020B0604020202020204" pitchFamily="34" charset="0"/>
              </a:rPr>
              <a:t>Instance method</a:t>
            </a:r>
            <a:r>
              <a:rPr sz="1400" b="0" i="1">
                <a:solidFill>
                  <a:srgbClr val="4B4F58"/>
                </a:solidFill>
                <a:latin typeface="Arial" panose="020B0604020202020204" pitchFamily="34" charset="0"/>
                <a:ea typeface="-apple-system"/>
                <a:cs typeface="Arial" panose="020B0604020202020204" pitchFamily="34" charset="0"/>
              </a:rPr>
              <a:t>:</a:t>
            </a:r>
            <a:endParaRPr sz="1400" b="0" i="1">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b="0" i="0">
                <a:solidFill>
                  <a:srgbClr val="4B4F58"/>
                </a:solidFill>
                <a:latin typeface="Arial" panose="020B0604020202020204" pitchFamily="34" charset="0"/>
                <a:ea typeface="-apple-system"/>
                <a:cs typeface="Arial" panose="020B0604020202020204" pitchFamily="34" charset="0"/>
              </a:rPr>
              <a:t>an instance method is a very basic and easy method that we use regularly when we create classes in python.  we should create an object of the class if we wanted to print the instance attributes or methods.</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b="0" i="0">
                <a:solidFill>
                  <a:srgbClr val="4B4F58"/>
                </a:solidFill>
                <a:latin typeface="Arial" panose="020B0604020202020204" pitchFamily="34" charset="0"/>
                <a:ea typeface="-apple-system"/>
                <a:cs typeface="Arial" panose="020B0604020202020204" pitchFamily="34" charset="0"/>
              </a:rPr>
              <a:t>If we are using </a:t>
            </a:r>
            <a:r>
              <a:rPr sz="1400" b="1" i="0">
                <a:solidFill>
                  <a:srgbClr val="4B4F58"/>
                </a:solidFill>
                <a:latin typeface="Arial" panose="020B0604020202020204" pitchFamily="34" charset="0"/>
                <a:ea typeface="-apple-system"/>
                <a:cs typeface="Arial" panose="020B0604020202020204" pitchFamily="34" charset="0"/>
              </a:rPr>
              <a:t>self</a:t>
            </a:r>
            <a:r>
              <a:rPr sz="1400" b="0" i="0">
                <a:solidFill>
                  <a:srgbClr val="4B4F58"/>
                </a:solidFill>
                <a:latin typeface="Arial" panose="020B0604020202020204" pitchFamily="34" charset="0"/>
                <a:ea typeface="-apple-system"/>
                <a:cs typeface="Arial" panose="020B0604020202020204" pitchFamily="34" charset="0"/>
              </a:rPr>
              <a:t> as a function parameter or in front of a variable, that is nothing but the calling instance variable or method itself.</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b="0" i="0">
                <a:solidFill>
                  <a:srgbClr val="4B4F58"/>
                </a:solidFill>
                <a:latin typeface="Arial" panose="020B0604020202020204" pitchFamily="34" charset="0"/>
                <a:ea typeface="-apple-system"/>
                <a:cs typeface="Arial" panose="020B0604020202020204" pitchFamily="34" charset="0"/>
              </a:rPr>
              <a:t>As we are working with instance variables, we use the </a:t>
            </a:r>
            <a:r>
              <a:rPr sz="1400" b="1" i="0">
                <a:solidFill>
                  <a:srgbClr val="4B4F58"/>
                </a:solidFill>
                <a:latin typeface="Arial" panose="020B0604020202020204" pitchFamily="34" charset="0"/>
                <a:ea typeface="-apple-system"/>
                <a:cs typeface="Arial" panose="020B0604020202020204" pitchFamily="34" charset="0"/>
              </a:rPr>
              <a:t>self </a:t>
            </a:r>
            <a:r>
              <a:rPr sz="1400" b="0" i="0">
                <a:solidFill>
                  <a:srgbClr val="4B4F58"/>
                </a:solidFill>
                <a:latin typeface="Arial" panose="020B0604020202020204" pitchFamily="34" charset="0"/>
                <a:ea typeface="-apple-system"/>
                <a:cs typeface="Arial" panose="020B0604020202020204" pitchFamily="34" charset="0"/>
              </a:rPr>
              <a:t>keyword.</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b="1" i="0">
                <a:solidFill>
                  <a:srgbClr val="4B4F58"/>
                </a:solidFill>
                <a:latin typeface="Arial" panose="020B0604020202020204" pitchFamily="34" charset="0"/>
                <a:ea typeface="-apple-system"/>
                <a:cs typeface="Arial" panose="020B0604020202020204" pitchFamily="34" charset="0"/>
              </a:rPr>
              <a:t>Note: </a:t>
            </a:r>
            <a:r>
              <a:rPr sz="1400" b="0" i="0">
                <a:solidFill>
                  <a:srgbClr val="4B4F58"/>
                </a:solidFill>
                <a:latin typeface="Arial" panose="020B0604020202020204" pitchFamily="34" charset="0"/>
                <a:ea typeface="-apple-system"/>
                <a:cs typeface="Arial" panose="020B0604020202020204" pitchFamily="34" charset="0"/>
              </a:rPr>
              <a:t>Instance variables are used with instance methods.</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endParaRPr sz="1400" b="0" i="0">
              <a:solidFill>
                <a:srgbClr val="4B4F58"/>
              </a:solidFill>
              <a:latin typeface="Arial" panose="020B0604020202020204" pitchFamily="34" charset="0"/>
              <a:ea typeface="-apple-system"/>
              <a:cs typeface="Arial" panose="020B0604020202020204" pitchFamily="34"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44500" y="200660"/>
            <a:ext cx="6096000" cy="4554220"/>
          </a:xfrm>
          <a:prstGeom prst="rect">
            <a:avLst/>
          </a:prstGeom>
          <a:noFill/>
        </p:spPr>
        <p:txBody>
          <a:bodyPr wrap="square" rtlCol="0" anchor="t">
            <a:spAutoFit/>
          </a:bodyPr>
          <a:p>
            <a:pPr marL="0" indent="0" fontAlgn="base">
              <a:spcBef>
                <a:spcPct val="0"/>
              </a:spcBef>
              <a:spcAft>
                <a:spcPts val="1600"/>
              </a:spcAft>
            </a:pPr>
            <a:r>
              <a:rPr sz="1400" b="1" i="1">
                <a:solidFill>
                  <a:srgbClr val="4B4F58"/>
                </a:solidFill>
                <a:latin typeface="Arial" panose="020B0604020202020204" pitchFamily="34" charset="0"/>
                <a:ea typeface="-apple-system"/>
                <a:cs typeface="Arial" panose="020B0604020202020204" pitchFamily="34" charset="0"/>
                <a:sym typeface="+mn-ea"/>
              </a:rPr>
              <a:t>Class method:</a:t>
            </a:r>
            <a:endParaRPr sz="1400" b="1" i="1">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a:solidFill>
                  <a:srgbClr val="4B4F58"/>
                </a:solidFill>
                <a:latin typeface="Arial" panose="020B0604020202020204" pitchFamily="34" charset="0"/>
                <a:ea typeface="-apple-system"/>
                <a:cs typeface="Arial" panose="020B0604020202020204" pitchFamily="34" charset="0"/>
                <a:sym typeface="+mn-ea"/>
              </a:rPr>
              <a:t>There are two ways to create class methods in python:</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ct val="0"/>
              </a:spcAft>
              <a:buAutoNum type="arabicPeriod"/>
            </a:pPr>
            <a:r>
              <a:rPr sz="1400">
                <a:solidFill>
                  <a:srgbClr val="4B4F58"/>
                </a:solidFill>
                <a:latin typeface="Arial" panose="020B0604020202020204" pitchFamily="34" charset="0"/>
                <a:ea typeface="-apple-system"/>
                <a:cs typeface="Arial" panose="020B0604020202020204" pitchFamily="34" charset="0"/>
                <a:sym typeface="+mn-ea"/>
              </a:rPr>
              <a:t>Using classmethod(function)</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ct val="0"/>
              </a:spcAft>
              <a:buAutoNum type="arabicPeriod"/>
            </a:pPr>
            <a:r>
              <a:rPr sz="1400">
                <a:solidFill>
                  <a:srgbClr val="4B4F58"/>
                </a:solidFill>
                <a:latin typeface="Arial" panose="020B0604020202020204" pitchFamily="34" charset="0"/>
                <a:ea typeface="-apple-system"/>
                <a:cs typeface="Arial" panose="020B0604020202020204" pitchFamily="34" charset="0"/>
                <a:sym typeface="+mn-ea"/>
              </a:rPr>
              <a:t>Using @classmethod annotation</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a:solidFill>
                  <a:srgbClr val="4B4F58"/>
                </a:solidFill>
                <a:latin typeface="Arial" panose="020B0604020202020204" pitchFamily="34" charset="0"/>
                <a:ea typeface="-apple-system"/>
                <a:cs typeface="Arial" panose="020B0604020202020204" pitchFamily="34" charset="0"/>
                <a:sym typeface="+mn-ea"/>
              </a:rPr>
              <a:t>A class method can be called either using the class (such as C.f()) or using an instance (such as C().f()). The instance is ignored except for its class. If a class method is called from a derived class, the derived class object is passed as the implied first argument.</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a:solidFill>
                  <a:srgbClr val="4B4F58"/>
                </a:solidFill>
                <a:latin typeface="Arial" panose="020B0604020202020204" pitchFamily="34" charset="0"/>
                <a:ea typeface="-apple-system"/>
                <a:cs typeface="Arial" panose="020B0604020202020204" pitchFamily="34" charset="0"/>
                <a:sym typeface="+mn-ea"/>
              </a:rPr>
              <a:t>As we are working with ClassMethod we use the </a:t>
            </a:r>
            <a:r>
              <a:rPr sz="1400" b="1">
                <a:solidFill>
                  <a:srgbClr val="4B4F58"/>
                </a:solidFill>
                <a:latin typeface="Arial" panose="020B0604020202020204" pitchFamily="34" charset="0"/>
                <a:ea typeface="-apple-system"/>
                <a:cs typeface="Arial" panose="020B0604020202020204" pitchFamily="34" charset="0"/>
                <a:sym typeface="+mn-ea"/>
              </a:rPr>
              <a:t>cls</a:t>
            </a:r>
            <a:r>
              <a:rPr sz="1400">
                <a:solidFill>
                  <a:srgbClr val="4B4F58"/>
                </a:solidFill>
                <a:latin typeface="Arial" panose="020B0604020202020204" pitchFamily="34" charset="0"/>
                <a:ea typeface="-apple-system"/>
                <a:cs typeface="Arial" panose="020B0604020202020204" pitchFamily="34" charset="0"/>
                <a:sym typeface="+mn-ea"/>
              </a:rPr>
              <a:t> keyword. Class variables are used with class methods.</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b="1" i="1">
                <a:solidFill>
                  <a:srgbClr val="4B4F58"/>
                </a:solidFill>
                <a:latin typeface="Arial" panose="020B0604020202020204" pitchFamily="34" charset="0"/>
                <a:ea typeface="-apple-system"/>
                <a:cs typeface="Arial" panose="020B0604020202020204" pitchFamily="34" charset="0"/>
                <a:sym typeface="+mn-ea"/>
              </a:rPr>
              <a:t>Static method:</a:t>
            </a:r>
            <a:endParaRPr sz="1400" b="1" i="1">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a:solidFill>
                  <a:srgbClr val="4B4F58"/>
                </a:solidFill>
                <a:latin typeface="Arial" panose="020B0604020202020204" pitchFamily="34" charset="0"/>
                <a:ea typeface="-apple-system"/>
                <a:cs typeface="Arial" panose="020B0604020202020204" pitchFamily="34" charset="0"/>
                <a:sym typeface="+mn-ea"/>
              </a:rPr>
              <a:t>A static method can be called without an object for that class, using the class name directly. If you want to do something extra with a class, we use static methods.</a:t>
            </a:r>
            <a:endParaRPr sz="1400" b="0" i="0">
              <a:solidFill>
                <a:srgbClr val="4B4F58"/>
              </a:solidFill>
              <a:latin typeface="Arial" panose="020B0604020202020204" pitchFamily="34" charset="0"/>
              <a:ea typeface="-apple-system"/>
              <a:cs typeface="Arial" panose="020B0604020202020204" pitchFamily="34" charset="0"/>
            </a:endParaRPr>
          </a:p>
          <a:p>
            <a:pPr marL="0" indent="0" fontAlgn="base">
              <a:spcBef>
                <a:spcPct val="0"/>
              </a:spcBef>
              <a:spcAft>
                <a:spcPts val="1600"/>
              </a:spcAft>
            </a:pPr>
            <a:r>
              <a:rPr sz="1400">
                <a:solidFill>
                  <a:srgbClr val="4B4F58"/>
                </a:solidFill>
                <a:latin typeface="Arial" panose="020B0604020202020204" pitchFamily="34" charset="0"/>
                <a:ea typeface="-apple-system"/>
                <a:cs typeface="Arial" panose="020B0604020202020204" pitchFamily="34" charset="0"/>
                <a:sym typeface="+mn-ea"/>
              </a:rPr>
              <a:t>We can directly call the static method by directly calling it by its class name.</a:t>
            </a:r>
            <a:endParaRPr lang="en-US" sz="1400">
              <a:solidFill>
                <a:srgbClr val="4B4F58"/>
              </a:solidFill>
              <a:latin typeface="Arial" panose="020B0604020202020204" pitchFamily="34" charset="0"/>
              <a:ea typeface="-apple-system"/>
              <a:cs typeface="Arial" panose="020B0604020202020204" pitchFamily="34" charset="0"/>
              <a:sym typeface="+mn-ea"/>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51510" y="315595"/>
            <a:ext cx="5341620" cy="3699510"/>
          </a:xfrm>
          <a:prstGeom prst="rect">
            <a:avLst/>
          </a:prstGeom>
        </p:spPr>
        <p:txBody>
          <a:bodyPr wrap="square">
            <a:spAutoFit/>
          </a:bodyPr>
          <a:p>
            <a:pPr>
              <a:spcAft>
                <a:spcPct val="60000"/>
              </a:spcAft>
            </a:pPr>
            <a:r>
              <a:rPr sz="2300" b="1"/>
              <a:t>🛠️ What is Constructor and Destructor?</a:t>
            </a:r>
            <a:endParaRPr sz="2300" b="1"/>
          </a:p>
          <a:p>
            <a:pPr>
              <a:spcAft>
                <a:spcPct val="60000"/>
              </a:spcAft>
            </a:pPr>
            <a:r>
              <a:rPr sz="2200" b="1"/>
              <a:t>✅ Constructor: __init__()</a:t>
            </a:r>
            <a:endParaRPr sz="2200" b="1"/>
          </a:p>
          <a:p>
            <a:pPr>
              <a:spcAft>
                <a:spcPct val="60000"/>
              </a:spcAft>
            </a:pPr>
            <a:endParaRPr sz="2200" b="1"/>
          </a:p>
          <a:p>
            <a:pPr>
              <a:buFont typeface="Arial" panose="020B0604020202020204"/>
              <a:buChar char="•"/>
            </a:pPr>
            <a:r>
              <a:rPr sz="1600"/>
              <a:t>Special method called when an object is created.</a:t>
            </a:r>
            <a:endParaRPr sz="1600"/>
          </a:p>
          <a:p>
            <a:pPr>
              <a:spcAft>
                <a:spcPct val="60000"/>
              </a:spcAft>
            </a:pPr>
            <a:r>
              <a:rPr sz="2200" b="1"/>
              <a:t>✅ Destructor: __del__()</a:t>
            </a:r>
            <a:endParaRPr sz="2200" b="1"/>
          </a:p>
          <a:p>
            <a:pPr>
              <a:spcAft>
                <a:spcPct val="60000"/>
              </a:spcAft>
            </a:pPr>
            <a:endParaRPr sz="2200" b="1"/>
          </a:p>
          <a:p>
            <a:pPr>
              <a:buFont typeface="Arial" panose="020B0604020202020204"/>
              <a:buChar char="•"/>
            </a:pPr>
            <a:r>
              <a:rPr sz="1600"/>
              <a:t>Called when an object is destroyed (mostly auto-handled by garbage collection).</a:t>
            </a:r>
            <a:endParaRPr sz="1600"/>
          </a:p>
        </p:txBody>
      </p:sp>
      <p:sp>
        <p:nvSpPr>
          <p:cNvPr id="3" name="Text Box 2"/>
          <p:cNvSpPr txBox="1"/>
          <p:nvPr/>
        </p:nvSpPr>
        <p:spPr>
          <a:xfrm>
            <a:off x="6096000" y="69532"/>
            <a:ext cx="5080000" cy="4353560"/>
          </a:xfrm>
          <a:prstGeom prst="rect">
            <a:avLst/>
          </a:prstGeom>
        </p:spPr>
        <p:txBody>
          <a:bodyPr>
            <a:spAutoFit/>
          </a:bodyPr>
          <a:p>
            <a:pPr>
              <a:spcAft>
                <a:spcPct val="60000"/>
              </a:spcAft>
            </a:pPr>
            <a:r>
              <a:rPr sz="2200" b="1"/>
              <a:t>✅ Example:</a:t>
            </a:r>
            <a:endParaRPr sz="2200" b="1"/>
          </a:p>
          <a:p>
            <a:r>
              <a:rPr sz="1600"/>
              <a:t>classEmployee:
    def__init__(self, name):
        self.name = name
        print(f"Employee {self.name} created.")
    def__del__(self):
        print(f"Employee {self.name} deleted.")
emp = Employee("John")
del emp
</a:t>
            </a:r>
            <a:endParaRPr sz="1600"/>
          </a:p>
          <a:p>
            <a:r>
              <a:rPr sz="1600"/>
              <a:t>📝 Output:</a:t>
            </a:r>
            <a:endParaRPr sz="1600"/>
          </a:p>
          <a:p>
            <a:r>
              <a:rPr sz="1600"/>
              <a:t>Employee John created.
Employee John deleted.
</a:t>
            </a:r>
            <a:endParaRPr sz="160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16000" y="570230"/>
            <a:ext cx="9386570" cy="3797300"/>
          </a:xfrm>
          <a:prstGeom prst="rect">
            <a:avLst/>
          </a:prstGeom>
        </p:spPr>
        <p:txBody>
          <a:bodyPr wrap="square">
            <a:spAutoFit/>
          </a:bodyPr>
          <a:p>
            <a:pPr marL="0" indent="0">
              <a:lnSpc>
                <a:spcPct val="100000"/>
              </a:lnSpc>
              <a:spcBef>
                <a:spcPts val="1000"/>
              </a:spcBef>
              <a:spcAft>
                <a:spcPts val="500"/>
              </a:spcAft>
            </a:pPr>
            <a:r>
              <a:rPr b="1" i="0">
                <a:solidFill>
                  <a:srgbClr val="001D35"/>
                </a:solidFill>
                <a:latin typeface="Arial" panose="020B0604020202020204" pitchFamily="34" charset="0"/>
                <a:ea typeface="Google Sans"/>
                <a:cs typeface="Arial" panose="020B0604020202020204" pitchFamily="34" charset="0"/>
              </a:rPr>
              <a:t>Benefits of OOP in Python:</a:t>
            </a:r>
            <a:endParaRPr b="1"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Modularity:</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600" b="0" i="0">
                <a:solidFill>
                  <a:srgbClr val="545D7E"/>
                </a:solidFill>
                <a:latin typeface="Arial" panose="020B0604020202020204" pitchFamily="34" charset="0"/>
                <a:ea typeface="Google Sans"/>
                <a:cs typeface="Arial" panose="020B0604020202020204" pitchFamily="34" charset="0"/>
              </a:rPr>
              <a:t>Classes help break down complex programs into smaller, manageable components. </a:t>
            </a:r>
            <a:endParaRPr sz="16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Reusability:</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600" b="0" i="0">
                <a:solidFill>
                  <a:srgbClr val="545D7E"/>
                </a:solidFill>
                <a:latin typeface="Arial" panose="020B0604020202020204" pitchFamily="34" charset="0"/>
                <a:ea typeface="Google Sans"/>
                <a:cs typeface="Arial" panose="020B0604020202020204" pitchFamily="34" charset="0"/>
              </a:rPr>
              <a:t>Inheritance and polymorphism allow for code to be reused across different parts of a program or in different projects. </a:t>
            </a:r>
            <a:endParaRPr sz="16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Maintainability:</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600" b="0" i="0">
                <a:solidFill>
                  <a:srgbClr val="545D7E"/>
                </a:solidFill>
                <a:latin typeface="Arial" panose="020B0604020202020204" pitchFamily="34" charset="0"/>
                <a:ea typeface="Google Sans"/>
                <a:cs typeface="Arial" panose="020B0604020202020204" pitchFamily="34" charset="0"/>
              </a:rPr>
              <a:t>Well-structured OOP code is easier to understand, debug, and update. </a:t>
            </a:r>
            <a:endParaRPr sz="16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Flexibility:</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ts val="400"/>
              </a:spcAft>
            </a:pPr>
            <a:r>
              <a:rPr sz="1600" b="0" i="0">
                <a:solidFill>
                  <a:srgbClr val="545D7E"/>
                </a:solidFill>
                <a:latin typeface="Arial" panose="020B0604020202020204" pitchFamily="34" charset="0"/>
                <a:ea typeface="Google Sans"/>
                <a:cs typeface="Arial" panose="020B0604020202020204" pitchFamily="34" charset="0"/>
              </a:rPr>
              <a:t>Polymorphism and dynamic binding offer extensibility and the ability to modify behavior without altering existing code. </a:t>
            </a:r>
            <a:endParaRPr sz="1600" b="0" i="0">
              <a:solidFill>
                <a:srgbClr val="545D7E"/>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Real-world Modeling:</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100000"/>
              </a:lnSpc>
              <a:spcBef>
                <a:spcPct val="0"/>
              </a:spcBef>
              <a:spcAft>
                <a:spcPct val="0"/>
              </a:spcAft>
            </a:pPr>
            <a:r>
              <a:rPr sz="1600" b="0" i="0">
                <a:solidFill>
                  <a:srgbClr val="545D7E"/>
                </a:solidFill>
                <a:latin typeface="Arial" panose="020B0604020202020204" pitchFamily="34" charset="0"/>
                <a:ea typeface="Google Sans"/>
                <a:cs typeface="Arial" panose="020B0604020202020204" pitchFamily="34" charset="0"/>
              </a:rPr>
              <a:t>OOP facilitates a more intuitive representation of real-world entities and their relationships in code. </a:t>
            </a:r>
            <a:endParaRPr sz="1600" b="0" i="0">
              <a:solidFill>
                <a:srgbClr val="545D7E"/>
              </a:solidFill>
              <a:latin typeface="Arial" panose="020B0604020202020204" pitchFamily="34" charset="0"/>
              <a:ea typeface="Google Sans"/>
              <a:cs typeface="Arial" panose="020B0604020202020204" pitchFamily="34" charset="0"/>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09345" y="357505"/>
            <a:ext cx="5080000" cy="1938020"/>
          </a:xfrm>
          <a:prstGeom prst="rect">
            <a:avLst/>
          </a:prstGeom>
        </p:spPr>
        <p:txBody>
          <a:bodyPr>
            <a:spAutoFit/>
          </a:bodyPr>
          <a:p>
            <a:pPr marL="0" indent="0" fontAlgn="base">
              <a:spcBef>
                <a:spcPct val="0"/>
              </a:spcBef>
              <a:spcAft>
                <a:spcPct val="0"/>
              </a:spcAft>
              <a:buFont typeface="Arial" panose="020B0604020202020204"/>
              <a:buNone/>
            </a:pPr>
            <a:r>
              <a:rPr lang="en-US" sz="2400" b="1" i="0">
                <a:solidFill>
                  <a:srgbClr val="4B4F58"/>
                </a:solidFill>
                <a:latin typeface="Arial" panose="020B0604020202020204" pitchFamily="34" charset="0"/>
                <a:ea typeface="-apple-system"/>
                <a:cs typeface="Arial" panose="020B0604020202020204" pitchFamily="34" charset="0"/>
              </a:rPr>
              <a:t>OOPs PILLARS </a:t>
            </a:r>
            <a:endParaRPr sz="2400" b="0" i="0">
              <a:solidFill>
                <a:srgbClr val="4B4F58"/>
              </a:solidFill>
              <a:latin typeface="Arial" panose="020B0604020202020204" pitchFamily="34" charset="0"/>
              <a:ea typeface="-apple-system"/>
              <a:cs typeface="Arial" panose="020B0604020202020204" pitchFamily="34" charset="0"/>
            </a:endParaRPr>
          </a:p>
          <a:p>
            <a:pPr marL="457200" lvl="1" indent="0" fontAlgn="base">
              <a:spcBef>
                <a:spcPct val="0"/>
              </a:spcBef>
              <a:spcAft>
                <a:spcPct val="0"/>
              </a:spcAft>
              <a:buFont typeface="Arial" panose="020B0604020202020204"/>
              <a:buChar char="•"/>
            </a:pPr>
            <a:r>
              <a:rPr sz="2400" b="0" i="0">
                <a:solidFill>
                  <a:srgbClr val="4B4F58"/>
                </a:solidFill>
                <a:latin typeface="Arial" panose="020B0604020202020204" pitchFamily="34" charset="0"/>
                <a:ea typeface="-apple-system"/>
                <a:cs typeface="Arial" panose="020B0604020202020204" pitchFamily="34" charset="0"/>
              </a:rPr>
              <a:t>Inheritance</a:t>
            </a:r>
            <a:endParaRPr sz="2400" b="0" i="0">
              <a:solidFill>
                <a:srgbClr val="4B4F58"/>
              </a:solidFill>
              <a:latin typeface="Arial" panose="020B0604020202020204" pitchFamily="34" charset="0"/>
              <a:ea typeface="-apple-system"/>
              <a:cs typeface="Arial" panose="020B0604020202020204" pitchFamily="34" charset="0"/>
            </a:endParaRPr>
          </a:p>
          <a:p>
            <a:pPr marL="457200" lvl="1" indent="0" fontAlgn="base">
              <a:spcBef>
                <a:spcPct val="0"/>
              </a:spcBef>
              <a:spcAft>
                <a:spcPct val="0"/>
              </a:spcAft>
              <a:buFont typeface="Arial" panose="020B0604020202020204"/>
              <a:buChar char="•"/>
            </a:pPr>
            <a:r>
              <a:rPr sz="2400" b="0" i="0">
                <a:solidFill>
                  <a:srgbClr val="4B4F58"/>
                </a:solidFill>
                <a:latin typeface="Arial" panose="020B0604020202020204" pitchFamily="34" charset="0"/>
                <a:ea typeface="-apple-system"/>
                <a:cs typeface="Arial" panose="020B0604020202020204" pitchFamily="34" charset="0"/>
              </a:rPr>
              <a:t>Polymorphism</a:t>
            </a:r>
            <a:endParaRPr sz="2400" b="0" i="0">
              <a:solidFill>
                <a:srgbClr val="4B4F58"/>
              </a:solidFill>
              <a:latin typeface="Arial" panose="020B0604020202020204" pitchFamily="34" charset="0"/>
              <a:ea typeface="-apple-system"/>
              <a:cs typeface="Arial" panose="020B0604020202020204" pitchFamily="34" charset="0"/>
            </a:endParaRPr>
          </a:p>
          <a:p>
            <a:pPr marL="457200" lvl="1" indent="0" fontAlgn="base">
              <a:spcBef>
                <a:spcPct val="0"/>
              </a:spcBef>
              <a:spcAft>
                <a:spcPct val="0"/>
              </a:spcAft>
              <a:buFont typeface="Arial" panose="020B0604020202020204"/>
              <a:buChar char="•"/>
            </a:pPr>
            <a:r>
              <a:rPr sz="2400" b="0" i="0">
                <a:solidFill>
                  <a:srgbClr val="4B4F58"/>
                </a:solidFill>
                <a:latin typeface="Arial" panose="020B0604020202020204" pitchFamily="34" charset="0"/>
                <a:ea typeface="-apple-system"/>
                <a:cs typeface="Arial" panose="020B0604020202020204" pitchFamily="34" charset="0"/>
              </a:rPr>
              <a:t>Data Abstraction</a:t>
            </a:r>
            <a:endParaRPr sz="2400" b="0" i="0">
              <a:solidFill>
                <a:srgbClr val="4B4F58"/>
              </a:solidFill>
              <a:latin typeface="Arial" panose="020B0604020202020204" pitchFamily="34" charset="0"/>
              <a:ea typeface="-apple-system"/>
              <a:cs typeface="Arial" panose="020B0604020202020204" pitchFamily="34" charset="0"/>
            </a:endParaRPr>
          </a:p>
          <a:p>
            <a:pPr marL="457200" lvl="1" indent="0" fontAlgn="base">
              <a:spcBef>
                <a:spcPct val="0"/>
              </a:spcBef>
              <a:spcAft>
                <a:spcPct val="0"/>
              </a:spcAft>
              <a:buFont typeface="Arial" panose="020B0604020202020204"/>
              <a:buChar char="•"/>
            </a:pPr>
            <a:r>
              <a:rPr sz="2400" b="0" i="0">
                <a:solidFill>
                  <a:srgbClr val="4B4F58"/>
                </a:solidFill>
                <a:latin typeface="Arial" panose="020B0604020202020204" pitchFamily="34" charset="0"/>
                <a:ea typeface="-apple-system"/>
                <a:cs typeface="Arial" panose="020B0604020202020204" pitchFamily="34" charset="0"/>
              </a:rPr>
              <a:t>Encapsulation</a:t>
            </a:r>
            <a:endParaRPr sz="2400" b="0" i="0">
              <a:solidFill>
                <a:srgbClr val="4B4F58"/>
              </a:solidFill>
              <a:latin typeface="Arial" panose="020B0604020202020204" pitchFamily="34" charset="0"/>
              <a:ea typeface="-apple-system"/>
              <a:cs typeface="Arial" panose="020B0604020202020204" pitchFamily="34" charset="0"/>
            </a:endParaRPr>
          </a:p>
        </p:txBody>
      </p:sp>
    </p:spTree>
  </p:cSld>
  <p:clrMapOvr>
    <a:masterClrMapping/>
  </p:clrMapOvr>
</p:sld>
</file>

<file path=ppt/tags/tag1.xml><?xml version="1.0" encoding="utf-8"?>
<p:tagLst xmlns:p="http://schemas.openxmlformats.org/presentationml/2006/main">
  <p:tag name="TABLE_ENDDRAG_ORIGIN_RECT" val="437*189"/>
  <p:tag name="TABLE_ENDDRAG_RECT" val="67*181*437*189"/>
</p:tagLst>
</file>

<file path=ppt/tags/tag10.xml><?xml version="1.0" encoding="utf-8"?>
<p:tagLst xmlns:p="http://schemas.openxmlformats.org/presentationml/2006/main">
  <p:tag name="TABLE_ENDDRAG_ORIGIN_RECT" val="407*52"/>
  <p:tag name="TABLE_ENDDRAG_RECT" val="166*86*407*52"/>
</p:tagLst>
</file>

<file path=ppt/tags/tag11.xml><?xml version="1.0" encoding="utf-8"?>
<p:tagLst xmlns:p="http://schemas.openxmlformats.org/presentationml/2006/main">
  <p:tag name="TABLE_ENDDRAG_ORIGIN_RECT" val="664*144"/>
  <p:tag name="TABLE_ENDDRAG_RECT" val="60*321*664*144"/>
</p:tagLst>
</file>

<file path=ppt/tags/tag12.xml><?xml version="1.0" encoding="utf-8"?>
<p:tagLst xmlns:p="http://schemas.openxmlformats.org/presentationml/2006/main">
  <p:tag name="TABLE_ENDDRAG_ORIGIN_RECT" val="407*145"/>
  <p:tag name="TABLE_ENDDRAG_RECT" val="189*292*407*145"/>
</p:tagLst>
</file>

<file path=ppt/tags/tag2.xml><?xml version="1.0" encoding="utf-8"?>
<p:tagLst xmlns:p="http://schemas.openxmlformats.org/presentationml/2006/main">
  <p:tag name="TABLE_ENDDRAG_ORIGIN_RECT" val="451*277"/>
  <p:tag name="TABLE_ENDDRAG_RECT" val="347*131*451*277"/>
</p:tagLst>
</file>

<file path=ppt/tags/tag3.xml><?xml version="1.0" encoding="utf-8"?>
<p:tagLst xmlns:p="http://schemas.openxmlformats.org/presentationml/2006/main">
  <p:tag name="TABLE_ENDDRAG_ORIGIN_RECT" val="351*357"/>
  <p:tag name="TABLE_ENDDRAG_RECT" val="517*89*351*357"/>
</p:tagLst>
</file>

<file path=ppt/tags/tag4.xml><?xml version="1.0" encoding="utf-8"?>
<p:tagLst xmlns:p="http://schemas.openxmlformats.org/presentationml/2006/main">
  <p:tag name="TABLE_ENDDRAG_ORIGIN_RECT" val="349*158"/>
  <p:tag name="TABLE_ENDDRAG_RECT" val="169*246*349*158"/>
</p:tagLst>
</file>

<file path=ppt/tags/tag5.xml><?xml version="1.0" encoding="utf-8"?>
<p:tagLst xmlns:p="http://schemas.openxmlformats.org/presentationml/2006/main">
  <p:tag name="TABLE_ENDDRAG_ORIGIN_RECT" val="907*267"/>
  <p:tag name="TABLE_ENDDRAG_RECT" val="31*35*907*267"/>
</p:tagLst>
</file>

<file path=ppt/tags/tag6.xml><?xml version="1.0" encoding="utf-8"?>
<p:tagLst xmlns:p="http://schemas.openxmlformats.org/presentationml/2006/main">
  <p:tag name="TABLE_ENDDRAG_ORIGIN_RECT" val="306*92"/>
  <p:tag name="TABLE_ENDDRAG_RECT" val="113*18*306*92"/>
</p:tagLst>
</file>

<file path=ppt/tags/tag7.xml><?xml version="1.0" encoding="utf-8"?>
<p:tagLst xmlns:p="http://schemas.openxmlformats.org/presentationml/2006/main">
  <p:tag name="TABLE_ENDDRAG_ORIGIN_RECT" val="451*66"/>
  <p:tag name="TABLE_ENDDRAG_RECT" val="216*14*451*66"/>
</p:tagLst>
</file>

<file path=ppt/tags/tag8.xml><?xml version="1.0" encoding="utf-8"?>
<p:tagLst xmlns:p="http://schemas.openxmlformats.org/presentationml/2006/main">
  <p:tag name="TABLE_ENDDRAG_ORIGIN_RECT" val="346*132"/>
  <p:tag name="TABLE_ENDDRAG_RECT" val="301*110*346*132"/>
</p:tagLst>
</file>

<file path=ppt/tags/tag9.xml><?xml version="1.0" encoding="utf-8"?>
<p:tagLst xmlns:p="http://schemas.openxmlformats.org/presentationml/2006/main">
  <p:tag name="TABLE_ENDDRAG_ORIGIN_RECT" val="831*303"/>
  <p:tag name="TABLE_ENDDRAG_RECT" val="79*70*831*303"/>
</p:tagLst>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1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3.xml><?xml version="1.0" encoding="utf-8"?>
<ds:datastoreItem xmlns:ds="http://schemas.openxmlformats.org/officeDocument/2006/customXml" ds:itemID="{19DAD249-BF80-48EF-9AFB-36A11BCDC2CE}">
  <ds:schemaRefs/>
</ds:datastoreItem>
</file>

<file path=customXml/itemProps14.xml><?xml version="1.0" encoding="utf-8"?>
<ds:datastoreItem xmlns:ds="http://schemas.openxmlformats.org/officeDocument/2006/customXml" ds:itemID="{6F4F4D41-822D-40F2-A7AC-E4E6CB36CA7A}">
  <ds:schemaRefs/>
</ds:datastoreItem>
</file>

<file path=customXml/itemProps15.xml><?xml version="1.0" encoding="utf-8"?>
<ds:datastoreItem xmlns:ds="http://schemas.openxmlformats.org/officeDocument/2006/customXml" ds:itemID="{C5A59D56-2157-4202-9D02-F44E447A241D}">
  <ds:schemaRefs/>
</ds:datastoreItem>
</file>

<file path=docProps/app.xml><?xml version="1.0" encoding="utf-8"?>
<Properties xmlns="http://schemas.openxmlformats.org/officeDocument/2006/extended-properties" xmlns:vt="http://schemas.openxmlformats.org/officeDocument/2006/docPropsVTypes">
  <Template>{B254C96D-9664-44CE-A2C3-2FCCEA259115}tf56160789_win32</Template>
  <TotalTime>0</TotalTime>
  <Words>102668</Words>
  <Application>WPS Presentation</Application>
  <PresentationFormat>Widescreen</PresentationFormat>
  <Paragraphs>3155</Paragraphs>
  <Slides>139</Slides>
  <Notes>0</Notes>
  <HiddenSlides>0</HiddenSlides>
  <MMClips>0</MMClips>
  <ScaleCrop>false</ScaleCrop>
  <HeadingPairs>
    <vt:vector size="6" baseType="variant">
      <vt:variant>
        <vt:lpstr>已用的字体</vt:lpstr>
      </vt:variant>
      <vt:variant>
        <vt:i4>30</vt:i4>
      </vt:variant>
      <vt:variant>
        <vt:lpstr>主题</vt:lpstr>
      </vt:variant>
      <vt:variant>
        <vt:i4>1</vt:i4>
      </vt:variant>
      <vt:variant>
        <vt:lpstr>幻灯片标题</vt:lpstr>
      </vt:variant>
      <vt:variant>
        <vt:i4>139</vt:i4>
      </vt:variant>
    </vt:vector>
  </HeadingPairs>
  <TitlesOfParts>
    <vt:vector size="170" baseType="lpstr">
      <vt:lpstr>Arial</vt:lpstr>
      <vt:lpstr>SimSun</vt:lpstr>
      <vt:lpstr>Wingdings</vt:lpstr>
      <vt:lpstr>Calibri</vt:lpstr>
      <vt:lpstr>Arial</vt:lpstr>
      <vt:lpstr>Geologica</vt:lpstr>
      <vt:lpstr>Segoe Print</vt:lpstr>
      <vt:lpstr>Calibri</vt:lpstr>
      <vt:lpstr>Lato</vt:lpstr>
      <vt:lpstr>Nunito Sans</vt:lpstr>
      <vt:lpstr>-apple-system</vt:lpstr>
      <vt:lpstr>Times New Roman</vt:lpstr>
      <vt:lpstr>Verdana</vt:lpstr>
      <vt:lpstr>Nunito</vt:lpstr>
      <vt:lpstr>Franklin Gothic Book</vt:lpstr>
      <vt:lpstr>Bookman Old Style</vt:lpstr>
      <vt:lpstr>Microsoft YaHei</vt:lpstr>
      <vt:lpstr>Arial Unicode MS</vt:lpstr>
      <vt:lpstr>Consolas</vt:lpstr>
      <vt:lpstr>Source Sans 3</vt:lpstr>
      <vt:lpstr>euclid_circular_a</vt:lpstr>
      <vt:lpstr>Google Sans</vt:lpstr>
      <vt:lpstr>monospace</vt:lpstr>
      <vt:lpstr>Droid Sans Mono</vt:lpstr>
      <vt:lpstr>system-ui</vt:lpstr>
      <vt:lpstr>Arial Black</vt:lpstr>
      <vt:lpstr>Poppins</vt:lpstr>
      <vt:lpstr>Inter</vt:lpstr>
      <vt:lpstr>ui-monospace</vt:lpstr>
      <vt:lpstr>var(--font-stack-text)</vt:lpstr>
      <vt:lpstr>Custom</vt:lpstr>
      <vt:lpstr>Python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shahil md</dc:creator>
  <cp:lastModifiedBy>Gyanpriya Misra</cp:lastModifiedBy>
  <cp:revision>414</cp:revision>
  <dcterms:created xsi:type="dcterms:W3CDTF">2024-10-18T11:41:00Z</dcterms:created>
  <dcterms:modified xsi:type="dcterms:W3CDTF">2025-12-26T13:36:30Z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F0552C98C2E14C568FD9A84A1E0A76F2_12</vt:lpwstr>
  </property>
  <property fmtid="{D5CDD505-2E9C-101B-9397-08002B2CF9AE}" pid="4" name="KSOProductBuildVer">
    <vt:lpwstr>1033-12.2.0.23196</vt:lpwstr>
  </property>
</Properties>
</file>